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56" r:id="rId2"/>
    <p:sldId id="390" r:id="rId3"/>
    <p:sldId id="418" r:id="rId4"/>
    <p:sldId id="438" r:id="rId5"/>
    <p:sldId id="439" r:id="rId6"/>
    <p:sldId id="440" r:id="rId7"/>
    <p:sldId id="441" r:id="rId8"/>
    <p:sldId id="419" r:id="rId9"/>
    <p:sldId id="442" r:id="rId10"/>
    <p:sldId id="443" r:id="rId11"/>
    <p:sldId id="444" r:id="rId12"/>
    <p:sldId id="420" r:id="rId13"/>
    <p:sldId id="421" r:id="rId14"/>
    <p:sldId id="445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29" r:id="rId23"/>
    <p:sldId id="430" r:id="rId24"/>
    <p:sldId id="431" r:id="rId25"/>
    <p:sldId id="432" r:id="rId26"/>
    <p:sldId id="433" r:id="rId27"/>
    <p:sldId id="434" r:id="rId28"/>
    <p:sldId id="435" r:id="rId29"/>
    <p:sldId id="436" r:id="rId30"/>
    <p:sldId id="437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17" r:id="rId41"/>
    <p:sldId id="446" r:id="rId42"/>
    <p:sldId id="44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0" autoAdjust="0"/>
    <p:restoredTop sz="94660"/>
  </p:normalViewPr>
  <p:slideViewPr>
    <p:cSldViewPr>
      <p:cViewPr>
        <p:scale>
          <a:sx n="70" d="100"/>
          <a:sy n="70" d="100"/>
        </p:scale>
        <p:origin x="-1302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6E844-A0B4-4875-A7C4-924EB5320E3B}" type="datetimeFigureOut">
              <a:rPr lang="en-US" smtClean="0"/>
              <a:pPr/>
              <a:t>5/24/2014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40977735"/>
              </p:ext>
            </p:extLst>
          </p:nvPr>
        </p:nvGraphicFramePr>
        <p:xfrm>
          <a:off x="457200" y="1600200"/>
          <a:ext cx="8229600" cy="385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6019800"/>
              </a:tblGrid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Title: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Code: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Instructor: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Total Lectures: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898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1295400"/>
            <a:ext cx="8153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 have discussed different Forms of Business Entities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 have discussed  Journal Entries , Ledger, Trial Balance, and Financial Statements like Balance Sheet, Income Statement, Statement of Owners Equity, Statement of Cash flows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 have discussed Accounting Cycle, and Auditor’s Report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Example for Adjusting Entries and Effect in Income Statement and Balance Sheet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04800" y="1371600"/>
            <a:ext cx="84582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following additional information is available for the month just ended: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Amortization of $50 per month will be taken on the furniture.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It is estimated that the store equipment will have no value at the end of its estimated five-year (or 60-month) useful life. Barbara Schmidt will record a full month of amortization for August.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It was determined that the balance in unearned revenue at August 31 should be $420.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prepaid insurance represents six months of insurance beginning August 1.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Accrued revenues at August 31 totaled $65.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86B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Prepare the adjusting entries needed on August 31, 2011, to record the previously unrecorded items.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Prepare T-accounts for accounts affected by the adjusting entries. Post the adjusting entries to the T-accounts.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Prepare an adjusted trial balance.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</a:rPr>
              <a:t>4.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</a:rPr>
              <a:t>Prepare an income statement, a statement of owner’s equity, and a balance sheet.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52400" y="1524000"/>
            <a:ext cx="8839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Mike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Szabo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Company engaged in the following transactions during the month of December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December 2 Made credit sales of $4000 (accepted accounts	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		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receivable).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 6 Made cash sales of $2500.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10 Paid office salaries of $ 500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14 Sold lands that originally cost $2,200 for $3,000 cash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17 Paid $6,000 for equipment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21 Billed clients $900 for services (accepted accounts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receivable).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24 Collected $1,200 on an account receivable.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28 Paid an account payable of $700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 : Record the transactions using T- accounts.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Accounting System Components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600200"/>
          <a:ext cx="7620000" cy="4023360"/>
        </p:xfrm>
        <a:graphic>
          <a:graphicData uri="http://schemas.openxmlformats.org/drawingml/2006/table">
            <a:tbl>
              <a:tblPr/>
              <a:tblGrid>
                <a:gridCol w="1717675"/>
                <a:gridCol w="2838450"/>
                <a:gridCol w="3063875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charset="0"/>
                        </a:rPr>
                        <a:t>Permanent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charset="0"/>
                        </a:rPr>
                        <a:t>Temporary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Account types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Assets</a:t>
                      </a:r>
                      <a:b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Liabilities</a:t>
                      </a:r>
                      <a:b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Equity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Revenues, Gains Expenses, Losses Dividends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Balances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Carry forward to the next fiscal period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Closed to retained earnings at year-end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3366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Represent the accounting equation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66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Trial Balance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://figures.boundless.com/22447/full/7690682230-e976203f17.j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524000"/>
            <a:ext cx="56388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Recording Adjusting Entries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600200"/>
            <a:ext cx="8077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Required by the accrual basis of accounting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Prepared at the end of the fiscal period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Records (recognizes) for the current period</a:t>
            </a:r>
          </a:p>
          <a:p>
            <a:pPr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Expenses incurred</a:t>
            </a:r>
          </a:p>
          <a:p>
            <a:pPr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Revenues earned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Recorded in the general journal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Posted to the general ledger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Preparing the Financial Statements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output of the accounting system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Based on the adjusted general ledger account balances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Directly from the general ledger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Income statement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Balance sheet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From analysis of general ledger accounts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Statement of cash flows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Auditor’s Opinion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524000"/>
            <a:ext cx="7772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Audit is conducted by CAs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audit report is the formal statement of audit opinion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Unqualified opinion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Qualified opinion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Adverse opinion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Disclaimer of opinion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Unqualified Opinion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447800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MY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MY" sz="2400" dirty="0">
                <a:latin typeface="Arial" pitchFamily="34" charset="0"/>
                <a:cs typeface="Arial" pitchFamily="34" charset="0"/>
              </a:rPr>
              <a:t>unqualified opinion has no reservations concerning the financial statements. This is also known as a clean </a:t>
            </a:r>
            <a:r>
              <a:rPr lang="en-MY" sz="2400" dirty="0" smtClean="0">
                <a:latin typeface="Arial" pitchFamily="34" charset="0"/>
                <a:cs typeface="Arial" pitchFamily="34" charset="0"/>
              </a:rPr>
              <a:t>opinion.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The financial statements present fairly</a:t>
            </a: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financial position</a:t>
            </a: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Results of operations</a:t>
            </a: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Cash flows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In conformity with generally accepted accounting principles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For the user: the highest degree of reliability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Qualified Opinion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524000"/>
            <a:ext cx="815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MY" sz="2400" dirty="0">
                <a:latin typeface="Arial" pitchFamily="34" charset="0"/>
                <a:cs typeface="Arial" pitchFamily="34" charset="0"/>
              </a:rPr>
              <a:t>This means that the auditor has taken exception to certain current-period accounting applications or is unable to establish the potential outcome of a material uncertainty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Except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matter to which the exception relates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financial statements present fairly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The financial position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Results of operations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Cash flows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conformity with generally accepted accounting principles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the user: determine the significance of the exception</a:t>
            </a:r>
            <a:endParaRPr lang="en-US" sz="24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Adverse Opinion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295400"/>
            <a:ext cx="807720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MY" sz="2400" smtClean="0">
                <a:latin typeface="Arial" pitchFamily="34" charset="0"/>
                <a:cs typeface="Arial" pitchFamily="34" charset="0"/>
              </a:rPr>
              <a:t> This </a:t>
            </a:r>
            <a:r>
              <a:rPr lang="en-MY" sz="2400" dirty="0">
                <a:latin typeface="Arial" pitchFamily="34" charset="0"/>
                <a:cs typeface="Arial" pitchFamily="34" charset="0"/>
              </a:rPr>
              <a:t>is a type of audit opinion which states that the financial statements do not fairly present the financial position, results of operations, and changes in </a:t>
            </a:r>
            <a:r>
              <a:rPr lang="en-MY" sz="2400">
                <a:latin typeface="Arial" pitchFamily="34" charset="0"/>
                <a:cs typeface="Arial" pitchFamily="34" charset="0"/>
              </a:rPr>
              <a:t>financial </a:t>
            </a:r>
            <a:r>
              <a:rPr lang="en-MY" sz="2400" smtClean="0">
                <a:latin typeface="Arial" pitchFamily="34" charset="0"/>
                <a:cs typeface="Arial" pitchFamily="34" charset="0"/>
              </a:rPr>
              <a:t>position.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financial statements </a:t>
            </a:r>
            <a:r>
              <a:rPr lang="en-US" sz="2400" b="1" i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do not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present fairly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financial position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Results of operations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Cash flows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conformity with generally accepted accounting principles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the user: reliability of financial statements need to be seriously questioned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Disclaimer of Opinion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1371601"/>
            <a:ext cx="762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MY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MY" sz="2400" dirty="0">
                <a:latin typeface="Arial" pitchFamily="34" charset="0"/>
                <a:cs typeface="Arial" pitchFamily="34" charset="0"/>
              </a:rPr>
              <a:t>This is a special type of audit report that should be issued when the auditor permits his or her name to be associated with financial </a:t>
            </a:r>
            <a:r>
              <a:rPr lang="en-MY" sz="2400" dirty="0" smtClean="0">
                <a:latin typeface="Arial" pitchFamily="34" charset="0"/>
                <a:cs typeface="Arial" pitchFamily="34" charset="0"/>
              </a:rPr>
              <a:t>statements </a:t>
            </a:r>
            <a:r>
              <a:rPr lang="en-MY" sz="2400" dirty="0">
                <a:latin typeface="Arial" pitchFamily="34" charset="0"/>
                <a:cs typeface="Arial" pitchFamily="34" charset="0"/>
              </a:rPr>
              <a:t>that were not examined in accordance with generally accepted auditing standards</a:t>
            </a:r>
            <a:r>
              <a:rPr lang="en-MY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auditor does not express an opinion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Auditor</a:t>
            </a: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Has not preformed an audit sufficient in scope to form an opinion </a:t>
            </a:r>
            <a:r>
              <a:rPr lang="en-US" sz="2400" b="1" i="1" u="sng" dirty="0" smtClean="0">
                <a:latin typeface="Arial" pitchFamily="34" charset="0"/>
                <a:cs typeface="Arial" pitchFamily="34" charset="0"/>
              </a:rPr>
              <a:t>or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Is not independent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the user: auditor’s statement conveys no indication of financial statement reliability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Unqualified Auditor’s Report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1676400"/>
            <a:ext cx="7391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Paragraph #1: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Financial statements have been audited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Financial statements are responsibility of management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Auditors have responsibility to express or disclaim an opinion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Unqualified Auditor’s Report (cont’d)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443841"/>
            <a:ext cx="807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Paragraph #2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Audit conducted in accordance with the standards of the ISA Board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Auditor is required to plan and perform the audit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Obtain reasonable assurance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Financial statements are free from material misstatement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Audit provides a reasonable basis for opinion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Examining evidence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Assessing accounting principles and estimates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Arial" charset="0"/>
              </a:rPr>
              <a:t>Unqualified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 Auditor’s Report (cont’d)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600200"/>
            <a:ext cx="7924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Paragraph #3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Opinion: in conformity with generally accepted (GAAP) accounting principles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Also: for public companies, reference to the audit of internal control effectiveness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accordance with the ISA Based on criteria established by ISA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Auditor’s Report on Internal Control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676401"/>
            <a:ext cx="6248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Audit Report combined with audit opinion Paragraphs</a:t>
            </a:r>
          </a:p>
          <a:p>
            <a:pPr lvl="1">
              <a:buFontTx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Scope</a:t>
            </a:r>
          </a:p>
          <a:p>
            <a:pPr lvl="1">
              <a:buFontTx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Responsibility and procedures</a:t>
            </a:r>
          </a:p>
          <a:p>
            <a:pPr lvl="1">
              <a:buFontTx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Opinion</a:t>
            </a:r>
          </a:p>
          <a:p>
            <a:pPr lvl="1">
              <a:buFontTx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Reference to financial statement audit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Other Types of Engagements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219200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Review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Less in scope than an audit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 opinion is not expressed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Provides negative assurance</a:t>
            </a:r>
          </a:p>
          <a:p>
            <a:pPr lvl="2"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“Not aware of any material misstatements or required modifications”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Compilation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Presents only financial information provided by management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 opinion or any other assurance is given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Management’s Responsibility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371600"/>
            <a:ext cx="7772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Management is responsible for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preparation of the financial statements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integrity of the financial statements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Management’s Statement of Responsibility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May be included in the annual report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Harmonization of International Accounting Standards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447800"/>
            <a:ext cx="8001000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Accounting standards can vary by country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is often in response to domestic needs</a:t>
            </a:r>
          </a:p>
          <a:p>
            <a:pPr lvl="1" algn="just">
              <a:lnSpc>
                <a:spcPct val="90000"/>
              </a:lnSpc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International accounting standards set by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IASC (1973 – 2001)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IASB (2001 to present) has no enforcement power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Consolidated Financial Statements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524000"/>
            <a:ext cx="8305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Parent consolidates with subsidiary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Report results of operations separately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Sum subsidiary and parent results of operations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Legal control vs. effective control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Consolidation occurs when parent has effective control over the subsidiary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Holds a majority of risks, rewards, and decision-making ability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Consolidated Financial Statements</a:t>
            </a:r>
            <a:endParaRPr lang="en-US" dirty="0"/>
          </a:p>
        </p:txBody>
      </p:sp>
      <p:pic>
        <p:nvPicPr>
          <p:cNvPr id="51206" name="Picture 6" descr="http://cas-ncr-nter03.cas-satj.gc.ca/CAS/images/img/p4_e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5629275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Lecture 03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609600" y="1828800"/>
            <a:ext cx="7924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Balance Sheet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Consolidated Statements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Basic Elements of the Balance Sheet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Assets,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The Balance Sheet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1447800"/>
            <a:ext cx="6096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“Statement of Financial Position”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Dated as of a specific date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Format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Account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Report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762000" y="2057400"/>
          <a:ext cx="6484938" cy="828675"/>
        </p:xfrm>
        <a:graphic>
          <a:graphicData uri="http://schemas.openxmlformats.org/presentationml/2006/ole">
            <p:oleObj spid="_x0000_s34824" name="Equation" r:id="rId3" imgW="64546920" imgH="7971120" progId="">
              <p:embed/>
            </p:oleObj>
          </a:graphicData>
        </a:graphic>
      </p:graphicFrame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533400" y="1905000"/>
            <a:ext cx="6705600" cy="1066800"/>
          </a:xfrm>
          <a:prstGeom prst="bracePair">
            <a:avLst>
              <a:gd name="adj" fmla="val 8333"/>
            </a:avLst>
          </a:prstGeom>
          <a:noFill/>
          <a:ln w="28575">
            <a:solidFill>
              <a:srgbClr val="33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Balance Sheet </a:t>
            </a:r>
            <a:r>
              <a:rPr lang="en-US" dirty="0" smtClean="0">
                <a:latin typeface="Arial" charset="0"/>
                <a:cs typeface="Arial" charset="0"/>
              </a:rPr>
              <a:t>– </a:t>
            </a:r>
            <a:r>
              <a:rPr lang="en-US" dirty="0" smtClean="0">
                <a:latin typeface="Arial" charset="0"/>
              </a:rPr>
              <a:t>Report Form </a:t>
            </a:r>
            <a:endParaRPr lang="en-US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987550" y="1301750"/>
          <a:ext cx="5203825" cy="4794250"/>
        </p:xfrm>
        <a:graphic>
          <a:graphicData uri="http://schemas.openxmlformats.org/presentationml/2006/ole">
            <p:oleObj spid="_x0000_s35848" name="Worksheet" r:id="rId3" imgW="3009900" imgH="28289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Balance Sheet </a:t>
            </a:r>
            <a:r>
              <a:rPr lang="en-US" dirty="0" smtClean="0">
                <a:latin typeface="Arial" charset="0"/>
                <a:cs typeface="Arial" charset="0"/>
              </a:rPr>
              <a:t>– </a:t>
            </a:r>
            <a:r>
              <a:rPr lang="en-US" dirty="0" smtClean="0">
                <a:latin typeface="Arial" charset="0"/>
              </a:rPr>
              <a:t>Account Form </a:t>
            </a:r>
            <a:endParaRPr lang="en-US" dirty="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615950" y="1981200"/>
          <a:ext cx="7766050" cy="3657600"/>
        </p:xfrm>
        <a:graphic>
          <a:graphicData uri="http://schemas.openxmlformats.org/presentationml/2006/ole">
            <p:oleObj spid="_x0000_s36872" name="Worksheet" r:id="rId3" imgW="4362450" imgH="19621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Assets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7924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Probable future economic benefits obtained or controlled by an entity as a result of past transactions or events</a:t>
            </a:r>
          </a:p>
          <a:p>
            <a:pPr marL="735013" lvl="1" indent="-277813" algn="just">
              <a:spcBef>
                <a:spcPct val="50000"/>
              </a:spcBef>
              <a:buFont typeface="Arial" charset="0"/>
              <a:buChar char="–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Current Assets</a:t>
            </a:r>
          </a:p>
          <a:p>
            <a:pPr marL="735013" lvl="1" indent="-277813" algn="just">
              <a:spcBef>
                <a:spcPct val="50000"/>
              </a:spcBef>
              <a:buFont typeface="Arial" charset="0"/>
              <a:buChar char="–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Long-Term Assets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Current Assets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19200" y="1295400"/>
            <a:ext cx="7086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Cash and assets that will be converted         into cash during the operating cycle or within a year, whichever is longer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Presented in order of liquidity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Current Assets (cont’d)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1295400"/>
            <a:ext cx="7848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Cash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Negotiable checks, unrestricted balance in </a:t>
            </a:r>
          </a:p>
          <a:p>
            <a:pPr lvl="1"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   checking accounts, savings accounts</a:t>
            </a: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Marketable Securities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Debt or equity securities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Carried at fair value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Intention to convert into cash during the   </a:t>
            </a:r>
          </a:p>
          <a:p>
            <a:pPr lvl="1"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   current period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charset="0"/>
              </a:rPr>
              <a:t>Current Assets (cont’d)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" y="1524000"/>
            <a:ext cx="883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Accounts Receivable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Amounts due from sales or services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Carried at net realizable value (net of allowances)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Other receivables due from nontrade sources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Current Assets (cont’d)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447800"/>
            <a:ext cx="7010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Inventories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Carried at lower of cost or market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Categories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Goods on hand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Raw materials   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Work in process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Finished goods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4"/>
          <p:cNvSpPr>
            <a:spLocks/>
          </p:cNvSpPr>
          <p:nvPr/>
        </p:nvSpPr>
        <p:spPr bwMode="auto">
          <a:xfrm>
            <a:off x="4572000" y="3352800"/>
            <a:ext cx="381000" cy="1066800"/>
          </a:xfrm>
          <a:prstGeom prst="rightBrace">
            <a:avLst>
              <a:gd name="adj1" fmla="val 23333"/>
              <a:gd name="adj2" fmla="val 48958"/>
            </a:avLst>
          </a:prstGeom>
          <a:noFill/>
          <a:ln w="28575">
            <a:solidFill>
              <a:srgbClr val="33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29200" y="36576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Manufacturer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/>
          </a:p>
        </p:txBody>
      </p:sp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152400" y="1524000"/>
            <a:ext cx="86106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Following are the inventory records of Herrick House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Units		Cost		Total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January 1 			10		$ 8		$80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Purchase: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April 18			32		 9		288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November 3			41		10		410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December 10		  4		11		  44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Ending inventory consist of 6 units. These units are from the November purchase.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Calculate ending inventory and cost of sales using: (a) FIFO (b) LIFO (c) Average</a:t>
            </a:r>
            <a:r>
              <a:rPr lang="en-US" sz="2400" dirty="0"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1052</Words>
  <Application>Microsoft Office PowerPoint</Application>
  <PresentationFormat>On-screen Show (4:3)</PresentationFormat>
  <Paragraphs>213</Paragraphs>
  <Slides>42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Office Theme</vt:lpstr>
      <vt:lpstr>Equation</vt:lpstr>
      <vt:lpstr>Worksheet</vt:lpstr>
      <vt:lpstr>Slide 1</vt:lpstr>
      <vt:lpstr>Previous Lecture Summary</vt:lpstr>
      <vt:lpstr>Example for Adjusting Entries and Effect in Income Statement and Balance Sheet</vt:lpstr>
      <vt:lpstr>Slide 4</vt:lpstr>
      <vt:lpstr>Slide 5</vt:lpstr>
      <vt:lpstr>Slide 6</vt:lpstr>
      <vt:lpstr>Slide 7</vt:lpstr>
      <vt:lpstr>Chapter End Problem</vt:lpstr>
      <vt:lpstr>Slide 9</vt:lpstr>
      <vt:lpstr>Slide 10</vt:lpstr>
      <vt:lpstr>Slide 11</vt:lpstr>
      <vt:lpstr>Accounting System Components</vt:lpstr>
      <vt:lpstr>Trial Balance</vt:lpstr>
      <vt:lpstr>Slide 14</vt:lpstr>
      <vt:lpstr>Recording Adjusting Entries</vt:lpstr>
      <vt:lpstr>Preparing the Financial Statements</vt:lpstr>
      <vt:lpstr>Auditor’s Opinion</vt:lpstr>
      <vt:lpstr>Unqualified Opinion</vt:lpstr>
      <vt:lpstr>Qualified Opinion</vt:lpstr>
      <vt:lpstr>Adverse Opinion</vt:lpstr>
      <vt:lpstr>Disclaimer of Opinion</vt:lpstr>
      <vt:lpstr>Unqualified Auditor’s Report</vt:lpstr>
      <vt:lpstr>Unqualified Auditor’s Report (cont’d)</vt:lpstr>
      <vt:lpstr>Unqualified Auditor’s Report (cont’d)</vt:lpstr>
      <vt:lpstr>Auditor’s Report on Internal Control</vt:lpstr>
      <vt:lpstr>Other Types of Engagements</vt:lpstr>
      <vt:lpstr>Management’s Responsibility</vt:lpstr>
      <vt:lpstr>Harmonization of International Accounting Standards</vt:lpstr>
      <vt:lpstr>Consolidated Financial Statements</vt:lpstr>
      <vt:lpstr>Consolidated Financial Statements</vt:lpstr>
      <vt:lpstr>Lecture 03</vt:lpstr>
      <vt:lpstr>The Balance Sheet</vt:lpstr>
      <vt:lpstr>Balance Sheet – Report Form </vt:lpstr>
      <vt:lpstr>Balance Sheet – Account Form </vt:lpstr>
      <vt:lpstr>Assets</vt:lpstr>
      <vt:lpstr>Current Assets</vt:lpstr>
      <vt:lpstr>Current Assets (cont’d)</vt:lpstr>
      <vt:lpstr>Current Assets (cont’d)</vt:lpstr>
      <vt:lpstr>Current Assets (cont’d)</vt:lpstr>
      <vt:lpstr>Chapter End Problem</vt:lpstr>
      <vt:lpstr>Slide 41</vt:lpstr>
      <vt:lpstr>Slide 42</vt:lpstr>
    </vt:vector>
  </TitlesOfParts>
  <Company>fuuast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Financial Reporting</dc:title>
  <dc:creator>Hussain</dc:creator>
  <cp:lastModifiedBy>NTS</cp:lastModifiedBy>
  <cp:revision>148</cp:revision>
  <dcterms:created xsi:type="dcterms:W3CDTF">2014-05-19T19:59:56Z</dcterms:created>
  <dcterms:modified xsi:type="dcterms:W3CDTF">2014-05-24T05:46:14Z</dcterms:modified>
</cp:coreProperties>
</file>