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25"/>
  </p:notesMasterIdLst>
  <p:handoutMasterIdLst>
    <p:handoutMasterId r:id="rId26"/>
  </p:handoutMasterIdLst>
  <p:sldIdLst>
    <p:sldId id="317" r:id="rId2"/>
    <p:sldId id="319" r:id="rId3"/>
    <p:sldId id="367" r:id="rId4"/>
    <p:sldId id="368" r:id="rId5"/>
    <p:sldId id="369" r:id="rId6"/>
    <p:sldId id="370" r:id="rId7"/>
    <p:sldId id="371" r:id="rId8"/>
    <p:sldId id="372" r:id="rId9"/>
    <p:sldId id="373" r:id="rId10"/>
    <p:sldId id="376" r:id="rId11"/>
    <p:sldId id="377" r:id="rId12"/>
    <p:sldId id="378" r:id="rId13"/>
    <p:sldId id="379" r:id="rId14"/>
    <p:sldId id="380" r:id="rId15"/>
    <p:sldId id="381" r:id="rId16"/>
    <p:sldId id="374" r:id="rId17"/>
    <p:sldId id="375" r:id="rId18"/>
    <p:sldId id="383" r:id="rId19"/>
    <p:sldId id="361" r:id="rId20"/>
    <p:sldId id="362" r:id="rId21"/>
    <p:sldId id="363" r:id="rId22"/>
    <p:sldId id="366" r:id="rId23"/>
    <p:sldId id="328" r:id="rId2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257B6"/>
    <a:srgbClr val="1D4B9D"/>
    <a:srgbClr val="194087"/>
    <a:srgbClr val="99CCFF"/>
    <a:srgbClr val="CCCCFF"/>
    <a:srgbClr val="FF9933"/>
    <a:srgbClr val="0066FF"/>
    <a:srgbClr val="00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709" autoAdjust="0"/>
  </p:normalViewPr>
  <p:slideViewPr>
    <p:cSldViewPr>
      <p:cViewPr>
        <p:scale>
          <a:sx n="60" d="100"/>
          <a:sy n="60" d="100"/>
        </p:scale>
        <p:origin x="-1572" y="-1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8799B3B-3912-4CAD-BCCB-FFB61FC92327}" type="datetimeFigureOut">
              <a:rPr lang="en-US" smtClean="0"/>
              <a:pPr/>
              <a:t>10/06/2014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8FD6207-4520-4DC5-ABA9-164EA7016603}" type="slidenum">
              <a:rPr lang="en-US" smtClean="0"/>
              <a:pPr/>
              <a:t>‹#›</a:t>
            </a:fld>
            <a:endParaRPr lang="en-US" dirty="0"/>
          </a:p>
        </p:txBody>
      </p:sp>
    </p:spTree>
    <p:extLst>
      <p:ext uri="{BB962C8B-B14F-4D97-AF65-F5344CB8AC3E}">
        <p14:creationId xmlns:p14="http://schemas.microsoft.com/office/powerpoint/2010/main" xmlns="" val="146702361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10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8321993-9C86-4A14-A78A-A8DDF64B114C}" type="slidenum">
              <a:rPr lang="en-US"/>
              <a:pPr/>
              <a:t>‹#›</a:t>
            </a:fld>
            <a:endParaRPr lang="en-US" dirty="0"/>
          </a:p>
        </p:txBody>
      </p:sp>
    </p:spTree>
    <p:extLst>
      <p:ext uri="{BB962C8B-B14F-4D97-AF65-F5344CB8AC3E}">
        <p14:creationId xmlns:p14="http://schemas.microsoft.com/office/powerpoint/2010/main" xmlns="" val="1135174568"/>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82FC8F-84FF-4F6A-AACA-4AFFA25C9BC7}" type="datetime1">
              <a:rPr lang="en-US" smtClean="0"/>
              <a:pPr/>
              <a:t>10/06/2014</a:t>
            </a:fld>
            <a:endParaRPr lang="en-US" dirty="0"/>
          </a:p>
        </p:txBody>
      </p:sp>
      <p:sp>
        <p:nvSpPr>
          <p:cNvPr id="5" name="Footer Placeholder 4"/>
          <p:cNvSpPr>
            <a:spLocks noGrp="1"/>
          </p:cNvSpPr>
          <p:nvPr>
            <p:ph type="ftr" sz="quarter" idx="11"/>
          </p:nvPr>
        </p:nvSpPr>
        <p:spPr/>
        <p:txBody>
          <a:bodyPr/>
          <a:lstStyle/>
          <a:p>
            <a:r>
              <a:rPr lang="en-US" dirty="0" smtClean="0"/>
              <a:t>Copyright 2007 by Thomson South-Western, a part of The Thomson Corporation. All rights reserved.</a:t>
            </a:r>
            <a:endParaRPr lang="en-US" dirty="0"/>
          </a:p>
        </p:txBody>
      </p:sp>
      <p:sp>
        <p:nvSpPr>
          <p:cNvPr id="6" name="Slide Number Placeholder 5"/>
          <p:cNvSpPr>
            <a:spLocks noGrp="1"/>
          </p:cNvSpPr>
          <p:nvPr>
            <p:ph type="sldNum" sz="quarter" idx="12"/>
          </p:nvPr>
        </p:nvSpPr>
        <p:spPr/>
        <p:txBody>
          <a:bodyPr/>
          <a:lstStyle/>
          <a:p>
            <a:r>
              <a:rPr lang="en-US" dirty="0" smtClean="0"/>
              <a:t>Chapter 11, Slide #</a:t>
            </a:r>
            <a:fld id="{C807C494-E2C5-4ABB-83C2-AEC75B68709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21DFCD-686B-4B81-98D4-A530B0F6B4C6}" type="datetime1">
              <a:rPr lang="en-US" smtClean="0"/>
              <a:pPr/>
              <a:t>10/06/2014</a:t>
            </a:fld>
            <a:endParaRPr lang="en-US" dirty="0"/>
          </a:p>
        </p:txBody>
      </p:sp>
      <p:sp>
        <p:nvSpPr>
          <p:cNvPr id="5" name="Footer Placeholder 4"/>
          <p:cNvSpPr>
            <a:spLocks noGrp="1"/>
          </p:cNvSpPr>
          <p:nvPr>
            <p:ph type="ftr" sz="quarter" idx="11"/>
          </p:nvPr>
        </p:nvSpPr>
        <p:spPr/>
        <p:txBody>
          <a:bodyPr/>
          <a:lstStyle/>
          <a:p>
            <a:r>
              <a:rPr lang="en-US" dirty="0" smtClean="0"/>
              <a:t>Copyright 2007 by Thomson South-Western, a part of The Thomson Corporation. All rights reserved.</a:t>
            </a:r>
            <a:endParaRPr lang="en-US" dirty="0"/>
          </a:p>
        </p:txBody>
      </p:sp>
      <p:sp>
        <p:nvSpPr>
          <p:cNvPr id="6" name="Slide Number Placeholder 5"/>
          <p:cNvSpPr>
            <a:spLocks noGrp="1"/>
          </p:cNvSpPr>
          <p:nvPr>
            <p:ph type="sldNum" sz="quarter" idx="12"/>
          </p:nvPr>
        </p:nvSpPr>
        <p:spPr/>
        <p:txBody>
          <a:bodyPr/>
          <a:lstStyle/>
          <a:p>
            <a:r>
              <a:rPr lang="en-US" dirty="0" smtClean="0"/>
              <a:t>Chapter 11, Slide #</a:t>
            </a:r>
            <a:fld id="{5D4280D2-DCE5-4F07-B430-83A46D93B74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E722AC-4EBC-4806-93B8-9C7EE51C5C02}" type="datetime1">
              <a:rPr lang="en-US" smtClean="0"/>
              <a:pPr/>
              <a:t>10/06/2014</a:t>
            </a:fld>
            <a:endParaRPr lang="en-US" dirty="0"/>
          </a:p>
        </p:txBody>
      </p:sp>
      <p:sp>
        <p:nvSpPr>
          <p:cNvPr id="5" name="Footer Placeholder 4"/>
          <p:cNvSpPr>
            <a:spLocks noGrp="1"/>
          </p:cNvSpPr>
          <p:nvPr>
            <p:ph type="ftr" sz="quarter" idx="11"/>
          </p:nvPr>
        </p:nvSpPr>
        <p:spPr/>
        <p:txBody>
          <a:bodyPr/>
          <a:lstStyle/>
          <a:p>
            <a:r>
              <a:rPr lang="en-US" dirty="0" smtClean="0"/>
              <a:t>Copyright 2007 by Thomson South-Western, a part of The Thomson Corporation. All rights reserved.</a:t>
            </a:r>
            <a:endParaRPr lang="en-US" dirty="0"/>
          </a:p>
        </p:txBody>
      </p:sp>
      <p:sp>
        <p:nvSpPr>
          <p:cNvPr id="6" name="Slide Number Placeholder 5"/>
          <p:cNvSpPr>
            <a:spLocks noGrp="1"/>
          </p:cNvSpPr>
          <p:nvPr>
            <p:ph type="sldNum" sz="quarter" idx="12"/>
          </p:nvPr>
        </p:nvSpPr>
        <p:spPr/>
        <p:txBody>
          <a:bodyPr/>
          <a:lstStyle/>
          <a:p>
            <a:r>
              <a:rPr lang="en-US" dirty="0" smtClean="0"/>
              <a:t>Chapter 11, Slide #</a:t>
            </a:r>
            <a:fld id="{A5D14923-301F-4FD2-9771-2F7AB34AF24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4347B5-9863-485E-8113-5A85F3B18B69}" type="datetime1">
              <a:rPr lang="en-US" smtClean="0"/>
              <a:pPr/>
              <a:t>10/06/2014</a:t>
            </a:fld>
            <a:endParaRPr lang="en-US" dirty="0"/>
          </a:p>
        </p:txBody>
      </p:sp>
      <p:sp>
        <p:nvSpPr>
          <p:cNvPr id="6" name="Footer Placeholder 5"/>
          <p:cNvSpPr>
            <a:spLocks noGrp="1"/>
          </p:cNvSpPr>
          <p:nvPr>
            <p:ph type="ftr" sz="quarter" idx="11"/>
          </p:nvPr>
        </p:nvSpPr>
        <p:spPr/>
        <p:txBody>
          <a:bodyPr/>
          <a:lstStyle/>
          <a:p>
            <a:r>
              <a:rPr lang="en-US" dirty="0" smtClean="0"/>
              <a:t>Copyright 2007 by Thomson South-Western, a part of The Thomson Corporation. All rights reserved.</a:t>
            </a:r>
            <a:endParaRPr lang="en-US" dirty="0"/>
          </a:p>
        </p:txBody>
      </p:sp>
      <p:sp>
        <p:nvSpPr>
          <p:cNvPr id="7" name="Slide Number Placeholder 6"/>
          <p:cNvSpPr>
            <a:spLocks noGrp="1"/>
          </p:cNvSpPr>
          <p:nvPr>
            <p:ph type="sldNum" sz="quarter" idx="12"/>
          </p:nvPr>
        </p:nvSpPr>
        <p:spPr/>
        <p:txBody>
          <a:bodyPr/>
          <a:lstStyle/>
          <a:p>
            <a:r>
              <a:rPr lang="en-US" dirty="0" smtClean="0"/>
              <a:t>Chapter 11, Slide #</a:t>
            </a:r>
            <a:fld id="{5264AB19-3B64-494B-B793-8C174ADBD90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2D13D9-F43A-4F79-93E0-AD570BC11DF8}" type="datetime1">
              <a:rPr lang="en-US" smtClean="0"/>
              <a:pPr/>
              <a:t>10/06/2014</a:t>
            </a:fld>
            <a:endParaRPr lang="en-US" dirty="0"/>
          </a:p>
        </p:txBody>
      </p:sp>
      <p:sp>
        <p:nvSpPr>
          <p:cNvPr id="8" name="Footer Placeholder 7"/>
          <p:cNvSpPr>
            <a:spLocks noGrp="1"/>
          </p:cNvSpPr>
          <p:nvPr>
            <p:ph type="ftr" sz="quarter" idx="11"/>
          </p:nvPr>
        </p:nvSpPr>
        <p:spPr/>
        <p:txBody>
          <a:bodyPr/>
          <a:lstStyle/>
          <a:p>
            <a:r>
              <a:rPr lang="en-US" dirty="0" smtClean="0"/>
              <a:t>Copyright 2007 by Thomson South-Western, a part of The Thomson Corporation. All rights reserved.</a:t>
            </a:r>
            <a:endParaRPr lang="en-US" dirty="0"/>
          </a:p>
        </p:txBody>
      </p:sp>
      <p:sp>
        <p:nvSpPr>
          <p:cNvPr id="9" name="Slide Number Placeholder 8"/>
          <p:cNvSpPr>
            <a:spLocks noGrp="1"/>
          </p:cNvSpPr>
          <p:nvPr>
            <p:ph type="sldNum" sz="quarter" idx="12"/>
          </p:nvPr>
        </p:nvSpPr>
        <p:spPr/>
        <p:txBody>
          <a:bodyPr/>
          <a:lstStyle/>
          <a:p>
            <a:r>
              <a:rPr lang="en-US" dirty="0" smtClean="0"/>
              <a:t>Chapter 11, Slide #</a:t>
            </a:r>
            <a:fld id="{3E33701D-060C-4B4F-9F2A-FA285A8EEDB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30CBDB-C9DA-482D-A1AC-99AAD2C25CDC}" type="datetime1">
              <a:rPr lang="en-US" smtClean="0"/>
              <a:pPr/>
              <a:t>10/06/2014</a:t>
            </a:fld>
            <a:endParaRPr lang="en-US" dirty="0"/>
          </a:p>
        </p:txBody>
      </p:sp>
      <p:sp>
        <p:nvSpPr>
          <p:cNvPr id="4" name="Footer Placeholder 3"/>
          <p:cNvSpPr>
            <a:spLocks noGrp="1"/>
          </p:cNvSpPr>
          <p:nvPr>
            <p:ph type="ftr" sz="quarter" idx="11"/>
          </p:nvPr>
        </p:nvSpPr>
        <p:spPr/>
        <p:txBody>
          <a:bodyPr/>
          <a:lstStyle/>
          <a:p>
            <a:r>
              <a:rPr lang="en-US" dirty="0" smtClean="0"/>
              <a:t>Copyright 2007 by Thomson South-Western, a part of The Thomson Corporation. All rights reserved.</a:t>
            </a:r>
            <a:endParaRPr lang="en-US" dirty="0"/>
          </a:p>
        </p:txBody>
      </p:sp>
      <p:sp>
        <p:nvSpPr>
          <p:cNvPr id="5" name="Slide Number Placeholder 4"/>
          <p:cNvSpPr>
            <a:spLocks noGrp="1"/>
          </p:cNvSpPr>
          <p:nvPr>
            <p:ph type="sldNum" sz="quarter" idx="12"/>
          </p:nvPr>
        </p:nvSpPr>
        <p:spPr/>
        <p:txBody>
          <a:bodyPr/>
          <a:lstStyle/>
          <a:p>
            <a:r>
              <a:rPr lang="en-US" dirty="0" smtClean="0"/>
              <a:t>Chapter 11, Slide #</a:t>
            </a:r>
            <a:fld id="{77EDF277-2D5D-4330-AE2B-7B525A0A151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E94101-FAF9-445F-930C-6DD4EEC7C539}" type="datetime1">
              <a:rPr lang="en-US" smtClean="0"/>
              <a:pPr/>
              <a:t>10/06/2014</a:t>
            </a:fld>
            <a:endParaRPr lang="en-US" dirty="0"/>
          </a:p>
        </p:txBody>
      </p:sp>
      <p:sp>
        <p:nvSpPr>
          <p:cNvPr id="3" name="Footer Placeholder 2"/>
          <p:cNvSpPr>
            <a:spLocks noGrp="1"/>
          </p:cNvSpPr>
          <p:nvPr>
            <p:ph type="ftr" sz="quarter" idx="11"/>
          </p:nvPr>
        </p:nvSpPr>
        <p:spPr/>
        <p:txBody>
          <a:bodyPr/>
          <a:lstStyle/>
          <a:p>
            <a:r>
              <a:rPr lang="en-US" dirty="0" smtClean="0"/>
              <a:t>Copyright 2007 by Thomson South-Western, a part of The Thomson Corporation. All rights reserved.</a:t>
            </a:r>
            <a:endParaRPr lang="en-US" dirty="0"/>
          </a:p>
        </p:txBody>
      </p:sp>
      <p:sp>
        <p:nvSpPr>
          <p:cNvPr id="4" name="Slide Number Placeholder 3"/>
          <p:cNvSpPr>
            <a:spLocks noGrp="1"/>
          </p:cNvSpPr>
          <p:nvPr>
            <p:ph type="sldNum" sz="quarter" idx="12"/>
          </p:nvPr>
        </p:nvSpPr>
        <p:spPr/>
        <p:txBody>
          <a:bodyPr/>
          <a:lstStyle/>
          <a:p>
            <a:r>
              <a:rPr lang="en-US" dirty="0" smtClean="0"/>
              <a:t>Chapter 11, Slide #</a:t>
            </a:r>
            <a:fld id="{A7E3B3EB-7D04-4F46-8BD8-C6520B05416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D08C3E-3528-4F1D-B9E4-35F2762971CF}" type="datetime1">
              <a:rPr lang="en-US" smtClean="0"/>
              <a:pPr/>
              <a:t>10/06/2014</a:t>
            </a:fld>
            <a:endParaRPr lang="en-US" dirty="0"/>
          </a:p>
        </p:txBody>
      </p:sp>
      <p:sp>
        <p:nvSpPr>
          <p:cNvPr id="6" name="Footer Placeholder 5"/>
          <p:cNvSpPr>
            <a:spLocks noGrp="1"/>
          </p:cNvSpPr>
          <p:nvPr>
            <p:ph type="ftr" sz="quarter" idx="11"/>
          </p:nvPr>
        </p:nvSpPr>
        <p:spPr/>
        <p:txBody>
          <a:bodyPr/>
          <a:lstStyle/>
          <a:p>
            <a:r>
              <a:rPr lang="en-US" dirty="0" smtClean="0"/>
              <a:t>Copyright 2007 by Thomson South-Western, a part of The Thomson Corporation. All rights reserved.</a:t>
            </a:r>
            <a:endParaRPr lang="en-US" dirty="0"/>
          </a:p>
        </p:txBody>
      </p:sp>
      <p:sp>
        <p:nvSpPr>
          <p:cNvPr id="7" name="Slide Number Placeholder 6"/>
          <p:cNvSpPr>
            <a:spLocks noGrp="1"/>
          </p:cNvSpPr>
          <p:nvPr>
            <p:ph type="sldNum" sz="quarter" idx="12"/>
          </p:nvPr>
        </p:nvSpPr>
        <p:spPr/>
        <p:txBody>
          <a:bodyPr/>
          <a:lstStyle/>
          <a:p>
            <a:r>
              <a:rPr lang="en-US" dirty="0" smtClean="0"/>
              <a:t>Chapter 11, Slide #</a:t>
            </a:r>
            <a:fld id="{EAD6D491-4055-4A69-9B65-887EB46B2E4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69266B-3214-4652-BF22-8626BB972577}" type="datetime1">
              <a:rPr lang="en-US" smtClean="0"/>
              <a:pPr/>
              <a:t>10/06/2014</a:t>
            </a:fld>
            <a:endParaRPr lang="en-US" dirty="0"/>
          </a:p>
        </p:txBody>
      </p:sp>
      <p:sp>
        <p:nvSpPr>
          <p:cNvPr id="6" name="Footer Placeholder 5"/>
          <p:cNvSpPr>
            <a:spLocks noGrp="1"/>
          </p:cNvSpPr>
          <p:nvPr>
            <p:ph type="ftr" sz="quarter" idx="11"/>
          </p:nvPr>
        </p:nvSpPr>
        <p:spPr/>
        <p:txBody>
          <a:bodyPr/>
          <a:lstStyle/>
          <a:p>
            <a:r>
              <a:rPr lang="en-US" dirty="0" smtClean="0"/>
              <a:t>Copyright 2007 by Thomson South-Western, a part of The Thomson Corporation. All rights reserved.</a:t>
            </a:r>
            <a:endParaRPr lang="en-US" dirty="0"/>
          </a:p>
        </p:txBody>
      </p:sp>
      <p:sp>
        <p:nvSpPr>
          <p:cNvPr id="7" name="Slide Number Placeholder 6"/>
          <p:cNvSpPr>
            <a:spLocks noGrp="1"/>
          </p:cNvSpPr>
          <p:nvPr>
            <p:ph type="sldNum" sz="quarter" idx="12"/>
          </p:nvPr>
        </p:nvSpPr>
        <p:spPr/>
        <p:txBody>
          <a:bodyPr/>
          <a:lstStyle/>
          <a:p>
            <a:r>
              <a:rPr lang="en-US" dirty="0" smtClean="0"/>
              <a:t>Chapter 11, Slide #</a:t>
            </a:r>
            <a:fld id="{394DC4C9-6D42-424E-BAAC-58FCD9A36A3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E464F2-404F-4292-916E-FB1BDBC3655F}" type="datetime1">
              <a:rPr lang="en-US" smtClean="0"/>
              <a:pPr/>
              <a:t>10/06/2014</a:t>
            </a:fld>
            <a:endParaRPr lang="en-US" dirty="0"/>
          </a:p>
        </p:txBody>
      </p:sp>
      <p:sp>
        <p:nvSpPr>
          <p:cNvPr id="5" name="Footer Placeholder 4"/>
          <p:cNvSpPr>
            <a:spLocks noGrp="1"/>
          </p:cNvSpPr>
          <p:nvPr>
            <p:ph type="ftr" sz="quarter" idx="11"/>
          </p:nvPr>
        </p:nvSpPr>
        <p:spPr/>
        <p:txBody>
          <a:bodyPr/>
          <a:lstStyle/>
          <a:p>
            <a:r>
              <a:rPr lang="en-US" dirty="0" smtClean="0"/>
              <a:t>Copyright 2007 by Thomson South-Western, a part of The Thomson Corporation. All rights reserved.</a:t>
            </a:r>
            <a:endParaRPr lang="en-US" dirty="0"/>
          </a:p>
        </p:txBody>
      </p:sp>
      <p:sp>
        <p:nvSpPr>
          <p:cNvPr id="6" name="Slide Number Placeholder 5"/>
          <p:cNvSpPr>
            <a:spLocks noGrp="1"/>
          </p:cNvSpPr>
          <p:nvPr>
            <p:ph type="sldNum" sz="quarter" idx="12"/>
          </p:nvPr>
        </p:nvSpPr>
        <p:spPr/>
        <p:txBody>
          <a:bodyPr/>
          <a:lstStyle/>
          <a:p>
            <a:r>
              <a:rPr lang="en-US" dirty="0" smtClean="0"/>
              <a:t>Chapter 11, Slide #</a:t>
            </a:r>
            <a:fld id="{941DA900-CF86-492E-9A29-410DF4200CD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C3A7DA-3514-4A6A-96C5-8AD574E963B7}" type="datetime1">
              <a:rPr lang="en-US" smtClean="0"/>
              <a:pPr/>
              <a:t>10/06/2014</a:t>
            </a:fld>
            <a:endParaRPr lang="en-US" dirty="0"/>
          </a:p>
        </p:txBody>
      </p:sp>
      <p:sp>
        <p:nvSpPr>
          <p:cNvPr id="5" name="Footer Placeholder 4"/>
          <p:cNvSpPr>
            <a:spLocks noGrp="1"/>
          </p:cNvSpPr>
          <p:nvPr>
            <p:ph type="ftr" sz="quarter" idx="11"/>
          </p:nvPr>
        </p:nvSpPr>
        <p:spPr/>
        <p:txBody>
          <a:bodyPr/>
          <a:lstStyle/>
          <a:p>
            <a:r>
              <a:rPr lang="en-US" dirty="0" smtClean="0"/>
              <a:t>Copyright 2007 by Thomson South-Western, a part of The Thomson Corporation. All rights reserved.</a:t>
            </a:r>
            <a:endParaRPr lang="en-US" dirty="0"/>
          </a:p>
        </p:txBody>
      </p:sp>
      <p:sp>
        <p:nvSpPr>
          <p:cNvPr id="6" name="Slide Number Placeholder 5"/>
          <p:cNvSpPr>
            <a:spLocks noGrp="1"/>
          </p:cNvSpPr>
          <p:nvPr>
            <p:ph type="sldNum" sz="quarter" idx="12"/>
          </p:nvPr>
        </p:nvSpPr>
        <p:spPr/>
        <p:txBody>
          <a:bodyPr/>
          <a:lstStyle/>
          <a:p>
            <a:r>
              <a:rPr lang="en-US" dirty="0" smtClean="0"/>
              <a:t>Chapter 11, Slide #</a:t>
            </a:r>
            <a:fld id="{1B93D5E9-A0E7-4546-9F35-8F3CB7AD688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2D8380-ED88-48AD-8FD4-F329B17E7C2F}" type="datetime1">
              <a:rPr lang="en-US" smtClean="0"/>
              <a:pPr/>
              <a:t>10/06/2014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Copyright 2007 by Thomson South-Western, a part of The Thomson Corporation. All rights reserved.</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smtClean="0"/>
              <a:t>Chapter 11, Slide #</a:t>
            </a:r>
            <a:fld id="{869308E2-BADA-4BB9-9B83-BE23415C64E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
          <a:ext cx="9144000" cy="6857999"/>
        </p:xfrm>
        <a:graphic>
          <a:graphicData uri="http://schemas.openxmlformats.org/drawingml/2006/table">
            <a:tbl>
              <a:tblPr firstRow="1" bandRow="1">
                <a:tableStyleId>{5C22544A-7EE6-4342-B048-85BDC9FD1C3A}</a:tableStyleId>
              </a:tblPr>
              <a:tblGrid>
                <a:gridCol w="3021496"/>
                <a:gridCol w="6122504"/>
              </a:tblGrid>
              <a:tr h="2122391">
                <a:tc>
                  <a:txBody>
                    <a:bodyPr/>
                    <a:lstStyle/>
                    <a:p>
                      <a:r>
                        <a:rPr lang="en-MY" sz="2800" b="1" dirty="0" smtClean="0">
                          <a:latin typeface="Arial" pitchFamily="34" charset="0"/>
                          <a:cs typeface="Arial" pitchFamily="34" charset="0"/>
                        </a:rPr>
                        <a:t>Course Title:            </a:t>
                      </a:r>
                      <a:endParaRPr lang="en-MY" sz="2800" b="1" dirty="0">
                        <a:latin typeface="Arial" pitchFamily="34" charset="0"/>
                        <a:cs typeface="Arial" pitchFamily="34" charset="0"/>
                      </a:endParaRPr>
                    </a:p>
                  </a:txBody>
                  <a:tcPr/>
                </a:tc>
                <a:tc>
                  <a:txBody>
                    <a:bodyPr/>
                    <a:lstStyle/>
                    <a:p>
                      <a:r>
                        <a:rPr lang="en-MY" sz="2800" b="1" dirty="0" smtClean="0">
                          <a:effectLst/>
                          <a:latin typeface="Arial" pitchFamily="34" charset="0"/>
                          <a:cs typeface="Arial" pitchFamily="34" charset="0"/>
                        </a:rPr>
                        <a:t>Financial</a:t>
                      </a:r>
                      <a:r>
                        <a:rPr lang="en-MY" sz="2800" b="1" baseline="0" dirty="0" smtClean="0">
                          <a:effectLst/>
                          <a:latin typeface="Arial" pitchFamily="34" charset="0"/>
                          <a:cs typeface="Arial" pitchFamily="34" charset="0"/>
                        </a:rPr>
                        <a:t> </a:t>
                      </a:r>
                      <a:r>
                        <a:rPr lang="en-MY" sz="2800" b="1" dirty="0" smtClean="0">
                          <a:effectLst/>
                          <a:latin typeface="Arial" pitchFamily="34" charset="0"/>
                          <a:cs typeface="Arial" pitchFamily="34" charset="0"/>
                        </a:rPr>
                        <a:t>Statement Analysis</a:t>
                      </a:r>
                      <a:endParaRPr lang="en-MY" sz="2800" b="1" dirty="0">
                        <a:effectLst/>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Course Code:</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MGT-537</a:t>
                      </a:r>
                      <a:endParaRPr lang="en-MY" sz="2800" b="1" dirty="0">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Course Instructor:</a:t>
                      </a:r>
                      <a:endParaRPr lang="en-MY" sz="2800" b="1" dirty="0">
                        <a:latin typeface="Arial" pitchFamily="34" charset="0"/>
                        <a:cs typeface="Arial" pitchFamily="34" charset="0"/>
                      </a:endParaRPr>
                    </a:p>
                  </a:txBody>
                  <a:tcPr/>
                </a:tc>
                <a:tc>
                  <a:txBody>
                    <a:bodyPr/>
                    <a:lstStyle/>
                    <a:p>
                      <a:pPr algn="l"/>
                      <a:r>
                        <a:rPr lang="en-MY" sz="2800" b="1" dirty="0" err="1" smtClean="0">
                          <a:latin typeface="Arial" pitchFamily="34" charset="0"/>
                          <a:cs typeface="Arial" pitchFamily="34" charset="0"/>
                        </a:rPr>
                        <a:t>Dr.</a:t>
                      </a:r>
                      <a:r>
                        <a:rPr lang="en-MY" sz="2800" b="1" dirty="0" smtClean="0">
                          <a:latin typeface="Arial" pitchFamily="34" charset="0"/>
                          <a:cs typeface="Arial" pitchFamily="34" charset="0"/>
                        </a:rPr>
                        <a:t> Hafiz Muhammad </a:t>
                      </a:r>
                      <a:r>
                        <a:rPr lang="en-MY" sz="2800" b="1" dirty="0" err="1" smtClean="0">
                          <a:latin typeface="Arial" pitchFamily="34" charset="0"/>
                          <a:cs typeface="Arial" pitchFamily="34" charset="0"/>
                        </a:rPr>
                        <a:t>Ishaq</a:t>
                      </a:r>
                      <a:endParaRPr lang="en-MY" sz="2800" b="1" dirty="0">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Lectures</a:t>
                      </a:r>
                      <a:r>
                        <a:rPr lang="en-MY" sz="2800" b="1" dirty="0" smtClean="0">
                          <a:latin typeface="Arial" pitchFamily="34" charset="0"/>
                          <a:cs typeface="Arial" pitchFamily="34" charset="0"/>
                        </a:rPr>
                        <a:t>:</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29</a:t>
                      </a:r>
                    </a:p>
                    <a:p>
                      <a:endParaRPr lang="en-MY" sz="2800" b="1" dirty="0">
                        <a:latin typeface="Arial" pitchFamily="34" charset="0"/>
                        <a:cs typeface="Arial" pitchFamily="34" charset="0"/>
                      </a:endParaRPr>
                    </a:p>
                  </a:txBody>
                  <a:tcPr/>
                </a:tc>
              </a:tr>
              <a:tr h="1183902">
                <a:tc>
                  <a:txBody>
                    <a:bodyPr/>
                    <a:lstStyle/>
                    <a:p>
                      <a:endParaRPr lang="en-MY" sz="2400" dirty="0">
                        <a:latin typeface="Arial" pitchFamily="34" charset="0"/>
                        <a:cs typeface="Arial" pitchFamily="34" charset="0"/>
                      </a:endParaRPr>
                    </a:p>
                  </a:txBody>
                  <a:tcPr/>
                </a:tc>
                <a:tc>
                  <a:txBody>
                    <a:bodyPr/>
                    <a:lstStyle/>
                    <a:p>
                      <a:endParaRPr lang="en-MY" sz="240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Previous Lecture Summary</a:t>
            </a:r>
            <a:endParaRPr lang="en-US" dirty="0"/>
          </a:p>
        </p:txBody>
      </p:sp>
      <p:sp>
        <p:nvSpPr>
          <p:cNvPr id="4" name="Rectangle 3"/>
          <p:cNvSpPr/>
          <p:nvPr/>
        </p:nvSpPr>
        <p:spPr>
          <a:xfrm>
            <a:off x="1295400" y="1447800"/>
            <a:ext cx="6934200" cy="1661993"/>
          </a:xfrm>
          <a:prstGeom prst="rect">
            <a:avLst/>
          </a:prstGeom>
        </p:spPr>
        <p:txBody>
          <a:bodyPr wrap="square">
            <a:spAutoFit/>
          </a:bodyPr>
          <a:lstStyle/>
          <a:p>
            <a:pPr algn="ctr"/>
            <a:r>
              <a:rPr lang="en-MY" sz="2200" b="1" dirty="0" smtClean="0">
                <a:latin typeface="Arial" pitchFamily="34" charset="0"/>
                <a:cs typeface="Arial" pitchFamily="34" charset="0"/>
              </a:rPr>
              <a:t>Expanded Analysis</a:t>
            </a:r>
            <a:endParaRPr lang="en-US" sz="2200" b="1" dirty="0" smtClean="0">
              <a:latin typeface="Arial" pitchFamily="34" charset="0"/>
              <a:cs typeface="Arial" pitchFamily="34" charset="0"/>
            </a:endParaRPr>
          </a:p>
          <a:p>
            <a:endParaRPr lang="en-US" sz="2000" b="1" dirty="0" smtClean="0">
              <a:latin typeface="Arial" pitchFamily="34" charset="0"/>
              <a:cs typeface="Arial" pitchFamily="34" charset="0"/>
            </a:endParaRPr>
          </a:p>
          <a:p>
            <a:pPr>
              <a:buFont typeface="Wingdings" pitchFamily="2" charset="2"/>
              <a:buChar char="Ø"/>
            </a:pPr>
            <a:r>
              <a:rPr lang="en-MY" sz="2000" b="1" dirty="0" smtClean="0">
                <a:latin typeface="Arial" pitchFamily="34" charset="0"/>
                <a:cs typeface="Arial" pitchFamily="34" charset="0"/>
              </a:rPr>
              <a:t> Practical Exercises </a:t>
            </a:r>
            <a:endParaRPr lang="en-US" sz="2000" b="1" dirty="0" smtClean="0">
              <a:latin typeface="Arial" pitchFamily="34" charset="0"/>
              <a:cs typeface="Arial" pitchFamily="34" charset="0"/>
            </a:endParaRPr>
          </a:p>
          <a:p>
            <a:pPr>
              <a:buFont typeface="Wingdings" pitchFamily="2" charset="2"/>
              <a:buChar char="Ø"/>
            </a:pPr>
            <a:endParaRPr lang="en-US" sz="2000" b="1" dirty="0" smtClean="0">
              <a:latin typeface="Arial" pitchFamily="34" charset="0"/>
              <a:cs typeface="Arial" pitchFamily="34" charset="0"/>
            </a:endParaRPr>
          </a:p>
          <a:p>
            <a:pPr>
              <a:buFont typeface="Wingdings" pitchFamily="2" charset="2"/>
              <a:buChar char="Ø"/>
            </a:pPr>
            <a:endParaRPr lang="en-US" sz="2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532" y="762000"/>
            <a:ext cx="6386172" cy="769441"/>
          </a:xfrm>
          <a:prstGeom prst="rect">
            <a:avLst/>
          </a:prstGeom>
        </p:spPr>
        <p:txBody>
          <a:bodyPr wrap="none">
            <a:spAutoFit/>
          </a:bodyPr>
          <a:lstStyle/>
          <a:p>
            <a:pPr algn="ctr"/>
            <a:r>
              <a:rPr lang="en-US" altLang="en-US" sz="4400" b="1" dirty="0">
                <a:latin typeface="Arial" charset="0"/>
                <a:ea typeface="+mj-ea"/>
                <a:cs typeface="Arial" charset="0"/>
              </a:rPr>
              <a:t>Today’s Lecture Topics</a:t>
            </a:r>
            <a:endParaRPr lang="en-MY" sz="4400" b="1" dirty="0">
              <a:latin typeface="Arial" charset="0"/>
              <a:ea typeface="+mj-ea"/>
              <a:cs typeface="Arial" charset="0"/>
            </a:endParaRPr>
          </a:p>
        </p:txBody>
      </p:sp>
      <p:sp>
        <p:nvSpPr>
          <p:cNvPr id="3" name="Rectangle 2"/>
          <p:cNvSpPr/>
          <p:nvPr/>
        </p:nvSpPr>
        <p:spPr>
          <a:xfrm>
            <a:off x="1524000" y="2086050"/>
            <a:ext cx="6193704" cy="1261884"/>
          </a:xfrm>
          <a:prstGeom prst="rect">
            <a:avLst/>
          </a:prstGeom>
        </p:spPr>
        <p:txBody>
          <a:bodyPr wrap="square">
            <a:spAutoFit/>
          </a:bodyPr>
          <a:lstStyle/>
          <a:p>
            <a:pPr algn="ctr"/>
            <a:r>
              <a:rPr lang="en-MY" sz="2800" b="1" dirty="0">
                <a:latin typeface="Arial" pitchFamily="34" charset="0"/>
                <a:cs typeface="Arial" pitchFamily="34" charset="0"/>
              </a:rPr>
              <a:t>Expanded Analysis</a:t>
            </a:r>
            <a:endParaRPr lang="en-US" sz="2800" b="1" dirty="0">
              <a:latin typeface="Arial" pitchFamily="34" charset="0"/>
              <a:cs typeface="Arial" pitchFamily="34" charset="0"/>
            </a:endParaRPr>
          </a:p>
          <a:p>
            <a:endParaRPr lang="en-US" b="1" dirty="0">
              <a:latin typeface="Arial" pitchFamily="34" charset="0"/>
              <a:cs typeface="Arial" pitchFamily="34" charset="0"/>
            </a:endParaRPr>
          </a:p>
          <a:p>
            <a:pPr>
              <a:buFont typeface="Wingdings" pitchFamily="2" charset="2"/>
              <a:buChar char="Ø"/>
            </a:pPr>
            <a:r>
              <a:rPr lang="en-MY" b="1" dirty="0">
                <a:latin typeface="Arial" pitchFamily="34" charset="0"/>
                <a:cs typeface="Arial" pitchFamily="34" charset="0"/>
              </a:rPr>
              <a:t> Practical Exercises </a:t>
            </a:r>
            <a:endParaRPr lang="en-US" b="1" dirty="0">
              <a:latin typeface="Arial" pitchFamily="34" charset="0"/>
              <a:cs typeface="Arial" pitchFamily="34" charset="0"/>
            </a:endParaRPr>
          </a:p>
        </p:txBody>
      </p:sp>
    </p:spTree>
    <p:extLst>
      <p:ext uri="{BB962C8B-B14F-4D97-AF65-F5344CB8AC3E}">
        <p14:creationId xmlns:p14="http://schemas.microsoft.com/office/powerpoint/2010/main" xmlns="" val="1686216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a:t>
            </a:r>
            <a:endParaRPr lang="en-US" dirty="0"/>
          </a:p>
        </p:txBody>
      </p:sp>
      <p:sp>
        <p:nvSpPr>
          <p:cNvPr id="211969" name="Rectangle 1"/>
          <p:cNvSpPr>
            <a:spLocks noChangeArrowheads="1"/>
          </p:cNvSpPr>
          <p:nvPr/>
        </p:nvSpPr>
        <p:spPr bwMode="auto">
          <a:xfrm>
            <a:off x="381000" y="1371600"/>
            <a:ext cx="83058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Argo Sales Corporation has in recent years maintained the following relationships among the data on its financial statements:</a:t>
            </a:r>
            <a:endParaRPr kumimoji="0" lang="en-US" sz="14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Gross profit rate on net sales					40%</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Net profit rate on net sales					10%</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Rate of selling expenses to net sales				20%</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Accounts receivable turnover					8 per year</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Inventory turnover						6 per year</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Acid test ratio						2 to 1</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Current ratio						3 to 1</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Quick assets composition, 8% cash 32%</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Marketable securities,60% accounts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Receivable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Assets turnover						2 per year</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Ratio of total assets to intangible assets				20 to 1</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Ratio of accumulated depreciation to cost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Of fixed assets						1 to 3</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Ratio of accumulated depreciation to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Cost of fixed assets</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Ratio of account receivable to accounts </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Payable							1.5 to 1</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Ratio of working capital to stockholders equity				1 to 1.6</a:t>
            </a:r>
            <a:endParaRPr kumimoji="0" lang="en-US" sz="1400" b="0" i="0" u="none" strike="noStrike" cap="none" normalizeH="0" baseline="0" dirty="0" smtClean="0">
              <a:ln>
                <a:noFill/>
              </a:ln>
              <a:solidFill>
                <a:schemeClr val="tx1"/>
              </a:solidFill>
              <a:effectLst/>
              <a:latin typeface="Arial" pitchFamily="34" charset="0"/>
              <a:ea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ea typeface="Calibri" pitchFamily="34" charset="0"/>
              </a:rPr>
              <a:t>Ratio of total debt to stockholders equity				1 to 2</a:t>
            </a:r>
            <a:r>
              <a:rPr kumimoji="0" lang="en-US" sz="1400" b="0" i="0" u="none" strike="noStrike" cap="none" normalizeH="0" baseline="0" dirty="0" smtClean="0">
                <a:ln>
                  <a:noFill/>
                </a:ln>
                <a:solidFill>
                  <a:schemeClr val="tx1"/>
                </a:solidFill>
                <a:effectLst/>
                <a:latin typeface="Arial" pitchFamily="34" charset="0"/>
              </a:rPr>
              <a:t> </a:t>
            </a:r>
          </a:p>
        </p:txBody>
      </p:sp>
    </p:spTree>
    <p:extLst>
      <p:ext uri="{BB962C8B-B14F-4D97-AF65-F5344CB8AC3E}">
        <p14:creationId xmlns:p14="http://schemas.microsoft.com/office/powerpoint/2010/main" xmlns="" val="3340521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sp>
        <p:nvSpPr>
          <p:cNvPr id="210945" name="Rectangle 1"/>
          <p:cNvSpPr>
            <a:spLocks noChangeArrowheads="1"/>
          </p:cNvSpPr>
          <p:nvPr/>
        </p:nvSpPr>
        <p:spPr bwMode="auto">
          <a:xfrm>
            <a:off x="457200" y="1447800"/>
            <a:ext cx="82296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The corporation had a net income of $120,000 for 1998 which resulted in earnings of $5.20 per share of common stock. Additional information includes the following:</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Capital stock authorized issued (all in 1970) and outstanding:</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Common $ 10 per share par value issued at 10% premium.</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Market value per share of common at December 31, 1998:$78</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Preferred dividend paid in 1998: $3,000</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Time amounts of the following were the same at December 31, 1998 as at January 1, 1998; inventory accounts receivable 5% bonds payable due 2010, and total stockholder</a:t>
            </a:r>
            <a:r>
              <a:rPr kumimoji="0" lang="en-US"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 equity.</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All purchases and sales were on account.</a:t>
            </a:r>
            <a:endParaRPr kumimoji="0" lang="en-US" sz="1600" b="0" i="0" u="none" strike="noStrike" cap="none" normalizeH="0" baseline="0" dirty="0" smtClean="0">
              <a:ln>
                <a:noFill/>
              </a:ln>
              <a:solidFill>
                <a:schemeClr val="tx1"/>
              </a:solidFill>
              <a:effectLst/>
              <a:latin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Prepare in good form the condensed balance sheet an income statement for the year ending December 31, 1998, presenting the amounts you would expect to appear on Argos financial statement (ignoring income taxes) Major captions appearing on Argo</a:t>
            </a:r>
            <a:r>
              <a:rPr kumimoji="0" lang="en-US"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 balance sheet are current assets, fixed assets intangible assets current liabilities long term liabilities and share holder</a:t>
            </a:r>
            <a:r>
              <a:rPr kumimoji="0" lang="en-US"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 equity. In addition to the accounts divulged in the problem you should include accounts for prepaid expenses, Accrued expenses and administrative exposes. Supporting computations should be in good form.</a:t>
            </a:r>
            <a:endParaRPr kumimoji="0" lang="en-US" sz="1600" b="0" i="0" u="none" strike="noStrike" cap="none" normalizeH="0" baseline="0" dirty="0" smtClean="0">
              <a:ln>
                <a:noFill/>
              </a:ln>
              <a:solidFill>
                <a:schemeClr val="tx1"/>
              </a:solidFill>
              <a:effectLst/>
              <a:latin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Compute the following for 1998 ( show your computations)</a:t>
            </a:r>
            <a:endParaRPr kumimoji="0" lang="en-US" sz="16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24691550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sp>
        <p:nvSpPr>
          <p:cNvPr id="209921" name="Rectangle 1"/>
          <p:cNvSpPr>
            <a:spLocks noChangeArrowheads="1"/>
          </p:cNvSpPr>
          <p:nvPr/>
        </p:nvSpPr>
        <p:spPr bwMode="auto">
          <a:xfrm>
            <a:off x="457200" y="1127200"/>
            <a:ext cx="8229600" cy="21185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1" fontAlgn="base" latinLnBrk="0" hangingPunct="1">
              <a:lnSpc>
                <a:spcPct val="150000"/>
              </a:lnSpc>
              <a:spcBef>
                <a:spcPct val="0"/>
              </a:spcBef>
              <a:spcAft>
                <a:spcPct val="0"/>
              </a:spcAft>
              <a:buClrTx/>
              <a:buSzTx/>
              <a:buFont typeface="+mj-lt"/>
              <a:buAutoNum type="arabicPeriod"/>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Rate of return on stockholder</a:t>
            </a:r>
            <a:r>
              <a:rPr kumimoji="0" lang="en-US" sz="18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 equity.</a:t>
            </a:r>
            <a:endParaRPr kumimoji="0" lang="en-US" sz="18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Price/earnings ratio for common stock</a:t>
            </a:r>
            <a:endParaRPr kumimoji="0" lang="en-US" sz="18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Dividends paid per share of common stock</a:t>
            </a:r>
            <a:endParaRPr kumimoji="0" lang="en-US" sz="18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Dividends paid per share of preferred stock</a:t>
            </a:r>
            <a:endParaRPr kumimoji="0" lang="en-US" sz="1800" b="0" i="0" u="none" strike="noStrike" cap="none" normalizeH="0" baseline="0" dirty="0" smtClean="0">
              <a:ln>
                <a:noFill/>
              </a:ln>
              <a:solidFill>
                <a:schemeClr val="tx1"/>
              </a:solidFill>
              <a:effectLst/>
              <a:latin typeface="Arial" pitchFamily="34" charset="0"/>
              <a:ea typeface="Calibri" pitchFamily="34" charset="0"/>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en-US" sz="1800" b="0" i="0" u="none" strike="noStrike" cap="none" normalizeH="0" baseline="0" dirty="0" smtClean="0">
                <a:ln>
                  <a:noFill/>
                </a:ln>
                <a:solidFill>
                  <a:schemeClr val="tx1"/>
                </a:solidFill>
                <a:effectLst/>
                <a:latin typeface="Arial" pitchFamily="34" charset="0"/>
                <a:ea typeface="Calibri" pitchFamily="34" charset="0"/>
              </a:rPr>
              <a:t>Yield on common stock</a:t>
            </a:r>
            <a:r>
              <a:rPr kumimoji="0" lang="en-US" sz="1800" b="0" i="0" u="none" strike="noStrike" cap="none" normalizeH="0" baseline="0" dirty="0" smtClean="0">
                <a:ln>
                  <a:noFill/>
                </a:ln>
                <a:solidFill>
                  <a:schemeClr val="tx1"/>
                </a:solidFill>
                <a:effectLst/>
                <a:latin typeface="Arial" pitchFamily="34" charset="0"/>
              </a:rPr>
              <a:t> </a:t>
            </a:r>
          </a:p>
        </p:txBody>
      </p:sp>
    </p:spTree>
    <p:extLst>
      <p:ext uri="{BB962C8B-B14F-4D97-AF65-F5344CB8AC3E}">
        <p14:creationId xmlns:p14="http://schemas.microsoft.com/office/powerpoint/2010/main" xmlns="" val="42608132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445331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1698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335023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13474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72211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633691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455537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900622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797175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79242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126955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a:t>
            </a:r>
            <a:endParaRPr lang="en-US" dirty="0"/>
          </a:p>
        </p:txBody>
      </p:sp>
      <p:sp>
        <p:nvSpPr>
          <p:cNvPr id="208897" name="Rectangle 1"/>
          <p:cNvSpPr>
            <a:spLocks noChangeArrowheads="1"/>
          </p:cNvSpPr>
          <p:nvPr/>
        </p:nvSpPr>
        <p:spPr bwMode="auto">
          <a:xfrm>
            <a:off x="457200" y="1371600"/>
            <a:ext cx="83820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The following data are for the A, B and C Companies</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600" b="1" i="0" strike="noStrike" cap="none" normalizeH="0" baseline="0" dirty="0" smtClean="0">
                <a:ln>
                  <a:noFill/>
                </a:ln>
                <a:solidFill>
                  <a:schemeClr val="tx1"/>
                </a:solidFill>
                <a:effectLst/>
                <a:latin typeface="Arial" pitchFamily="34" charset="0"/>
                <a:ea typeface="Calibri" pitchFamily="34" charset="0"/>
                <a:cs typeface="Arial" pitchFamily="34" charset="0"/>
              </a:rPr>
              <a:t>Company</a:t>
            </a:r>
            <a:endParaRPr kumimoji="0" lang="en-US" sz="1600" b="1" i="0"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	Variables			      A		       B		      C</a:t>
            </a:r>
            <a:endParaRPr kumimoji="0" lang="en-US" sz="1600" b="1" i="0" u="sng"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Current assets			$150,000		$170, 000</a:t>
            </a:r>
            <a:r>
              <a:rPr kumimoji="0" lang="en-US" sz="1600" b="1"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$180,000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Current liabilities			$  60,000		$    50,000	$  30,000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Total assets			$300,000		$280,000		$250,000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Retained earnings			$80,000		$90,000	                   50,000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Earnings before interest and taxes	$70,000		$60,000		$50,000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Market price per share		$ 20.00		$18.75		$16.50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Number of shares outstanding	   9000		9000		9000		</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Book value of total debt		$30,000		$50,000		$80,000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Sales				$430,000		$400,000		$200,000</a:t>
            </a:r>
            <a:endParaRPr kumimoji="0" lang="en-US" sz="1600" b="1"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13238250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  (Cont’d)</a:t>
            </a:r>
            <a:endParaRPr lang="en-US" dirty="0"/>
          </a:p>
        </p:txBody>
      </p:sp>
      <p:sp>
        <p:nvSpPr>
          <p:cNvPr id="207873" name="Rectangle 1"/>
          <p:cNvSpPr>
            <a:spLocks noChangeArrowheads="1"/>
          </p:cNvSpPr>
          <p:nvPr/>
        </p:nvSpPr>
        <p:spPr bwMode="auto">
          <a:xfrm>
            <a:off x="457200" y="1524000"/>
            <a:ext cx="82296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1" fontAlgn="base" latinLnBrk="0" hangingPunct="1">
              <a:lnSpc>
                <a:spcPct val="100000"/>
              </a:lnSpc>
              <a:spcBef>
                <a:spcPct val="0"/>
              </a:spcBef>
              <a:spcAft>
                <a:spcPct val="0"/>
              </a:spcAft>
              <a:buClrTx/>
              <a:buSzTx/>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a:t>
            </a:r>
            <a:endParaRPr kumimoji="0" lang="en-US" sz="18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LcPeriod"/>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Compute the Z  score for each company</a:t>
            </a:r>
            <a:endParaRPr kumimoji="0" lang="en-US" sz="1800"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LcPeriod"/>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According to the Altman model which of share of these firms is most likely to experience financial failure?</a:t>
            </a:r>
            <a:endParaRPr kumimoji="0" lang="en-U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37677383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998733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7395" y="1196370"/>
            <a:ext cx="6781800" cy="3416320"/>
          </a:xfrm>
          <a:prstGeom prst="rect">
            <a:avLst/>
          </a:prstGeom>
        </p:spPr>
        <p:txBody>
          <a:bodyPr wrap="square">
            <a:spAutoFit/>
          </a:bodyPr>
          <a:lstStyle/>
          <a:p>
            <a:pPr algn="just">
              <a:lnSpc>
                <a:spcPct val="150000"/>
              </a:lnSpc>
            </a:pPr>
            <a:r>
              <a:rPr lang="en-MY" dirty="0" smtClean="0"/>
              <a:t>B.</a:t>
            </a:r>
          </a:p>
          <a:p>
            <a:pPr marL="342900" indent="-342900" algn="just">
              <a:lnSpc>
                <a:spcPct val="150000"/>
              </a:lnSpc>
              <a:buFont typeface="Arial" panose="020B0604020202020204" pitchFamily="34" charset="0"/>
              <a:buChar char="•"/>
            </a:pPr>
            <a:r>
              <a:rPr lang="en-MY" dirty="0" smtClean="0"/>
              <a:t>All </a:t>
            </a:r>
            <a:r>
              <a:rPr lang="en-MY" dirty="0"/>
              <a:t>of these companies appear to have good financial condition.  </a:t>
            </a:r>
            <a:endParaRPr lang="en-MY" dirty="0" smtClean="0"/>
          </a:p>
          <a:p>
            <a:pPr marL="342900" indent="-342900" algn="just">
              <a:lnSpc>
                <a:spcPct val="150000"/>
              </a:lnSpc>
              <a:buFont typeface="Arial" panose="020B0604020202020204" pitchFamily="34" charset="0"/>
              <a:buChar char="•"/>
            </a:pPr>
            <a:r>
              <a:rPr lang="en-MY" dirty="0" smtClean="0"/>
              <a:t>The </a:t>
            </a:r>
            <a:r>
              <a:rPr lang="en-MY" dirty="0"/>
              <a:t>company with the lowest score is Company C; therefore, Company C is most likely to experience financial failure.</a:t>
            </a:r>
          </a:p>
        </p:txBody>
      </p:sp>
    </p:spTree>
    <p:extLst>
      <p:ext uri="{BB962C8B-B14F-4D97-AF65-F5344CB8AC3E}">
        <p14:creationId xmlns:p14="http://schemas.microsoft.com/office/powerpoint/2010/main" xmlns="" val="24126196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Lecture Summary</a:t>
            </a:r>
            <a:endParaRPr lang="en-US" dirty="0"/>
          </a:p>
        </p:txBody>
      </p:sp>
      <p:sp>
        <p:nvSpPr>
          <p:cNvPr id="3" name="Rectangle 2"/>
          <p:cNvSpPr/>
          <p:nvPr/>
        </p:nvSpPr>
        <p:spPr>
          <a:xfrm>
            <a:off x="457200" y="1447800"/>
            <a:ext cx="7924800" cy="954107"/>
          </a:xfrm>
          <a:prstGeom prst="rect">
            <a:avLst/>
          </a:prstGeom>
        </p:spPr>
        <p:txBody>
          <a:bodyPr wrap="square">
            <a:spAutoFit/>
          </a:bodyPr>
          <a:lstStyle/>
          <a:p>
            <a:pPr algn="ctr"/>
            <a:r>
              <a:rPr lang="en-MY" sz="2000" b="1" dirty="0">
                <a:latin typeface="Arial" pitchFamily="34" charset="0"/>
                <a:cs typeface="Arial" pitchFamily="34" charset="0"/>
              </a:rPr>
              <a:t>Expanded Analysis</a:t>
            </a:r>
            <a:endParaRPr lang="en-US" sz="2000" b="1" dirty="0">
              <a:latin typeface="Arial" pitchFamily="34" charset="0"/>
              <a:cs typeface="Arial" pitchFamily="34" charset="0"/>
            </a:endParaRPr>
          </a:p>
          <a:p>
            <a:endParaRPr lang="en-US" sz="1800" b="1" dirty="0">
              <a:latin typeface="Arial" pitchFamily="34" charset="0"/>
              <a:cs typeface="Arial" pitchFamily="34" charset="0"/>
            </a:endParaRPr>
          </a:p>
          <a:p>
            <a:pPr>
              <a:buFont typeface="Wingdings" pitchFamily="2" charset="2"/>
              <a:buChar char="Ø"/>
            </a:pPr>
            <a:r>
              <a:rPr lang="en-MY" sz="1800" b="1" dirty="0">
                <a:latin typeface="Arial" pitchFamily="34" charset="0"/>
                <a:cs typeface="Arial" pitchFamily="34" charset="0"/>
              </a:rPr>
              <a:t> Practical Exercises </a:t>
            </a:r>
            <a:endParaRPr lang="en-US" sz="1800" b="1" dirty="0">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14719</TotalTime>
  <Words>415</Words>
  <Application>Microsoft Office PowerPoint</Application>
  <PresentationFormat>On-screen Show (4:3)</PresentationFormat>
  <Paragraphs>79</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Previous Lecture Summary</vt:lpstr>
      <vt:lpstr>Slide 3</vt:lpstr>
      <vt:lpstr>Practical Exercise  </vt:lpstr>
      <vt:lpstr>Practical Exercise  (Cont’d)</vt:lpstr>
      <vt:lpstr>Practical Exercise  (Cont’d)</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Practical Exercise  </vt:lpstr>
      <vt:lpstr>Practical Exercise  (Cont’d)</vt:lpstr>
      <vt:lpstr>Slide 21</vt:lpstr>
      <vt:lpstr>Slide 22</vt:lpstr>
      <vt:lpstr>Lecture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Anne Oppegard</dc:creator>
  <cp:lastModifiedBy>NTS</cp:lastModifiedBy>
  <cp:revision>112</cp:revision>
  <dcterms:created xsi:type="dcterms:W3CDTF">2006-02-12T17:17:16Z</dcterms:created>
  <dcterms:modified xsi:type="dcterms:W3CDTF">2014-06-10T05:26:55Z</dcterms:modified>
</cp:coreProperties>
</file>