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26"/>
  </p:notesMasterIdLst>
  <p:handoutMasterIdLst>
    <p:handoutMasterId r:id="rId27"/>
  </p:handoutMasterIdLst>
  <p:sldIdLst>
    <p:sldId id="317" r:id="rId2"/>
    <p:sldId id="318" r:id="rId3"/>
    <p:sldId id="319" r:id="rId4"/>
    <p:sldId id="329" r:id="rId5"/>
    <p:sldId id="330" r:id="rId6"/>
    <p:sldId id="331" r:id="rId7"/>
    <p:sldId id="332" r:id="rId8"/>
    <p:sldId id="333" r:id="rId9"/>
    <p:sldId id="334" r:id="rId10"/>
    <p:sldId id="335" r:id="rId11"/>
    <p:sldId id="342" r:id="rId12"/>
    <p:sldId id="343" r:id="rId13"/>
    <p:sldId id="344" r:id="rId14"/>
    <p:sldId id="345" r:id="rId15"/>
    <p:sldId id="346" r:id="rId16"/>
    <p:sldId id="355" r:id="rId17"/>
    <p:sldId id="356" r:id="rId18"/>
    <p:sldId id="357" r:id="rId19"/>
    <p:sldId id="358" r:id="rId20"/>
    <p:sldId id="359" r:id="rId21"/>
    <p:sldId id="367" r:id="rId22"/>
    <p:sldId id="368" r:id="rId23"/>
    <p:sldId id="360" r:id="rId24"/>
    <p:sldId id="328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257B6"/>
    <a:srgbClr val="1D4B9D"/>
    <a:srgbClr val="194087"/>
    <a:srgbClr val="99CCFF"/>
    <a:srgbClr val="CCCCFF"/>
    <a:srgbClr val="FF9933"/>
    <a:srgbClr val="0066FF"/>
    <a:srgbClr val="00C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09" autoAdjust="0"/>
  </p:normalViewPr>
  <p:slideViewPr>
    <p:cSldViewPr>
      <p:cViewPr>
        <p:scale>
          <a:sx n="77" d="100"/>
          <a:sy n="77" d="100"/>
        </p:scale>
        <p:origin x="-1092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99B3B-3912-4CAD-BCCB-FFB61FC92327}" type="datetimeFigureOut">
              <a:rPr lang="en-US" smtClean="0"/>
              <a:pPr/>
              <a:t>6/9/2014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D6207-4520-4DC5-ABA9-164EA70166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6702361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0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8321993-9C86-4A14-A78A-A8DDF64B11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517456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2FC8F-84FF-4F6A-AACA-4AFFA25C9BC7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11, Slide #</a:t>
            </a:r>
            <a:fld id="{C807C494-E2C5-4ABB-83C2-AEC75B687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1DFCD-686B-4B81-98D4-A530B0F6B4C6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11, Slide #</a:t>
            </a:r>
            <a:fld id="{5D4280D2-DCE5-4F07-B430-83A46D93B7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722AC-4EBC-4806-93B8-9C7EE51C5C02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11, Slide #</a:t>
            </a:r>
            <a:fld id="{A5D14923-301F-4FD2-9771-2F7AB34AF2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347B5-9863-485E-8113-5A85F3B18B69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11, Slide #</a:t>
            </a:r>
            <a:fld id="{5264AB19-3B64-494B-B793-8C174ADBD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D13D9-F43A-4F79-93E0-AD570BC11DF8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11, Slide #</a:t>
            </a:r>
            <a:fld id="{3E33701D-060C-4B4F-9F2A-FA285A8EED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0CBDB-C9DA-482D-A1AC-99AAD2C25CDC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11, Slide #</a:t>
            </a:r>
            <a:fld id="{77EDF277-2D5D-4330-AE2B-7B525A0A15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94101-FAF9-445F-930C-6DD4EEC7C539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11, Slide #</a:t>
            </a:r>
            <a:fld id="{A7E3B3EB-7D04-4F46-8BD8-C6520B0541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08C3E-3528-4F1D-B9E4-35F2762971CF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11, Slide #</a:t>
            </a:r>
            <a:fld id="{EAD6D491-4055-4A69-9B65-887EB46B2E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9266B-3214-4652-BF22-8626BB972577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11, Slide #</a:t>
            </a:r>
            <a:fld id="{394DC4C9-6D42-424E-BAAC-58FCD9A36A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464F2-404F-4292-916E-FB1BDBC3655F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11, Slide #</a:t>
            </a:r>
            <a:fld id="{941DA900-CF86-492E-9A29-410DF4200C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3A7DA-3514-4A6A-96C5-8AD574E963B7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11, Slide #</a:t>
            </a:r>
            <a:fld id="{1B93D5E9-A0E7-4546-9F35-8F3CB7AD68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D8380-ED88-48AD-8FD4-F329B17E7C2F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Copyright 2007 by Thomson South-Western, a part of The Thomson Corporation.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11, Slide #</a:t>
            </a:r>
            <a:fld id="{869308E2-BADA-4BB9-9B83-BE23415C64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1"/>
          <a:ext cx="9144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1496"/>
                <a:gridCol w="6122504"/>
              </a:tblGrid>
              <a:tr h="2122391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Title:            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Financial</a:t>
                      </a:r>
                      <a:r>
                        <a:rPr lang="en-MY" sz="28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MY" sz="2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Statement Analysis</a:t>
                      </a:r>
                      <a:endParaRPr lang="en-MY" sz="2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Code: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MGT-537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Instructor: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800" b="1" dirty="0" err="1" smtClean="0">
                          <a:latin typeface="Arial" pitchFamily="34" charset="0"/>
                          <a:cs typeface="Arial" pitchFamily="34" charset="0"/>
                        </a:rPr>
                        <a:t>Dr.</a:t>
                      </a:r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 Hafiz Muhammad </a:t>
                      </a:r>
                      <a:r>
                        <a:rPr lang="en-MY" sz="2800" b="1" dirty="0" err="1" smtClean="0">
                          <a:latin typeface="Arial" pitchFamily="34" charset="0"/>
                          <a:cs typeface="Arial" pitchFamily="34" charset="0"/>
                        </a:rPr>
                        <a:t>Ishaq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Total Lectures: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endParaRPr lang="en-MY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latin typeface="Arial" charset="0"/>
                <a:cs typeface="Arial" charset="0"/>
              </a:rPr>
              <a:t>Previous Lecture Summary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90600" y="1295400"/>
            <a:ext cx="7391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MY" b="1" dirty="0" smtClean="0">
                <a:latin typeface="Arial" pitchFamily="34" charset="0"/>
                <a:cs typeface="Arial" pitchFamily="34" charset="0"/>
              </a:rPr>
              <a:t>Expanded Analysis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Perceptions of Financial Ratios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Financial Ratios in Annual Reports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Conservatism and Quality of Earnings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Forecasting Financial Failure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Univariate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[Beaver] Model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Multivariate [Altman] Model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Management’s Use of Analysis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Use of LIFO Reserves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Management of Earnings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Valuation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What Analysts Use</a:t>
            </a:r>
          </a:p>
          <a:p>
            <a:pPr>
              <a:buFont typeface="Wingdings" pitchFamily="2" charset="2"/>
              <a:buChar char="Ø"/>
            </a:pPr>
            <a:r>
              <a:rPr lang="en-MY" b="1" dirty="0" smtClean="0">
                <a:latin typeface="Arial" pitchFamily="34" charset="0"/>
                <a:cs typeface="Arial" pitchFamily="34" charset="0"/>
              </a:rPr>
              <a:t> Practical Exercises 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lvl="0" algn="ctr"/>
            <a:endParaRPr lang="en-US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latin typeface="Arial" charset="0"/>
                <a:cs typeface="Arial" charset="0"/>
              </a:rPr>
              <a:t>Today's Lecture Topics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95400" y="1447800"/>
            <a:ext cx="69342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MY" sz="2200" b="1" dirty="0" smtClean="0">
                <a:latin typeface="Arial" pitchFamily="34" charset="0"/>
                <a:cs typeface="Arial" pitchFamily="34" charset="0"/>
              </a:rPr>
              <a:t>Expanded Analysis</a:t>
            </a:r>
            <a:endParaRPr lang="en-US" sz="2200" b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MY" sz="2000" b="1" dirty="0" smtClean="0">
                <a:latin typeface="Arial" pitchFamily="34" charset="0"/>
                <a:cs typeface="Arial" pitchFamily="34" charset="0"/>
              </a:rPr>
              <a:t> Practical Exercises 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</a:t>
            </a:r>
            <a:endParaRPr lang="en-US" dirty="0"/>
          </a:p>
        </p:txBody>
      </p:sp>
      <p:sp>
        <p:nvSpPr>
          <p:cNvPr id="219137" name="Rectangle 1"/>
          <p:cNvSpPr>
            <a:spLocks noChangeArrowheads="1"/>
          </p:cNvSpPr>
          <p:nvPr/>
        </p:nvSpPr>
        <p:spPr bwMode="auto">
          <a:xfrm>
            <a:off x="304800" y="1447800"/>
            <a:ext cx="85344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Your company is considering the possible acquisition of Growth Inc. Financial statements of Growth Inc. follow: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Growth Inc.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Statement of Income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Years Ended December 31, 1998, 1997, and 1996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			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1998	</a:t>
            </a:r>
            <a:r>
              <a:rPr kumimoji="0" lang="en-US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	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1997	</a:t>
            </a:r>
            <a:r>
              <a:rPr kumimoji="0" lang="en-US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1996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Revenues			$578,530           $523,249 	 $556,549	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Cost and expenses: </a:t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Cost of products sold		495,651	            457,527	   482,358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Selling, general, and administrative	  35,433	              30,619	     29,582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Interest and debt expense		    4,308	    </a:t>
            </a:r>
            <a:r>
              <a:rPr kumimoji="0" lang="en-US" sz="1800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 </a:t>
            </a:r>
            <a:r>
              <a:rPr kumimoji="0" lang="en-US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3,951	      2,630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			 535,392		492,097	   514,570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sp>
        <p:nvSpPr>
          <p:cNvPr id="218113" name="Rectangle 1"/>
          <p:cNvSpPr>
            <a:spLocks noChangeArrowheads="1"/>
          </p:cNvSpPr>
          <p:nvPr/>
        </p:nvSpPr>
        <p:spPr bwMode="auto">
          <a:xfrm>
            <a:off x="381000" y="2133600"/>
            <a:ext cx="8534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Income before income taxes	43,138		31,152		41,979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Provision for income taxes		20,120		12,680		17,400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Net income 			$23,018		$18,472		$24,579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Net income per share		</a:t>
            </a:r>
            <a:r>
              <a:rPr kumimoji="0" lang="en-US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$2.27		$1.85		$2.43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	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sp>
        <p:nvSpPr>
          <p:cNvPr id="217089" name="Rectangle 1"/>
          <p:cNvSpPr>
            <a:spLocks noChangeArrowheads="1"/>
          </p:cNvSpPr>
          <p:nvPr/>
        </p:nvSpPr>
        <p:spPr bwMode="auto">
          <a:xfrm>
            <a:off x="457200" y="1600200"/>
            <a:ext cx="83820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Growth Inc.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Balance Sheet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Years Ended December 31, 1998, 1997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					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$1998		$1997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Assets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Current Assets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Cash					$64,346</a:t>
            </a:r>
            <a:r>
              <a:rPr lang="en-US" sz="18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		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$11,964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Account Receivable less allowance			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   Of$750 for doubtful accounts		$99,021		$83,575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Inventories FIFO				$63,414		$74,890  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Prepaid expenses			</a:t>
            </a:r>
            <a:r>
              <a:rPr kumimoji="0" lang="en-US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834	    	    1,120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Total current assets				</a:t>
            </a:r>
            <a:r>
              <a:rPr kumimoji="0" lang="en-US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227,615		171,599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Investments and other assets			       379	                     175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sp>
        <p:nvSpPr>
          <p:cNvPr id="216065" name="Rectangle 1"/>
          <p:cNvSpPr>
            <a:spLocks noChangeArrowheads="1"/>
          </p:cNvSpPr>
          <p:nvPr/>
        </p:nvSpPr>
        <p:spPr bwMode="auto">
          <a:xfrm>
            <a:off x="304800" y="1828800"/>
            <a:ext cx="8305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Property, plant and equipment: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Land and land improvements		    6,990	    6,400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Buildings				  63,280	  59,259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Machinery and equipment			182,000	156,000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Less: Accumulated depreciation		252,270	221,659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Net property, plant and equipment		</a:t>
            </a:r>
            <a:r>
              <a:rPr kumimoji="0" lang="en-US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110,000	  98,000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Total assets					</a:t>
            </a:r>
            <a:r>
              <a:rPr kumimoji="0" lang="en-US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142,270	123,659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sp>
        <p:nvSpPr>
          <p:cNvPr id="215041" name="Rectangle 1"/>
          <p:cNvSpPr>
            <a:spLocks noChangeArrowheads="1"/>
          </p:cNvSpPr>
          <p:nvPr/>
        </p:nvSpPr>
        <p:spPr bwMode="auto">
          <a:xfrm>
            <a:off x="381000" y="1676400"/>
            <a:ext cx="83058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Liabilities and Stockholders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Equity				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Current Liabilities: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Accounts payable				$32,730	            26,850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Federal income taxes			    5,300	              4,800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Accrued liabilities				  30,200	            24,500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Current portion of long term debt		    5,500	              5,500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Total current liabilities		        		$73,730           $61,650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Long-term debt				 	  76,750	           41,900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Other long term liabilities				    5,700	             4,300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Deferred federal income taxes			 </a:t>
            </a:r>
            <a:r>
              <a:rPr kumimoji="0" lang="en-US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16,000	</a:t>
            </a:r>
            <a:r>
              <a:rPr kumimoji="0" lang="en-US" sz="18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  </a:t>
            </a:r>
            <a:r>
              <a:rPr kumimoji="0" lang="en-US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12,000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Total liabilities			</a:t>
            </a:r>
            <a:r>
              <a:rPr lang="en-US" sz="1800" dirty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8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          $</a:t>
            </a:r>
            <a:r>
              <a:rPr kumimoji="0" lang="en-US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172,180  </a:t>
            </a:r>
            <a:r>
              <a:rPr kumimoji="0" lang="en-US" sz="18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$</a:t>
            </a:r>
            <a:r>
              <a:rPr kumimoji="0" lang="en-US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119,850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sp>
        <p:nvSpPr>
          <p:cNvPr id="214017" name="Rectangle 1"/>
          <p:cNvSpPr>
            <a:spLocks noChangeArrowheads="1"/>
          </p:cNvSpPr>
          <p:nvPr/>
        </p:nvSpPr>
        <p:spPr bwMode="auto">
          <a:xfrm>
            <a:off x="381000" y="1447800"/>
            <a:ext cx="83058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Stockholder equity: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Capital stock				44,000		43500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Retained earnings			154,084	            132,083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Total stockholder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 equity	 	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</a:t>
            </a:r>
            <a:r>
              <a:rPr kumimoji="0" lang="en-US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 198,084	            175,583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Total liabilities and stockholder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 equity		</a:t>
            </a:r>
            <a:r>
              <a:rPr kumimoji="0" lang="en-US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$370,264</a:t>
            </a:r>
            <a:r>
              <a:rPr lang="en-US" sz="1800" u="sng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         </a:t>
            </a:r>
            <a:r>
              <a:rPr kumimoji="0" lang="en-US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$295,433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Partial footnotes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Under the FIFO method, inventories have been reduced by approximately $35,300 and $41,100 at December 31,1998 and 1997, respectively, from current cost, which be reported under the first in first out method.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	The effective tax rates were 36.6%,30.7% and 31.4% respectively for the years ended December 31,1998,1997 and 1996.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sp>
        <p:nvSpPr>
          <p:cNvPr id="212993" name="Rectangle 1"/>
          <p:cNvSpPr>
            <a:spLocks noChangeArrowheads="1"/>
          </p:cNvSpPr>
          <p:nvPr/>
        </p:nvSpPr>
        <p:spPr bwMode="auto">
          <a:xfrm>
            <a:off x="486032" y="339806"/>
            <a:ext cx="815340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b="1" dirty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Required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Compute the following for 1998 without considering the LIFO reserve:</a:t>
            </a:r>
            <a:endParaRPr lang="en-US" sz="1800" b="1" dirty="0"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Liquidity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Days sales in inventory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Merchandise inventory turnover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Inventory turnover in days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Operating cycle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Working capital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Current ratio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Acid test ratio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Cash ratio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Debt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Debt ratio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1166843"/>
            <a:ext cx="7162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hangingPunct="0">
              <a:buFontTx/>
              <a:buChar char="•"/>
            </a:pPr>
            <a:r>
              <a:rPr lang="en-US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Debt/equity ratio</a:t>
            </a:r>
            <a:endParaRPr lang="en-US" dirty="0" smtClean="0">
              <a:latin typeface="Arial" pitchFamily="34" charset="0"/>
            </a:endParaRPr>
          </a:p>
          <a:p>
            <a:pPr lvl="0" algn="just" eaLnBrk="0" hangingPunct="0">
              <a:buFontTx/>
              <a:buChar char="•"/>
            </a:pPr>
            <a:r>
              <a:rPr lang="en-US" dirty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Times </a:t>
            </a:r>
            <a:r>
              <a:rPr lang="en-US" dirty="0">
                <a:latin typeface="Arial" pitchFamily="34" charset="0"/>
                <a:ea typeface="Calibri" pitchFamily="34" charset="0"/>
                <a:cs typeface="Arial" pitchFamily="34" charset="0"/>
              </a:rPr>
              <a:t>interest earned</a:t>
            </a:r>
            <a:endParaRPr lang="en-US" dirty="0">
              <a:latin typeface="Arial" pitchFamily="34" charset="0"/>
            </a:endParaRPr>
          </a:p>
          <a:p>
            <a:pPr lvl="0" algn="just" eaLnBrk="0" hangingPunct="0"/>
            <a:r>
              <a:rPr lang="en-US" dirty="0">
                <a:latin typeface="Arial" pitchFamily="34" charset="0"/>
                <a:ea typeface="Calibri" pitchFamily="34" charset="0"/>
                <a:cs typeface="Arial" pitchFamily="34" charset="0"/>
              </a:rPr>
              <a:t>Profitability</a:t>
            </a:r>
            <a:endParaRPr lang="en-US" dirty="0">
              <a:latin typeface="Arial" pitchFamily="34" charset="0"/>
            </a:endParaRPr>
          </a:p>
          <a:p>
            <a:pPr lvl="0" algn="just" eaLnBrk="0" hangingPunct="0">
              <a:buFontTx/>
              <a:buChar char="•"/>
            </a:pPr>
            <a:r>
              <a:rPr lang="en-US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Net </a:t>
            </a:r>
            <a:r>
              <a:rPr lang="en-US" dirty="0">
                <a:latin typeface="Arial" pitchFamily="34" charset="0"/>
                <a:ea typeface="Calibri" pitchFamily="34" charset="0"/>
                <a:cs typeface="Arial" pitchFamily="34" charset="0"/>
              </a:rPr>
              <a:t>profit margin</a:t>
            </a:r>
            <a:endParaRPr lang="en-US" dirty="0">
              <a:latin typeface="Arial" pitchFamily="34" charset="0"/>
            </a:endParaRPr>
          </a:p>
          <a:p>
            <a:pPr lvl="0" algn="just" eaLnBrk="0" hangingPunct="0">
              <a:buFontTx/>
              <a:buChar char="•"/>
            </a:pPr>
            <a:r>
              <a:rPr lang="en-US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Total </a:t>
            </a:r>
            <a:r>
              <a:rPr lang="en-US" dirty="0">
                <a:latin typeface="Arial" pitchFamily="34" charset="0"/>
                <a:ea typeface="Calibri" pitchFamily="34" charset="0"/>
                <a:cs typeface="Arial" pitchFamily="34" charset="0"/>
              </a:rPr>
              <a:t>assets turnover</a:t>
            </a:r>
            <a:endParaRPr lang="en-US" dirty="0">
              <a:latin typeface="Arial" pitchFamily="34" charset="0"/>
            </a:endParaRPr>
          </a:p>
          <a:p>
            <a:pPr lvl="0" algn="just" eaLnBrk="0" hangingPunct="0">
              <a:buFontTx/>
              <a:buChar char="•"/>
            </a:pPr>
            <a:r>
              <a:rPr lang="en-US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Return </a:t>
            </a:r>
            <a:r>
              <a:rPr lang="en-US" dirty="0">
                <a:latin typeface="Arial" pitchFamily="34" charset="0"/>
                <a:ea typeface="Calibri" pitchFamily="34" charset="0"/>
                <a:cs typeface="Arial" pitchFamily="34" charset="0"/>
              </a:rPr>
              <a:t>on assets</a:t>
            </a:r>
            <a:endParaRPr lang="en-US" dirty="0">
              <a:latin typeface="Arial" pitchFamily="34" charset="0"/>
            </a:endParaRPr>
          </a:p>
          <a:p>
            <a:pPr lvl="0" algn="just" eaLnBrk="0" hangingPunct="0">
              <a:buFontTx/>
              <a:buChar char="•"/>
            </a:pPr>
            <a:r>
              <a:rPr lang="en-US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Return </a:t>
            </a:r>
            <a:r>
              <a:rPr lang="en-US" dirty="0">
                <a:latin typeface="Arial" pitchFamily="34" charset="0"/>
                <a:ea typeface="Calibri" pitchFamily="34" charset="0"/>
                <a:cs typeface="Arial" pitchFamily="34" charset="0"/>
              </a:rPr>
              <a:t>on total equity</a:t>
            </a:r>
            <a:endParaRPr lang="en-US" dirty="0">
              <a:latin typeface="Arial" pitchFamily="34" charset="0"/>
            </a:endParaRPr>
          </a:p>
          <a:p>
            <a:pPr lvl="0" algn="just" eaLnBrk="0" hangingPunct="0">
              <a:buFontTx/>
              <a:buChar char="•"/>
            </a:pPr>
            <a:r>
              <a:rPr lang="en-US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Compute </a:t>
            </a:r>
            <a:r>
              <a:rPr lang="en-US" dirty="0">
                <a:latin typeface="Arial" pitchFamily="34" charset="0"/>
                <a:ea typeface="Calibri" pitchFamily="34" charset="0"/>
                <a:cs typeface="Arial" pitchFamily="34" charset="0"/>
              </a:rPr>
              <a:t>the ratios in part </a:t>
            </a:r>
            <a:r>
              <a:rPr lang="en-US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(a</a:t>
            </a:r>
            <a:r>
              <a:rPr lang="en-US" dirty="0">
                <a:latin typeface="Arial" pitchFamily="34" charset="0"/>
                <a:ea typeface="Calibri" pitchFamily="34" charset="0"/>
                <a:cs typeface="Arial" pitchFamily="34" charset="0"/>
              </a:rPr>
              <a:t>) considering the LIFO reserve</a:t>
            </a:r>
            <a:endParaRPr lang="en-US" dirty="0">
              <a:latin typeface="Arial" pitchFamily="34" charset="0"/>
            </a:endParaRPr>
          </a:p>
          <a:p>
            <a:pPr lvl="0" algn="just" eaLnBrk="0" hangingPunct="0">
              <a:buFontTx/>
              <a:buChar char="•"/>
            </a:pPr>
            <a:r>
              <a:rPr lang="en-US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Comment </a:t>
            </a:r>
            <a:r>
              <a:rPr lang="en-US" dirty="0">
                <a:latin typeface="Arial" pitchFamily="34" charset="0"/>
                <a:ea typeface="Calibri" pitchFamily="34" charset="0"/>
                <a:cs typeface="Arial" pitchFamily="34" charset="0"/>
              </a:rPr>
              <a:t>on the apparent liquidity, debt, and profitability, considering both sets of ratios.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199" y="705178"/>
            <a:ext cx="54376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b="1" dirty="0">
                <a:latin typeface="Arial" pitchFamily="34" charset="0"/>
                <a:cs typeface="Arial" pitchFamily="34" charset="0"/>
              </a:rPr>
              <a:t>Practical </a:t>
            </a:r>
            <a:r>
              <a:rPr lang="en-MY" b="1" dirty="0" smtClean="0">
                <a:latin typeface="Arial" pitchFamily="34" charset="0"/>
                <a:cs typeface="Arial" pitchFamily="34" charset="0"/>
              </a:rPr>
              <a:t>Exercises  </a:t>
            </a:r>
            <a:r>
              <a:rPr lang="en-MY" b="1" dirty="0">
                <a:latin typeface="Arial" pitchFamily="34" charset="0"/>
                <a:cs typeface="Arial" pitchFamily="34" charset="0"/>
              </a:rPr>
              <a:t>(Cont’d)</a:t>
            </a:r>
            <a:endParaRPr lang="en-MY" dirty="0"/>
          </a:p>
        </p:txBody>
      </p:sp>
    </p:spTree>
    <p:extLst>
      <p:ext uri="{BB962C8B-B14F-4D97-AF65-F5344CB8AC3E}">
        <p14:creationId xmlns="" xmlns:p14="http://schemas.microsoft.com/office/powerpoint/2010/main" val="69993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02771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10442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1312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75457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83278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2589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07489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7697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78708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990600"/>
            <a:ext cx="7696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MY" dirty="0"/>
              <a:t>All but one liquidity ratio was less </a:t>
            </a:r>
            <a:r>
              <a:rPr lang="en-MY" dirty="0" smtClean="0"/>
              <a:t>favourable </a:t>
            </a:r>
            <a:r>
              <a:rPr lang="en-MY" dirty="0"/>
              <a:t>when considering the LIFO reserve. </a:t>
            </a:r>
            <a:endParaRPr lang="en-MY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MY" dirty="0" smtClean="0"/>
              <a:t>Some </a:t>
            </a:r>
            <a:r>
              <a:rPr lang="en-MY" dirty="0"/>
              <a:t>of the liquidity ratios declined substantially. </a:t>
            </a:r>
            <a:endParaRPr lang="en-MY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MY" dirty="0" smtClean="0"/>
              <a:t>The </a:t>
            </a:r>
            <a:r>
              <a:rPr lang="en-MY" dirty="0"/>
              <a:t>only liquidity indicator to improve was working capital</a:t>
            </a:r>
            <a:r>
              <a:rPr lang="en-MY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MY" dirty="0"/>
              <a:t>Debt ratios were slightly more </a:t>
            </a:r>
            <a:r>
              <a:rPr lang="en-MY" dirty="0" smtClean="0"/>
              <a:t>favourable </a:t>
            </a:r>
            <a:r>
              <a:rPr lang="en-MY" dirty="0"/>
              <a:t>when considering the LIFO reserve. </a:t>
            </a:r>
            <a:endParaRPr lang="en-MY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MY" dirty="0" smtClean="0"/>
              <a:t>Profitability </a:t>
            </a:r>
            <a:r>
              <a:rPr lang="en-MY" dirty="0"/>
              <a:t>declined moderately when the LIFO reserve was considered</a:t>
            </a:r>
            <a:r>
              <a:rPr lang="en-MY" dirty="0" smtClean="0"/>
              <a:t>.</a:t>
            </a:r>
            <a:endParaRPr lang="en-MY" dirty="0"/>
          </a:p>
        </p:txBody>
      </p:sp>
    </p:spTree>
    <p:extLst>
      <p:ext uri="{BB962C8B-B14F-4D97-AF65-F5344CB8AC3E}">
        <p14:creationId xmlns="" xmlns:p14="http://schemas.microsoft.com/office/powerpoint/2010/main" val="347186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latin typeface="Arial" charset="0"/>
                <a:cs typeface="Arial" charset="0"/>
              </a:rPr>
              <a:t>Lecture Summary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447800"/>
            <a:ext cx="7924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MY" sz="1800" b="1" dirty="0" smtClean="0">
                <a:latin typeface="Arial" pitchFamily="34" charset="0"/>
                <a:cs typeface="Arial" pitchFamily="34" charset="0"/>
              </a:rPr>
              <a:t>Expanded Analysis</a:t>
            </a:r>
            <a:endParaRPr lang="en-US" sz="1800" b="1" dirty="0" smtClean="0">
              <a:latin typeface="Arial" pitchFamily="34" charset="0"/>
              <a:cs typeface="Arial" pitchFamily="34" charset="0"/>
            </a:endParaRPr>
          </a:p>
          <a:p>
            <a:endParaRPr lang="en-US" sz="18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MY" sz="1800" b="1" dirty="0" smtClean="0">
                <a:latin typeface="Arial" pitchFamily="34" charset="0"/>
                <a:cs typeface="Arial" pitchFamily="34" charset="0"/>
              </a:rPr>
              <a:t> Practical Exercises</a:t>
            </a:r>
            <a:endParaRPr lang="en-US" sz="18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14639</TotalTime>
  <Words>361</Words>
  <Application>Microsoft Office PowerPoint</Application>
  <PresentationFormat>On-screen Show (4:3)</PresentationFormat>
  <Paragraphs>121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Previous Lecture Summary</vt:lpstr>
      <vt:lpstr>Today's Lecture Topics</vt:lpstr>
      <vt:lpstr>Practical Exercise </vt:lpstr>
      <vt:lpstr>Practical Exercise  (Cont’d)</vt:lpstr>
      <vt:lpstr>Practical Exercise  (Cont’d)</vt:lpstr>
      <vt:lpstr>Practical Exercise  (Cont’d)</vt:lpstr>
      <vt:lpstr>Practical Exercise  (Cont’d)</vt:lpstr>
      <vt:lpstr>Practical Exercise  (Cont’d)</vt:lpstr>
      <vt:lpstr>Practical Exercise  (Cont’d)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Lecture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 slide]</dc:title>
  <dc:creator>Anne Oppegard</dc:creator>
  <cp:lastModifiedBy>Administrator</cp:lastModifiedBy>
  <cp:revision>106</cp:revision>
  <dcterms:created xsi:type="dcterms:W3CDTF">2006-02-12T17:17:16Z</dcterms:created>
  <dcterms:modified xsi:type="dcterms:W3CDTF">2014-06-09T11:20:59Z</dcterms:modified>
</cp:coreProperties>
</file>