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Default Extension="doc" ContentType="application/msword"/>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wmf" ContentType="image/x-wmf"/>
  <Default Extension="xls" ContentType="application/vnd.ms-exce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Lst>
  <p:notesMasterIdLst>
    <p:notesMasterId r:id="rId52"/>
  </p:notesMasterIdLst>
  <p:handoutMasterIdLst>
    <p:handoutMasterId r:id="rId53"/>
  </p:handoutMasterIdLst>
  <p:sldIdLst>
    <p:sldId id="317" r:id="rId2"/>
    <p:sldId id="318" r:id="rId3"/>
    <p:sldId id="319" r:id="rId4"/>
    <p:sldId id="281" r:id="rId5"/>
    <p:sldId id="282" r:id="rId6"/>
    <p:sldId id="283" r:id="rId7"/>
    <p:sldId id="284" r:id="rId8"/>
    <p:sldId id="285" r:id="rId9"/>
    <p:sldId id="316" r:id="rId10"/>
    <p:sldId id="286" r:id="rId11"/>
    <p:sldId id="287" r:id="rId12"/>
    <p:sldId id="288" r:id="rId13"/>
    <p:sldId id="289" r:id="rId14"/>
    <p:sldId id="292" r:id="rId15"/>
    <p:sldId id="293" r:id="rId16"/>
    <p:sldId id="294" r:id="rId17"/>
    <p:sldId id="340" r:id="rId18"/>
    <p:sldId id="295" r:id="rId19"/>
    <p:sldId id="296" r:id="rId20"/>
    <p:sldId id="297" r:id="rId21"/>
    <p:sldId id="298" r:id="rId22"/>
    <p:sldId id="299" r:id="rId23"/>
    <p:sldId id="300" r:id="rId24"/>
    <p:sldId id="301" r:id="rId25"/>
    <p:sldId id="302" r:id="rId26"/>
    <p:sldId id="303" r:id="rId27"/>
    <p:sldId id="304" r:id="rId28"/>
    <p:sldId id="307" r:id="rId29"/>
    <p:sldId id="308" r:id="rId30"/>
    <p:sldId id="309" r:id="rId31"/>
    <p:sldId id="310" r:id="rId32"/>
    <p:sldId id="311" r:id="rId33"/>
    <p:sldId id="312" r:id="rId34"/>
    <p:sldId id="313" r:id="rId35"/>
    <p:sldId id="320" r:id="rId36"/>
    <p:sldId id="321" r:id="rId37"/>
    <p:sldId id="322" r:id="rId38"/>
    <p:sldId id="333" r:id="rId39"/>
    <p:sldId id="334" r:id="rId40"/>
    <p:sldId id="329" r:id="rId41"/>
    <p:sldId id="332" r:id="rId42"/>
    <p:sldId id="323" r:id="rId43"/>
    <p:sldId id="324" r:id="rId44"/>
    <p:sldId id="335" r:id="rId45"/>
    <p:sldId id="330" r:id="rId46"/>
    <p:sldId id="325" r:id="rId47"/>
    <p:sldId id="326" r:id="rId48"/>
    <p:sldId id="337" r:id="rId49"/>
    <p:sldId id="331" r:id="rId50"/>
    <p:sldId id="328" r:id="rId5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2257B6"/>
    <a:srgbClr val="1D4B9D"/>
    <a:srgbClr val="194087"/>
    <a:srgbClr val="99CCFF"/>
    <a:srgbClr val="CCCCFF"/>
    <a:srgbClr val="FF9933"/>
    <a:srgbClr val="0066FF"/>
    <a:srgbClr val="00CC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709" autoAdjust="0"/>
  </p:normalViewPr>
  <p:slideViewPr>
    <p:cSldViewPr>
      <p:cViewPr>
        <p:scale>
          <a:sx n="77" d="100"/>
          <a:sy n="77" d="100"/>
        </p:scale>
        <p:origin x="-1092" y="198"/>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1" Type="http://schemas.openxmlformats.org/officeDocument/2006/relationships/slide" Target="slides/slide1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8799B3B-3912-4CAD-BCCB-FFB61FC92327}" type="datetimeFigureOut">
              <a:rPr lang="en-US" smtClean="0"/>
              <a:pPr/>
              <a:t>09/06/2014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8FD6207-4520-4DC5-ABA9-164EA7016603}" type="slidenum">
              <a:rPr lang="en-US" smtClean="0"/>
              <a:pPr/>
              <a:t>‹#›</a:t>
            </a:fld>
            <a:endParaRPr lang="en-US"/>
          </a:p>
        </p:txBody>
      </p:sp>
    </p:spTree>
    <p:extLst>
      <p:ext uri="{BB962C8B-B14F-4D97-AF65-F5344CB8AC3E}">
        <p14:creationId xmlns:p14="http://schemas.microsoft.com/office/powerpoint/2010/main" xmlns="" val="184329161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02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0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02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03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8321993-9C86-4A14-A78A-A8DDF64B114C}" type="slidenum">
              <a:rPr lang="en-US"/>
              <a:pPr/>
              <a:t>‹#›</a:t>
            </a:fld>
            <a:endParaRPr lang="en-US"/>
          </a:p>
        </p:txBody>
      </p:sp>
    </p:spTree>
    <p:extLst>
      <p:ext uri="{BB962C8B-B14F-4D97-AF65-F5344CB8AC3E}">
        <p14:creationId xmlns:p14="http://schemas.microsoft.com/office/powerpoint/2010/main" xmlns="" val="386413032"/>
      </p:ext>
    </p:extLst>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Rot="1" noChangeAspect="1" noChangeArrowheads="1" noTextEdit="1"/>
          </p:cNvSpPr>
          <p:nvPr>
            <p:ph type="sldImg"/>
          </p:nvPr>
        </p:nvSpPr>
        <p:spPr>
          <a:ln/>
        </p:spPr>
      </p:sp>
      <p:sp>
        <p:nvSpPr>
          <p:cNvPr id="2099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Rot="1" noChangeAspect="1" noChangeArrowheads="1" noTextEdit="1"/>
          </p:cNvSpPr>
          <p:nvPr>
            <p:ph type="sldImg"/>
          </p:nvPr>
        </p:nvSpPr>
        <p:spPr>
          <a:ln/>
        </p:spPr>
      </p:sp>
      <p:sp>
        <p:nvSpPr>
          <p:cNvPr id="211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Rot="1" noChangeAspect="1" noChangeArrowheads="1" noTextEdit="1"/>
          </p:cNvSpPr>
          <p:nvPr>
            <p:ph type="sldImg"/>
          </p:nvPr>
        </p:nvSpPr>
        <p:spPr>
          <a:ln/>
        </p:spPr>
      </p:sp>
      <p:sp>
        <p:nvSpPr>
          <p:cNvPr id="245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Rot="1" noChangeAspect="1" noChangeArrowheads="1" noTextEdit="1"/>
          </p:cNvSpPr>
          <p:nvPr>
            <p:ph type="sldImg"/>
          </p:nvPr>
        </p:nvSpPr>
        <p:spPr>
          <a:ln/>
        </p:spPr>
      </p:sp>
      <p:sp>
        <p:nvSpPr>
          <p:cNvPr id="2150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Rot="1" noChangeAspect="1" noChangeArrowheads="1" noTextEdit="1"/>
          </p:cNvSpPr>
          <p:nvPr>
            <p:ph type="sldImg"/>
          </p:nvPr>
        </p:nvSpPr>
        <p:spPr>
          <a:ln/>
        </p:spPr>
      </p:sp>
      <p:sp>
        <p:nvSpPr>
          <p:cNvPr id="216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Rot="1" noChangeAspect="1" noChangeArrowheads="1" noTextEdit="1"/>
          </p:cNvSpPr>
          <p:nvPr>
            <p:ph type="sldImg"/>
          </p:nvPr>
        </p:nvSpPr>
        <p:spPr>
          <a:ln/>
        </p:spPr>
      </p:sp>
      <p:sp>
        <p:nvSpPr>
          <p:cNvPr id="218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Rot="1" noChangeAspect="1" noChangeArrowheads="1" noTextEdit="1"/>
          </p:cNvSpPr>
          <p:nvPr>
            <p:ph type="sldImg"/>
          </p:nvPr>
        </p:nvSpPr>
        <p:spPr>
          <a:ln/>
        </p:spPr>
      </p:sp>
      <p:sp>
        <p:nvSpPr>
          <p:cNvPr id="219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Rot="1" noChangeAspect="1" noChangeArrowheads="1" noTextEdit="1"/>
          </p:cNvSpPr>
          <p:nvPr>
            <p:ph type="sldImg"/>
          </p:nvPr>
        </p:nvSpPr>
        <p:spPr>
          <a:ln/>
        </p:spPr>
      </p:sp>
      <p:sp>
        <p:nvSpPr>
          <p:cNvPr id="220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Rot="1" noChangeAspect="1" noChangeArrowheads="1" noTextEdit="1"/>
          </p:cNvSpPr>
          <p:nvPr>
            <p:ph type="sldImg"/>
          </p:nvPr>
        </p:nvSpPr>
        <p:spPr>
          <a:ln/>
        </p:spPr>
      </p:sp>
      <p:sp>
        <p:nvSpPr>
          <p:cNvPr id="221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Rot="1" noChangeAspect="1" noChangeArrowheads="1" noTextEdit="1"/>
          </p:cNvSpPr>
          <p:nvPr>
            <p:ph type="sldImg"/>
          </p:nvPr>
        </p:nvSpPr>
        <p:spPr>
          <a:ln/>
        </p:spPr>
      </p:sp>
      <p:sp>
        <p:nvSpPr>
          <p:cNvPr id="224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Rot="1" noChangeAspect="1" noChangeArrowheads="1" noTextEdit="1"/>
          </p:cNvSpPr>
          <p:nvPr>
            <p:ph type="sldImg"/>
          </p:nvPr>
        </p:nvSpPr>
        <p:spPr>
          <a:ln/>
        </p:spPr>
      </p:sp>
      <p:sp>
        <p:nvSpPr>
          <p:cNvPr id="226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Rot="1" noChangeAspect="1" noChangeArrowheads="1" noTextEdit="1"/>
          </p:cNvSpPr>
          <p:nvPr>
            <p:ph type="sldImg"/>
          </p:nvPr>
        </p:nvSpPr>
        <p:spPr>
          <a:ln/>
        </p:spPr>
      </p:sp>
      <p:sp>
        <p:nvSpPr>
          <p:cNvPr id="228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Rot="1" noChangeAspect="1" noChangeArrowheads="1" noTextEdit="1"/>
          </p:cNvSpPr>
          <p:nvPr>
            <p:ph type="sldImg"/>
          </p:nvPr>
        </p:nvSpPr>
        <p:spPr>
          <a:ln/>
        </p:spPr>
      </p:sp>
      <p:sp>
        <p:nvSpPr>
          <p:cNvPr id="229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Rot="1" noChangeAspect="1" noChangeArrowheads="1" noTextEdit="1"/>
          </p:cNvSpPr>
          <p:nvPr>
            <p:ph type="sldImg"/>
          </p:nvPr>
        </p:nvSpPr>
        <p:spPr>
          <a:ln/>
        </p:spPr>
      </p:sp>
      <p:sp>
        <p:nvSpPr>
          <p:cNvPr id="230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Rot="1" noChangeAspect="1" noChangeArrowheads="1" noTextEdit="1"/>
          </p:cNvSpPr>
          <p:nvPr>
            <p:ph type="sldImg"/>
          </p:nvPr>
        </p:nvSpPr>
        <p:spPr>
          <a:ln/>
        </p:spPr>
      </p:sp>
      <p:sp>
        <p:nvSpPr>
          <p:cNvPr id="2334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Rot="1" noChangeAspect="1" noChangeArrowheads="1" noTextEdit="1"/>
          </p:cNvSpPr>
          <p:nvPr>
            <p:ph type="sldImg"/>
          </p:nvPr>
        </p:nvSpPr>
        <p:spPr>
          <a:ln/>
        </p:spPr>
      </p:sp>
      <p:sp>
        <p:nvSpPr>
          <p:cNvPr id="2344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Rot="1" noChangeAspect="1" noChangeArrowheads="1" noTextEdit="1"/>
          </p:cNvSpPr>
          <p:nvPr>
            <p:ph type="sldImg"/>
          </p:nvPr>
        </p:nvSpPr>
        <p:spPr>
          <a:ln/>
        </p:spPr>
      </p:sp>
      <p:sp>
        <p:nvSpPr>
          <p:cNvPr id="2355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Rot="1" noChangeAspect="1" noChangeArrowheads="1" noTextEdit="1"/>
          </p:cNvSpPr>
          <p:nvPr>
            <p:ph type="sldImg"/>
          </p:nvPr>
        </p:nvSpPr>
        <p:spPr>
          <a:ln/>
        </p:spPr>
      </p:sp>
      <p:sp>
        <p:nvSpPr>
          <p:cNvPr id="236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Rot="1" noChangeAspect="1" noChangeArrowheads="1" noTextEdit="1"/>
          </p:cNvSpPr>
          <p:nvPr>
            <p:ph type="sldImg"/>
          </p:nvPr>
        </p:nvSpPr>
        <p:spPr>
          <a:ln/>
        </p:spPr>
      </p:sp>
      <p:sp>
        <p:nvSpPr>
          <p:cNvPr id="237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Rot="1" noChangeAspect="1" noChangeArrowheads="1" noTextEdit="1"/>
          </p:cNvSpPr>
          <p:nvPr>
            <p:ph type="sldImg"/>
          </p:nvPr>
        </p:nvSpPr>
        <p:spPr>
          <a:ln/>
        </p:spPr>
      </p:sp>
      <p:sp>
        <p:nvSpPr>
          <p:cNvPr id="23961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F82FC8F-84FF-4F6A-AACA-4AFFA25C9BC7}" type="datetime1">
              <a:rPr lang="en-US" smtClean="0"/>
              <a:pPr/>
              <a:t>09/06/2014</a:t>
            </a:fld>
            <a:endParaRPr lang="en-US"/>
          </a:p>
        </p:txBody>
      </p:sp>
      <p:sp>
        <p:nvSpPr>
          <p:cNvPr id="5" name="Footer Placeholder 4"/>
          <p:cNvSpPr>
            <a:spLocks noGrp="1"/>
          </p:cNvSpPr>
          <p:nvPr>
            <p:ph type="ftr" sz="quarter" idx="11"/>
          </p:nvPr>
        </p:nvSpPr>
        <p:spPr/>
        <p:txBody>
          <a:bodyPr/>
          <a:lstStyle/>
          <a:p>
            <a:r>
              <a:rPr lang="en-US" smtClean="0"/>
              <a:t>Copyright 2007 by Thomson South-Western, a part of The Thomson Corporation. All rights reserved.</a:t>
            </a:r>
            <a:endParaRPr lang="en-US"/>
          </a:p>
        </p:txBody>
      </p:sp>
      <p:sp>
        <p:nvSpPr>
          <p:cNvPr id="6" name="Slide Number Placeholder 5"/>
          <p:cNvSpPr>
            <a:spLocks noGrp="1"/>
          </p:cNvSpPr>
          <p:nvPr>
            <p:ph type="sldNum" sz="quarter" idx="12"/>
          </p:nvPr>
        </p:nvSpPr>
        <p:spPr/>
        <p:txBody>
          <a:bodyPr/>
          <a:lstStyle/>
          <a:p>
            <a:r>
              <a:rPr lang="en-US" smtClean="0"/>
              <a:t>Chapter 11, Slide #</a:t>
            </a:r>
            <a:fld id="{C807C494-E2C5-4ABB-83C2-AEC75B68709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21DFCD-686B-4B81-98D4-A530B0F6B4C6}" type="datetime1">
              <a:rPr lang="en-US" smtClean="0"/>
              <a:pPr/>
              <a:t>09/06/2014</a:t>
            </a:fld>
            <a:endParaRPr lang="en-US"/>
          </a:p>
        </p:txBody>
      </p:sp>
      <p:sp>
        <p:nvSpPr>
          <p:cNvPr id="5" name="Footer Placeholder 4"/>
          <p:cNvSpPr>
            <a:spLocks noGrp="1"/>
          </p:cNvSpPr>
          <p:nvPr>
            <p:ph type="ftr" sz="quarter" idx="11"/>
          </p:nvPr>
        </p:nvSpPr>
        <p:spPr/>
        <p:txBody>
          <a:bodyPr/>
          <a:lstStyle/>
          <a:p>
            <a:r>
              <a:rPr lang="en-US" smtClean="0"/>
              <a:t>Copyright 2007 by Thomson South-Western, a part of The Thomson Corporation. All rights reserved.</a:t>
            </a:r>
            <a:endParaRPr lang="en-US"/>
          </a:p>
        </p:txBody>
      </p:sp>
      <p:sp>
        <p:nvSpPr>
          <p:cNvPr id="6" name="Slide Number Placeholder 5"/>
          <p:cNvSpPr>
            <a:spLocks noGrp="1"/>
          </p:cNvSpPr>
          <p:nvPr>
            <p:ph type="sldNum" sz="quarter" idx="12"/>
          </p:nvPr>
        </p:nvSpPr>
        <p:spPr/>
        <p:txBody>
          <a:bodyPr/>
          <a:lstStyle/>
          <a:p>
            <a:r>
              <a:rPr lang="en-US" smtClean="0"/>
              <a:t>Chapter 11, Slide #</a:t>
            </a:r>
            <a:fld id="{5D4280D2-DCE5-4F07-B430-83A46D93B74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E722AC-4EBC-4806-93B8-9C7EE51C5C02}" type="datetime1">
              <a:rPr lang="en-US" smtClean="0"/>
              <a:pPr/>
              <a:t>09/06/2014</a:t>
            </a:fld>
            <a:endParaRPr lang="en-US"/>
          </a:p>
        </p:txBody>
      </p:sp>
      <p:sp>
        <p:nvSpPr>
          <p:cNvPr id="5" name="Footer Placeholder 4"/>
          <p:cNvSpPr>
            <a:spLocks noGrp="1"/>
          </p:cNvSpPr>
          <p:nvPr>
            <p:ph type="ftr" sz="quarter" idx="11"/>
          </p:nvPr>
        </p:nvSpPr>
        <p:spPr/>
        <p:txBody>
          <a:bodyPr/>
          <a:lstStyle/>
          <a:p>
            <a:r>
              <a:rPr lang="en-US" smtClean="0"/>
              <a:t>Copyright 2007 by Thomson South-Western, a part of The Thomson Corporation. All rights reserved.</a:t>
            </a:r>
            <a:endParaRPr lang="en-US"/>
          </a:p>
        </p:txBody>
      </p:sp>
      <p:sp>
        <p:nvSpPr>
          <p:cNvPr id="6" name="Slide Number Placeholder 5"/>
          <p:cNvSpPr>
            <a:spLocks noGrp="1"/>
          </p:cNvSpPr>
          <p:nvPr>
            <p:ph type="sldNum" sz="quarter" idx="12"/>
          </p:nvPr>
        </p:nvSpPr>
        <p:spPr/>
        <p:txBody>
          <a:bodyPr/>
          <a:lstStyle/>
          <a:p>
            <a:r>
              <a:rPr lang="en-US" smtClean="0"/>
              <a:t>Chapter 11, Slide #</a:t>
            </a:r>
            <a:fld id="{A5D14923-301F-4FD2-9771-2F7AB34AF24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A4347B5-9863-485E-8113-5A85F3B18B69}" type="datetime1">
              <a:rPr lang="en-US" smtClean="0"/>
              <a:pPr/>
              <a:t>09/06/2014</a:t>
            </a:fld>
            <a:endParaRPr lang="en-US"/>
          </a:p>
        </p:txBody>
      </p:sp>
      <p:sp>
        <p:nvSpPr>
          <p:cNvPr id="6" name="Footer Placeholder 5"/>
          <p:cNvSpPr>
            <a:spLocks noGrp="1"/>
          </p:cNvSpPr>
          <p:nvPr>
            <p:ph type="ftr" sz="quarter" idx="11"/>
          </p:nvPr>
        </p:nvSpPr>
        <p:spPr/>
        <p:txBody>
          <a:bodyPr/>
          <a:lstStyle/>
          <a:p>
            <a:r>
              <a:rPr lang="en-US" smtClean="0"/>
              <a:t>Copyright 2007 by Thomson South-Western, a part of The Thomson Corporation. All rights reserved.</a:t>
            </a:r>
            <a:endParaRPr lang="en-US"/>
          </a:p>
        </p:txBody>
      </p:sp>
      <p:sp>
        <p:nvSpPr>
          <p:cNvPr id="7" name="Slide Number Placeholder 6"/>
          <p:cNvSpPr>
            <a:spLocks noGrp="1"/>
          </p:cNvSpPr>
          <p:nvPr>
            <p:ph type="sldNum" sz="quarter" idx="12"/>
          </p:nvPr>
        </p:nvSpPr>
        <p:spPr/>
        <p:txBody>
          <a:bodyPr/>
          <a:lstStyle/>
          <a:p>
            <a:r>
              <a:rPr lang="en-US" smtClean="0"/>
              <a:t>Chapter 11, Slide #</a:t>
            </a:r>
            <a:fld id="{5264AB19-3B64-494B-B793-8C174ADBD90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92D13D9-F43A-4F79-93E0-AD570BC11DF8}" type="datetime1">
              <a:rPr lang="en-US" smtClean="0"/>
              <a:pPr/>
              <a:t>09/06/2014</a:t>
            </a:fld>
            <a:endParaRPr lang="en-US"/>
          </a:p>
        </p:txBody>
      </p:sp>
      <p:sp>
        <p:nvSpPr>
          <p:cNvPr id="8" name="Footer Placeholder 7"/>
          <p:cNvSpPr>
            <a:spLocks noGrp="1"/>
          </p:cNvSpPr>
          <p:nvPr>
            <p:ph type="ftr" sz="quarter" idx="11"/>
          </p:nvPr>
        </p:nvSpPr>
        <p:spPr/>
        <p:txBody>
          <a:bodyPr/>
          <a:lstStyle/>
          <a:p>
            <a:r>
              <a:rPr lang="en-US" smtClean="0"/>
              <a:t>Copyright 2007 by Thomson South-Western, a part of The Thomson Corporation. All rights reserved.</a:t>
            </a:r>
            <a:endParaRPr lang="en-US"/>
          </a:p>
        </p:txBody>
      </p:sp>
      <p:sp>
        <p:nvSpPr>
          <p:cNvPr id="9" name="Slide Number Placeholder 8"/>
          <p:cNvSpPr>
            <a:spLocks noGrp="1"/>
          </p:cNvSpPr>
          <p:nvPr>
            <p:ph type="sldNum" sz="quarter" idx="12"/>
          </p:nvPr>
        </p:nvSpPr>
        <p:spPr/>
        <p:txBody>
          <a:bodyPr/>
          <a:lstStyle/>
          <a:p>
            <a:r>
              <a:rPr lang="en-US" smtClean="0"/>
              <a:t>Chapter 11, Slide #</a:t>
            </a:r>
            <a:fld id="{3E33701D-060C-4B4F-9F2A-FA285A8EEDB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30CBDB-C9DA-482D-A1AC-99AAD2C25CDC}" type="datetime1">
              <a:rPr lang="en-US" smtClean="0"/>
              <a:pPr/>
              <a:t>09/06/2014</a:t>
            </a:fld>
            <a:endParaRPr lang="en-US"/>
          </a:p>
        </p:txBody>
      </p:sp>
      <p:sp>
        <p:nvSpPr>
          <p:cNvPr id="4" name="Footer Placeholder 3"/>
          <p:cNvSpPr>
            <a:spLocks noGrp="1"/>
          </p:cNvSpPr>
          <p:nvPr>
            <p:ph type="ftr" sz="quarter" idx="11"/>
          </p:nvPr>
        </p:nvSpPr>
        <p:spPr/>
        <p:txBody>
          <a:bodyPr/>
          <a:lstStyle/>
          <a:p>
            <a:r>
              <a:rPr lang="en-US" smtClean="0"/>
              <a:t>Copyright 2007 by Thomson South-Western, a part of The Thomson Corporation. All rights reserved.</a:t>
            </a:r>
            <a:endParaRPr lang="en-US"/>
          </a:p>
        </p:txBody>
      </p:sp>
      <p:sp>
        <p:nvSpPr>
          <p:cNvPr id="5" name="Slide Number Placeholder 4"/>
          <p:cNvSpPr>
            <a:spLocks noGrp="1"/>
          </p:cNvSpPr>
          <p:nvPr>
            <p:ph type="sldNum" sz="quarter" idx="12"/>
          </p:nvPr>
        </p:nvSpPr>
        <p:spPr/>
        <p:txBody>
          <a:bodyPr/>
          <a:lstStyle/>
          <a:p>
            <a:r>
              <a:rPr lang="en-US" smtClean="0"/>
              <a:t>Chapter 11, Slide #</a:t>
            </a:r>
            <a:fld id="{77EDF277-2D5D-4330-AE2B-7B525A0A151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E94101-FAF9-445F-930C-6DD4EEC7C539}" type="datetime1">
              <a:rPr lang="en-US" smtClean="0"/>
              <a:pPr/>
              <a:t>09/06/2014</a:t>
            </a:fld>
            <a:endParaRPr lang="en-US"/>
          </a:p>
        </p:txBody>
      </p:sp>
      <p:sp>
        <p:nvSpPr>
          <p:cNvPr id="3" name="Footer Placeholder 2"/>
          <p:cNvSpPr>
            <a:spLocks noGrp="1"/>
          </p:cNvSpPr>
          <p:nvPr>
            <p:ph type="ftr" sz="quarter" idx="11"/>
          </p:nvPr>
        </p:nvSpPr>
        <p:spPr/>
        <p:txBody>
          <a:bodyPr/>
          <a:lstStyle/>
          <a:p>
            <a:r>
              <a:rPr lang="en-US" smtClean="0"/>
              <a:t>Copyright 2007 by Thomson South-Western, a part of The Thomson Corporation. All rights reserved.</a:t>
            </a:r>
            <a:endParaRPr lang="en-US"/>
          </a:p>
        </p:txBody>
      </p:sp>
      <p:sp>
        <p:nvSpPr>
          <p:cNvPr id="4" name="Slide Number Placeholder 3"/>
          <p:cNvSpPr>
            <a:spLocks noGrp="1"/>
          </p:cNvSpPr>
          <p:nvPr>
            <p:ph type="sldNum" sz="quarter" idx="12"/>
          </p:nvPr>
        </p:nvSpPr>
        <p:spPr/>
        <p:txBody>
          <a:bodyPr/>
          <a:lstStyle/>
          <a:p>
            <a:r>
              <a:rPr lang="en-US" smtClean="0"/>
              <a:t>Chapter 11, Slide #</a:t>
            </a:r>
            <a:fld id="{A7E3B3EB-7D04-4F46-8BD8-C6520B05416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D08C3E-3528-4F1D-B9E4-35F2762971CF}" type="datetime1">
              <a:rPr lang="en-US" smtClean="0"/>
              <a:pPr/>
              <a:t>09/06/2014</a:t>
            </a:fld>
            <a:endParaRPr lang="en-US"/>
          </a:p>
        </p:txBody>
      </p:sp>
      <p:sp>
        <p:nvSpPr>
          <p:cNvPr id="6" name="Footer Placeholder 5"/>
          <p:cNvSpPr>
            <a:spLocks noGrp="1"/>
          </p:cNvSpPr>
          <p:nvPr>
            <p:ph type="ftr" sz="quarter" idx="11"/>
          </p:nvPr>
        </p:nvSpPr>
        <p:spPr/>
        <p:txBody>
          <a:bodyPr/>
          <a:lstStyle/>
          <a:p>
            <a:r>
              <a:rPr lang="en-US" smtClean="0"/>
              <a:t>Copyright 2007 by Thomson South-Western, a part of The Thomson Corporation. All rights reserved.</a:t>
            </a:r>
            <a:endParaRPr lang="en-US"/>
          </a:p>
        </p:txBody>
      </p:sp>
      <p:sp>
        <p:nvSpPr>
          <p:cNvPr id="7" name="Slide Number Placeholder 6"/>
          <p:cNvSpPr>
            <a:spLocks noGrp="1"/>
          </p:cNvSpPr>
          <p:nvPr>
            <p:ph type="sldNum" sz="quarter" idx="12"/>
          </p:nvPr>
        </p:nvSpPr>
        <p:spPr/>
        <p:txBody>
          <a:bodyPr/>
          <a:lstStyle/>
          <a:p>
            <a:r>
              <a:rPr lang="en-US" smtClean="0"/>
              <a:t>Chapter 11, Slide #</a:t>
            </a:r>
            <a:fld id="{EAD6D491-4055-4A69-9B65-887EB46B2E4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69266B-3214-4652-BF22-8626BB972577}" type="datetime1">
              <a:rPr lang="en-US" smtClean="0"/>
              <a:pPr/>
              <a:t>09/06/2014</a:t>
            </a:fld>
            <a:endParaRPr lang="en-US"/>
          </a:p>
        </p:txBody>
      </p:sp>
      <p:sp>
        <p:nvSpPr>
          <p:cNvPr id="6" name="Footer Placeholder 5"/>
          <p:cNvSpPr>
            <a:spLocks noGrp="1"/>
          </p:cNvSpPr>
          <p:nvPr>
            <p:ph type="ftr" sz="quarter" idx="11"/>
          </p:nvPr>
        </p:nvSpPr>
        <p:spPr/>
        <p:txBody>
          <a:bodyPr/>
          <a:lstStyle/>
          <a:p>
            <a:r>
              <a:rPr lang="en-US" smtClean="0"/>
              <a:t>Copyright 2007 by Thomson South-Western, a part of The Thomson Corporation. All rights reserved.</a:t>
            </a:r>
            <a:endParaRPr lang="en-US"/>
          </a:p>
        </p:txBody>
      </p:sp>
      <p:sp>
        <p:nvSpPr>
          <p:cNvPr id="7" name="Slide Number Placeholder 6"/>
          <p:cNvSpPr>
            <a:spLocks noGrp="1"/>
          </p:cNvSpPr>
          <p:nvPr>
            <p:ph type="sldNum" sz="quarter" idx="12"/>
          </p:nvPr>
        </p:nvSpPr>
        <p:spPr/>
        <p:txBody>
          <a:bodyPr/>
          <a:lstStyle/>
          <a:p>
            <a:r>
              <a:rPr lang="en-US" smtClean="0"/>
              <a:t>Chapter 11, Slide #</a:t>
            </a:r>
            <a:fld id="{394DC4C9-6D42-424E-BAAC-58FCD9A36A3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E464F2-404F-4292-916E-FB1BDBC3655F}" type="datetime1">
              <a:rPr lang="en-US" smtClean="0"/>
              <a:pPr/>
              <a:t>09/06/2014</a:t>
            </a:fld>
            <a:endParaRPr lang="en-US"/>
          </a:p>
        </p:txBody>
      </p:sp>
      <p:sp>
        <p:nvSpPr>
          <p:cNvPr id="5" name="Footer Placeholder 4"/>
          <p:cNvSpPr>
            <a:spLocks noGrp="1"/>
          </p:cNvSpPr>
          <p:nvPr>
            <p:ph type="ftr" sz="quarter" idx="11"/>
          </p:nvPr>
        </p:nvSpPr>
        <p:spPr/>
        <p:txBody>
          <a:bodyPr/>
          <a:lstStyle/>
          <a:p>
            <a:r>
              <a:rPr lang="en-US" smtClean="0"/>
              <a:t>Copyright 2007 by Thomson South-Western, a part of The Thomson Corporation. All rights reserved.</a:t>
            </a:r>
            <a:endParaRPr lang="en-US"/>
          </a:p>
        </p:txBody>
      </p:sp>
      <p:sp>
        <p:nvSpPr>
          <p:cNvPr id="6" name="Slide Number Placeholder 5"/>
          <p:cNvSpPr>
            <a:spLocks noGrp="1"/>
          </p:cNvSpPr>
          <p:nvPr>
            <p:ph type="sldNum" sz="quarter" idx="12"/>
          </p:nvPr>
        </p:nvSpPr>
        <p:spPr/>
        <p:txBody>
          <a:bodyPr/>
          <a:lstStyle/>
          <a:p>
            <a:r>
              <a:rPr lang="en-US" smtClean="0"/>
              <a:t>Chapter 11, Slide #</a:t>
            </a:r>
            <a:fld id="{941DA900-CF86-492E-9A29-410DF4200CD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C3A7DA-3514-4A6A-96C5-8AD574E963B7}" type="datetime1">
              <a:rPr lang="en-US" smtClean="0"/>
              <a:pPr/>
              <a:t>09/06/2014</a:t>
            </a:fld>
            <a:endParaRPr lang="en-US"/>
          </a:p>
        </p:txBody>
      </p:sp>
      <p:sp>
        <p:nvSpPr>
          <p:cNvPr id="5" name="Footer Placeholder 4"/>
          <p:cNvSpPr>
            <a:spLocks noGrp="1"/>
          </p:cNvSpPr>
          <p:nvPr>
            <p:ph type="ftr" sz="quarter" idx="11"/>
          </p:nvPr>
        </p:nvSpPr>
        <p:spPr/>
        <p:txBody>
          <a:bodyPr/>
          <a:lstStyle/>
          <a:p>
            <a:r>
              <a:rPr lang="en-US" smtClean="0"/>
              <a:t>Copyright 2007 by Thomson South-Western, a part of The Thomson Corporation. All rights reserved.</a:t>
            </a:r>
            <a:endParaRPr lang="en-US"/>
          </a:p>
        </p:txBody>
      </p:sp>
      <p:sp>
        <p:nvSpPr>
          <p:cNvPr id="6" name="Slide Number Placeholder 5"/>
          <p:cNvSpPr>
            <a:spLocks noGrp="1"/>
          </p:cNvSpPr>
          <p:nvPr>
            <p:ph type="sldNum" sz="quarter" idx="12"/>
          </p:nvPr>
        </p:nvSpPr>
        <p:spPr/>
        <p:txBody>
          <a:bodyPr/>
          <a:lstStyle/>
          <a:p>
            <a:r>
              <a:rPr lang="en-US" smtClean="0"/>
              <a:t>Chapter 11, Slide #</a:t>
            </a:r>
            <a:fld id="{1B93D5E9-A0E7-4546-9F35-8F3CB7AD688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2D8380-ED88-48AD-8FD4-F329B17E7C2F}" type="datetime1">
              <a:rPr lang="en-US" smtClean="0"/>
              <a:pPr/>
              <a:t>09/06/2014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Copyright 2007 by Thomson South-Western, a part of The Thomson Corporation. All rights reserved.</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smtClean="0"/>
              <a:t>Chapter 11, Slide #</a:t>
            </a:r>
            <a:fld id="{869308E2-BADA-4BB9-9B83-BE23415C64E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Microsoft_Office_Word_97_-_2003_Document1.doc"/></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oleObject" Target="../embeddings/Microsoft_Office_Word_97_-_2003_Document2.doc"/></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oleObject" Target="../embeddings/Microsoft_Office_Word_97_-_2003_Document3.doc"/></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oleObject" Target="../embeddings/Microsoft_Office_Word_97_-_2003_Document4.doc"/></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oleObject" Target="../embeddings/Microsoft_Office_Excel_97-2003_Worksheet5.xls"/></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Microsoft_Office_Word_97_-_2003_Document6.doc"/></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Microsoft_Office_Excel_97-2003_Worksheet7.xls"/></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Microsoft_Office_Excel_97-2003_Worksheet8.xls"/></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Microsoft_Office_Excel_97-2003_Worksheet9.xls"/></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1"/>
          <a:ext cx="9144000" cy="6857999"/>
        </p:xfrm>
        <a:graphic>
          <a:graphicData uri="http://schemas.openxmlformats.org/drawingml/2006/table">
            <a:tbl>
              <a:tblPr firstRow="1" bandRow="1">
                <a:tableStyleId>{5C22544A-7EE6-4342-B048-85BDC9FD1C3A}</a:tableStyleId>
              </a:tblPr>
              <a:tblGrid>
                <a:gridCol w="3021496"/>
                <a:gridCol w="6122504"/>
              </a:tblGrid>
              <a:tr h="2122391">
                <a:tc>
                  <a:txBody>
                    <a:bodyPr/>
                    <a:lstStyle/>
                    <a:p>
                      <a:r>
                        <a:rPr lang="en-MY" sz="2800" b="1" dirty="0" smtClean="0">
                          <a:latin typeface="Arial" pitchFamily="34" charset="0"/>
                          <a:cs typeface="Arial" pitchFamily="34" charset="0"/>
                        </a:rPr>
                        <a:t>Course Title:            </a:t>
                      </a:r>
                      <a:endParaRPr lang="en-MY" sz="2800" b="1" dirty="0">
                        <a:latin typeface="Arial" pitchFamily="34" charset="0"/>
                        <a:cs typeface="Arial" pitchFamily="34" charset="0"/>
                      </a:endParaRPr>
                    </a:p>
                  </a:txBody>
                  <a:tcPr/>
                </a:tc>
                <a:tc>
                  <a:txBody>
                    <a:bodyPr/>
                    <a:lstStyle/>
                    <a:p>
                      <a:r>
                        <a:rPr lang="en-MY" sz="2800" b="1" dirty="0" smtClean="0">
                          <a:effectLst/>
                          <a:latin typeface="Arial" pitchFamily="34" charset="0"/>
                          <a:cs typeface="Arial" pitchFamily="34" charset="0"/>
                        </a:rPr>
                        <a:t>Financial</a:t>
                      </a:r>
                      <a:r>
                        <a:rPr lang="en-MY" sz="2800" b="1" baseline="0" dirty="0" smtClean="0">
                          <a:effectLst/>
                          <a:latin typeface="Arial" pitchFamily="34" charset="0"/>
                          <a:cs typeface="Arial" pitchFamily="34" charset="0"/>
                        </a:rPr>
                        <a:t> </a:t>
                      </a:r>
                      <a:r>
                        <a:rPr lang="en-MY" sz="2800" b="1" dirty="0" smtClean="0">
                          <a:effectLst/>
                          <a:latin typeface="Arial" pitchFamily="34" charset="0"/>
                          <a:cs typeface="Arial" pitchFamily="34" charset="0"/>
                        </a:rPr>
                        <a:t>Statement Analysis</a:t>
                      </a:r>
                      <a:endParaRPr lang="en-MY" sz="2800" b="1" dirty="0">
                        <a:effectLst/>
                        <a:latin typeface="Arial" pitchFamily="34" charset="0"/>
                        <a:cs typeface="Arial" pitchFamily="34" charset="0"/>
                      </a:endParaRPr>
                    </a:p>
                  </a:txBody>
                  <a:tcPr/>
                </a:tc>
              </a:tr>
              <a:tr h="1183902">
                <a:tc>
                  <a:txBody>
                    <a:bodyPr/>
                    <a:lstStyle/>
                    <a:p>
                      <a:r>
                        <a:rPr lang="en-MY" sz="2800" b="1" dirty="0" smtClean="0">
                          <a:latin typeface="Arial" pitchFamily="34" charset="0"/>
                          <a:cs typeface="Arial" pitchFamily="34" charset="0"/>
                        </a:rPr>
                        <a:t>Course Code:</a:t>
                      </a:r>
                      <a:endParaRPr lang="en-MY" sz="2800" b="1" dirty="0">
                        <a:latin typeface="Arial" pitchFamily="34" charset="0"/>
                        <a:cs typeface="Arial" pitchFamily="34" charset="0"/>
                      </a:endParaRPr>
                    </a:p>
                  </a:txBody>
                  <a:tcPr/>
                </a:tc>
                <a:tc>
                  <a:txBody>
                    <a:bodyPr/>
                    <a:lstStyle/>
                    <a:p>
                      <a:r>
                        <a:rPr lang="en-MY" sz="2800" b="1" dirty="0" smtClean="0">
                          <a:latin typeface="Arial" pitchFamily="34" charset="0"/>
                          <a:cs typeface="Arial" pitchFamily="34" charset="0"/>
                        </a:rPr>
                        <a:t>MGT-537</a:t>
                      </a:r>
                      <a:endParaRPr lang="en-MY" sz="2800" b="1" dirty="0">
                        <a:latin typeface="Arial" pitchFamily="34" charset="0"/>
                        <a:cs typeface="Arial" pitchFamily="34" charset="0"/>
                      </a:endParaRPr>
                    </a:p>
                  </a:txBody>
                  <a:tcPr/>
                </a:tc>
              </a:tr>
              <a:tr h="1183902">
                <a:tc>
                  <a:txBody>
                    <a:bodyPr/>
                    <a:lstStyle/>
                    <a:p>
                      <a:r>
                        <a:rPr lang="en-MY" sz="2800" b="1" dirty="0" smtClean="0">
                          <a:latin typeface="Arial" pitchFamily="34" charset="0"/>
                          <a:cs typeface="Arial" pitchFamily="34" charset="0"/>
                        </a:rPr>
                        <a:t>Course Instructor:</a:t>
                      </a:r>
                      <a:endParaRPr lang="en-MY" sz="2800" b="1" dirty="0">
                        <a:latin typeface="Arial" pitchFamily="34" charset="0"/>
                        <a:cs typeface="Arial" pitchFamily="34" charset="0"/>
                      </a:endParaRPr>
                    </a:p>
                  </a:txBody>
                  <a:tcPr/>
                </a:tc>
                <a:tc>
                  <a:txBody>
                    <a:bodyPr/>
                    <a:lstStyle/>
                    <a:p>
                      <a:pPr algn="l"/>
                      <a:r>
                        <a:rPr lang="en-MY" sz="2800" b="1" dirty="0" err="1" smtClean="0">
                          <a:latin typeface="Arial" pitchFamily="34" charset="0"/>
                          <a:cs typeface="Arial" pitchFamily="34" charset="0"/>
                        </a:rPr>
                        <a:t>Dr.</a:t>
                      </a:r>
                      <a:r>
                        <a:rPr lang="en-MY" sz="2800" b="1" dirty="0" smtClean="0">
                          <a:latin typeface="Arial" pitchFamily="34" charset="0"/>
                          <a:cs typeface="Arial" pitchFamily="34" charset="0"/>
                        </a:rPr>
                        <a:t> Hafiz Muhammad </a:t>
                      </a:r>
                      <a:r>
                        <a:rPr lang="en-MY" sz="2800" b="1" dirty="0" err="1" smtClean="0">
                          <a:latin typeface="Arial" pitchFamily="34" charset="0"/>
                          <a:cs typeface="Arial" pitchFamily="34" charset="0"/>
                        </a:rPr>
                        <a:t>Ishaq</a:t>
                      </a:r>
                      <a:endParaRPr lang="en-MY" sz="2800" b="1" dirty="0">
                        <a:latin typeface="Arial" pitchFamily="34" charset="0"/>
                        <a:cs typeface="Arial" pitchFamily="34" charset="0"/>
                      </a:endParaRPr>
                    </a:p>
                  </a:txBody>
                  <a:tcPr/>
                </a:tc>
              </a:tr>
              <a:tr h="1183902">
                <a:tc>
                  <a:txBody>
                    <a:bodyPr/>
                    <a:lstStyle/>
                    <a:p>
                      <a:r>
                        <a:rPr lang="en-MY" sz="2800" b="1" dirty="0" smtClean="0">
                          <a:latin typeface="Arial" pitchFamily="34" charset="0"/>
                          <a:cs typeface="Arial" pitchFamily="34" charset="0"/>
                        </a:rPr>
                        <a:t>Total Lectures:</a:t>
                      </a:r>
                      <a:endParaRPr lang="en-MY" sz="2800" b="1" dirty="0">
                        <a:latin typeface="Arial" pitchFamily="34" charset="0"/>
                        <a:cs typeface="Arial" pitchFamily="34" charset="0"/>
                      </a:endParaRPr>
                    </a:p>
                  </a:txBody>
                  <a:tcPr/>
                </a:tc>
                <a:tc>
                  <a:txBody>
                    <a:bodyPr/>
                    <a:lstStyle/>
                    <a:p>
                      <a:r>
                        <a:rPr lang="en-MY" sz="2800" b="1" dirty="0" smtClean="0">
                          <a:latin typeface="Arial" pitchFamily="34" charset="0"/>
                          <a:cs typeface="Arial" pitchFamily="34" charset="0"/>
                        </a:rPr>
                        <a:t>32</a:t>
                      </a:r>
                      <a:endParaRPr lang="en-MY" sz="2800" b="1" dirty="0">
                        <a:latin typeface="Arial" pitchFamily="34" charset="0"/>
                        <a:cs typeface="Arial" pitchFamily="34" charset="0"/>
                      </a:endParaRPr>
                    </a:p>
                  </a:txBody>
                  <a:tcPr/>
                </a:tc>
              </a:tr>
              <a:tr h="1183902">
                <a:tc>
                  <a:txBody>
                    <a:bodyPr/>
                    <a:lstStyle/>
                    <a:p>
                      <a:endParaRPr lang="en-MY" sz="2400" dirty="0">
                        <a:latin typeface="Arial" pitchFamily="34" charset="0"/>
                        <a:cs typeface="Arial" pitchFamily="34" charset="0"/>
                      </a:endParaRPr>
                    </a:p>
                  </a:txBody>
                  <a:tcPr/>
                </a:tc>
                <a:tc>
                  <a:txBody>
                    <a:bodyPr/>
                    <a:lstStyle/>
                    <a:p>
                      <a:endParaRPr lang="en-MY" sz="2400" dirty="0">
                        <a:latin typeface="Arial" pitchFamily="34" charset="0"/>
                        <a:cs typeface="Arial" pitchFamily="34" charset="0"/>
                      </a:endParaRPr>
                    </a:p>
                  </a:txBody>
                  <a:tcPr/>
                </a:tc>
              </a:tr>
            </a:tbl>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smtClean="0">
                <a:latin typeface="Arial" charset="0"/>
                <a:cs typeface="Arial" charset="0"/>
              </a:rPr>
              <a:t>Previous Lecture Summary</a:t>
            </a:r>
            <a:endParaRPr lang="en-US" dirty="0"/>
          </a:p>
        </p:txBody>
      </p:sp>
      <p:sp>
        <p:nvSpPr>
          <p:cNvPr id="3" name="Rectangle 2"/>
          <p:cNvSpPr/>
          <p:nvPr/>
        </p:nvSpPr>
        <p:spPr>
          <a:xfrm>
            <a:off x="990600" y="1676400"/>
            <a:ext cx="7391400" cy="1200329"/>
          </a:xfrm>
          <a:prstGeom prst="rect">
            <a:avLst/>
          </a:prstGeom>
        </p:spPr>
        <p:txBody>
          <a:bodyPr wrap="square">
            <a:spAutoFit/>
          </a:bodyPr>
          <a:lstStyle/>
          <a:p>
            <a:pPr lvl="0" algn="ctr"/>
            <a:r>
              <a:rPr lang="en-US" b="1" dirty="0" smtClean="0">
                <a:latin typeface="Arial" pitchFamily="34" charset="0"/>
                <a:ea typeface="Times New Roman" pitchFamily="18" charset="0"/>
                <a:cs typeface="Arial" pitchFamily="34" charset="0"/>
              </a:rPr>
              <a:t>Statement of Cash Flows</a:t>
            </a:r>
          </a:p>
          <a:p>
            <a:pPr lvl="0" algn="ctr"/>
            <a:endParaRPr lang="en-US" b="1" dirty="0" smtClean="0">
              <a:latin typeface="Arial" pitchFamily="34" charset="0"/>
              <a:ea typeface="Times New Roman" pitchFamily="18" charset="0"/>
              <a:cs typeface="Arial" pitchFamily="34" charset="0"/>
            </a:endParaRPr>
          </a:p>
          <a:p>
            <a:pPr lvl="0" algn="just">
              <a:buFont typeface="Wingdings" pitchFamily="2" charset="2"/>
              <a:buChar char="Ø"/>
            </a:pPr>
            <a:r>
              <a:rPr lang="en-MY" b="1" dirty="0" smtClean="0">
                <a:latin typeface="Arial" charset="0"/>
                <a:ea typeface="Times New Roman" pitchFamily="18" charset="0"/>
                <a:cs typeface="Arial" charset="0"/>
              </a:rPr>
              <a:t> Practical Exercises</a:t>
            </a:r>
            <a:r>
              <a:rPr lang="en-US" b="1" dirty="0" smtClean="0">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smtClean="0">
                <a:latin typeface="Arial" charset="0"/>
                <a:cs typeface="Arial" charset="0"/>
              </a:rPr>
              <a:t>Today's Lecture Topics</a:t>
            </a:r>
            <a:endParaRPr lang="en-US" dirty="0"/>
          </a:p>
        </p:txBody>
      </p:sp>
      <p:sp>
        <p:nvSpPr>
          <p:cNvPr id="4" name="Rectangle 3"/>
          <p:cNvSpPr/>
          <p:nvPr/>
        </p:nvSpPr>
        <p:spPr>
          <a:xfrm>
            <a:off x="1295400" y="1447800"/>
            <a:ext cx="6934200" cy="5078313"/>
          </a:xfrm>
          <a:prstGeom prst="rect">
            <a:avLst/>
          </a:prstGeom>
        </p:spPr>
        <p:txBody>
          <a:bodyPr wrap="square">
            <a:spAutoFit/>
          </a:bodyPr>
          <a:lstStyle/>
          <a:p>
            <a:pPr algn="ctr"/>
            <a:r>
              <a:rPr lang="en-MY" sz="2200" b="1" dirty="0" smtClean="0">
                <a:latin typeface="Arial" pitchFamily="34" charset="0"/>
                <a:cs typeface="Arial" pitchFamily="34" charset="0"/>
              </a:rPr>
              <a:t>Expanded Analysis</a:t>
            </a:r>
            <a:endParaRPr lang="en-US" sz="2200" b="1" dirty="0" smtClean="0">
              <a:latin typeface="Arial" pitchFamily="34" charset="0"/>
              <a:cs typeface="Arial" pitchFamily="34" charset="0"/>
            </a:endParaRPr>
          </a:p>
          <a:p>
            <a:endParaRPr lang="en-US" sz="2000" b="1" dirty="0" smtClean="0">
              <a:latin typeface="Arial" pitchFamily="34" charset="0"/>
              <a:cs typeface="Arial" pitchFamily="34" charset="0"/>
            </a:endParaRPr>
          </a:p>
          <a:p>
            <a:pPr>
              <a:buFont typeface="Wingdings" pitchFamily="2" charset="2"/>
              <a:buChar char="Ø"/>
            </a:pPr>
            <a:r>
              <a:rPr lang="en-US" sz="2000" b="1" dirty="0" smtClean="0">
                <a:latin typeface="Arial" pitchFamily="34" charset="0"/>
                <a:cs typeface="Arial" pitchFamily="34" charset="0"/>
              </a:rPr>
              <a:t> Perceptions of Financial Ratios</a:t>
            </a:r>
          </a:p>
          <a:p>
            <a:pPr>
              <a:buFont typeface="Wingdings" pitchFamily="2" charset="2"/>
              <a:buChar char="Ø"/>
            </a:pPr>
            <a:r>
              <a:rPr lang="en-US" sz="2000" b="1" dirty="0" smtClean="0">
                <a:latin typeface="Arial" pitchFamily="34" charset="0"/>
                <a:cs typeface="Arial" pitchFamily="34" charset="0"/>
              </a:rPr>
              <a:t> Financial Ratios in Annual Reports</a:t>
            </a:r>
          </a:p>
          <a:p>
            <a:pPr>
              <a:buFont typeface="Wingdings" pitchFamily="2" charset="2"/>
              <a:buChar char="Ø"/>
            </a:pPr>
            <a:r>
              <a:rPr lang="en-US" sz="2000" b="1" dirty="0" smtClean="0">
                <a:latin typeface="Arial" pitchFamily="34" charset="0"/>
                <a:cs typeface="Arial" pitchFamily="34" charset="0"/>
              </a:rPr>
              <a:t> Conservatism and Quality of Earnings</a:t>
            </a:r>
          </a:p>
          <a:p>
            <a:pPr>
              <a:buFont typeface="Wingdings" pitchFamily="2" charset="2"/>
              <a:buChar char="Ø"/>
            </a:pPr>
            <a:r>
              <a:rPr lang="en-US" sz="2000" b="1" dirty="0" smtClean="0">
                <a:latin typeface="Arial" pitchFamily="34" charset="0"/>
                <a:cs typeface="Arial" pitchFamily="34" charset="0"/>
              </a:rPr>
              <a:t> Forecasting Financial Failure</a:t>
            </a:r>
          </a:p>
          <a:p>
            <a:pPr>
              <a:buFont typeface="Wingdings" pitchFamily="2" charset="2"/>
              <a:buChar char="Ø"/>
            </a:pPr>
            <a:r>
              <a:rPr lang="en-US" sz="2000" b="1" dirty="0" smtClean="0">
                <a:latin typeface="Arial" pitchFamily="34" charset="0"/>
                <a:cs typeface="Arial" pitchFamily="34" charset="0"/>
              </a:rPr>
              <a:t> </a:t>
            </a:r>
            <a:r>
              <a:rPr lang="en-US" sz="2000" b="1" dirty="0" err="1" smtClean="0">
                <a:latin typeface="Arial" pitchFamily="34" charset="0"/>
                <a:cs typeface="Arial" pitchFamily="34" charset="0"/>
              </a:rPr>
              <a:t>Univariate</a:t>
            </a:r>
            <a:r>
              <a:rPr lang="en-US" sz="2000" b="1" dirty="0" smtClean="0">
                <a:latin typeface="Arial" pitchFamily="34" charset="0"/>
                <a:cs typeface="Arial" pitchFamily="34" charset="0"/>
              </a:rPr>
              <a:t> [Beaver] Model</a:t>
            </a:r>
          </a:p>
          <a:p>
            <a:pPr>
              <a:buFont typeface="Wingdings" pitchFamily="2" charset="2"/>
              <a:buChar char="Ø"/>
            </a:pPr>
            <a:r>
              <a:rPr lang="en-US" sz="2000" b="1" dirty="0" smtClean="0">
                <a:latin typeface="Arial" pitchFamily="34" charset="0"/>
                <a:cs typeface="Arial" pitchFamily="34" charset="0"/>
              </a:rPr>
              <a:t> Multivariate [Altman] Model</a:t>
            </a:r>
          </a:p>
          <a:p>
            <a:pPr>
              <a:buFont typeface="Wingdings" pitchFamily="2" charset="2"/>
              <a:buChar char="Ø"/>
            </a:pPr>
            <a:r>
              <a:rPr lang="en-US" sz="2000" b="1" dirty="0" smtClean="0">
                <a:latin typeface="Arial" pitchFamily="34" charset="0"/>
                <a:cs typeface="Arial" pitchFamily="34" charset="0"/>
              </a:rPr>
              <a:t> Management’s Use of Analysis</a:t>
            </a:r>
          </a:p>
          <a:p>
            <a:pPr>
              <a:buFont typeface="Wingdings" pitchFamily="2" charset="2"/>
              <a:buChar char="Ø"/>
            </a:pPr>
            <a:r>
              <a:rPr lang="en-US" sz="2000" b="1" dirty="0" smtClean="0">
                <a:latin typeface="Arial" pitchFamily="34" charset="0"/>
                <a:cs typeface="Arial" pitchFamily="34" charset="0"/>
              </a:rPr>
              <a:t> Use of LIFO Reserves</a:t>
            </a:r>
          </a:p>
          <a:p>
            <a:pPr>
              <a:buFont typeface="Wingdings" pitchFamily="2" charset="2"/>
              <a:buChar char="Ø"/>
            </a:pPr>
            <a:r>
              <a:rPr lang="en-US" sz="2000" b="1" dirty="0" smtClean="0">
                <a:latin typeface="Arial" pitchFamily="34" charset="0"/>
                <a:cs typeface="Arial" pitchFamily="34" charset="0"/>
              </a:rPr>
              <a:t> Management of Earnings</a:t>
            </a:r>
          </a:p>
          <a:p>
            <a:pPr>
              <a:buFont typeface="Wingdings" pitchFamily="2" charset="2"/>
              <a:buChar char="Ø"/>
            </a:pPr>
            <a:r>
              <a:rPr lang="en-US" sz="2000" b="1" dirty="0" smtClean="0">
                <a:latin typeface="Arial" pitchFamily="34" charset="0"/>
                <a:cs typeface="Arial" pitchFamily="34" charset="0"/>
              </a:rPr>
              <a:t> Valuation</a:t>
            </a:r>
          </a:p>
          <a:p>
            <a:pPr>
              <a:buFont typeface="Wingdings" pitchFamily="2" charset="2"/>
              <a:buChar char="Ø"/>
            </a:pPr>
            <a:r>
              <a:rPr lang="en-US" sz="2000" b="1" dirty="0" smtClean="0">
                <a:latin typeface="Arial" pitchFamily="34" charset="0"/>
                <a:cs typeface="Arial" pitchFamily="34" charset="0"/>
              </a:rPr>
              <a:t> What Analysts Use</a:t>
            </a:r>
          </a:p>
          <a:p>
            <a:pPr>
              <a:buFont typeface="Wingdings" pitchFamily="2" charset="2"/>
              <a:buChar char="Ø"/>
            </a:pPr>
            <a:r>
              <a:rPr lang="en-MY" sz="2000" b="1" dirty="0" smtClean="0">
                <a:latin typeface="Arial" pitchFamily="34" charset="0"/>
                <a:cs typeface="Arial" pitchFamily="34" charset="0"/>
              </a:rPr>
              <a:t> Practical Exercises </a:t>
            </a:r>
            <a:endParaRPr lang="en-US" sz="2000" b="1" dirty="0" smtClean="0">
              <a:latin typeface="Arial" pitchFamily="34" charset="0"/>
              <a:cs typeface="Arial" pitchFamily="34" charset="0"/>
            </a:endParaRPr>
          </a:p>
          <a:p>
            <a:pPr>
              <a:buFont typeface="Wingdings" pitchFamily="2" charset="2"/>
              <a:buChar char="Ø"/>
            </a:pPr>
            <a:endParaRPr lang="en-US" sz="2000" b="1" dirty="0" smtClean="0">
              <a:latin typeface="Arial" pitchFamily="34" charset="0"/>
              <a:cs typeface="Arial" pitchFamily="34" charset="0"/>
            </a:endParaRPr>
          </a:p>
          <a:p>
            <a:pPr>
              <a:buFont typeface="Wingdings" pitchFamily="2" charset="2"/>
              <a:buChar char="Ø"/>
            </a:pPr>
            <a:endParaRPr lang="en-US" sz="20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descr="gibson-graphic (2)"/>
          <p:cNvSpPr>
            <a:spLocks noGrp="1" noChangeArrowheads="1"/>
          </p:cNvSpPr>
          <p:nvPr>
            <p:ph type="title"/>
          </p:nvPr>
        </p:nvSpPr>
        <p:spPr>
          <a:xfrm>
            <a:off x="0" y="0"/>
            <a:ext cx="9145588" cy="1143000"/>
          </a:xfrm>
          <a:ln/>
        </p:spPr>
        <p:txBody>
          <a:bodyPr/>
          <a:lstStyle/>
          <a:p>
            <a:r>
              <a:rPr lang="en-US" b="1" dirty="0">
                <a:cs typeface="Arial" charset="0"/>
              </a:rPr>
              <a:t>Perceptions of Financial Ratios</a:t>
            </a:r>
          </a:p>
        </p:txBody>
      </p:sp>
      <p:sp>
        <p:nvSpPr>
          <p:cNvPr id="40965" name="Rectangle 5"/>
          <p:cNvSpPr>
            <a:spLocks noGrp="1" noChangeArrowheads="1"/>
          </p:cNvSpPr>
          <p:nvPr>
            <p:ph idx="1"/>
          </p:nvPr>
        </p:nvSpPr>
        <p:spPr>
          <a:xfrm>
            <a:off x="593725" y="1598613"/>
            <a:ext cx="7940675" cy="4114800"/>
          </a:xfrm>
        </p:spPr>
        <p:txBody>
          <a:bodyPr>
            <a:normAutofit/>
          </a:bodyPr>
          <a:lstStyle/>
          <a:p>
            <a:r>
              <a:rPr lang="en-US" dirty="0">
                <a:cs typeface="Arial" charset="0"/>
              </a:rPr>
              <a:t>Commercial loan </a:t>
            </a:r>
            <a:r>
              <a:rPr lang="en-US" dirty="0" smtClean="0">
                <a:cs typeface="Arial" charset="0"/>
              </a:rPr>
              <a:t>departments</a:t>
            </a:r>
          </a:p>
          <a:p>
            <a:pPr lvl="1" algn="just">
              <a:lnSpc>
                <a:spcPct val="80000"/>
              </a:lnSpc>
            </a:pPr>
            <a:r>
              <a:rPr lang="en-US" sz="2600" dirty="0" smtClean="0">
                <a:cs typeface="Arial" charset="0"/>
              </a:rPr>
              <a:t>Financial ratios can be used by a commercial loan department to aid the loan officers in deciding whether to grant a commercial loan and in maintaining control of a loan once it is granted.</a:t>
            </a:r>
            <a:endParaRPr lang="en-US" sz="2600" dirty="0">
              <a:cs typeface="Arial" charset="0"/>
            </a:endParaRPr>
          </a:p>
          <a:p>
            <a:pPr lvl="1">
              <a:lnSpc>
                <a:spcPct val="80000"/>
              </a:lnSpc>
            </a:pPr>
            <a:r>
              <a:rPr lang="en-US" sz="2600" dirty="0">
                <a:cs typeface="Arial" charset="0"/>
              </a:rPr>
              <a:t>Corporate </a:t>
            </a:r>
            <a:r>
              <a:rPr lang="en-US" dirty="0">
                <a:cs typeface="Arial" charset="0"/>
              </a:rPr>
              <a:t>controllers</a:t>
            </a:r>
          </a:p>
          <a:p>
            <a:r>
              <a:rPr lang="en-US" dirty="0">
                <a:cs typeface="Arial" charset="0"/>
              </a:rPr>
              <a:t>CPAs</a:t>
            </a:r>
          </a:p>
          <a:p>
            <a:r>
              <a:rPr lang="en-US" dirty="0">
                <a:cs typeface="Arial" charset="0"/>
              </a:rPr>
              <a:t>Chartered financial analysts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descr="gibson-graphic (2)"/>
          <p:cNvSpPr>
            <a:spLocks noGrp="1" noChangeArrowheads="1"/>
          </p:cNvSpPr>
          <p:nvPr>
            <p:ph type="title"/>
          </p:nvPr>
        </p:nvSpPr>
        <p:spPr/>
        <p:txBody>
          <a:bodyPr/>
          <a:lstStyle/>
          <a:p>
            <a:r>
              <a:rPr lang="en-US" b="1">
                <a:cs typeface="Arial" charset="0"/>
              </a:rPr>
              <a:t>Commercial Loan Departments</a:t>
            </a:r>
          </a:p>
        </p:txBody>
      </p:sp>
      <p:graphicFrame>
        <p:nvGraphicFramePr>
          <p:cNvPr id="141316" name="Object 4"/>
          <p:cNvGraphicFramePr>
            <a:graphicFrameLocks noChangeAspect="1"/>
          </p:cNvGraphicFramePr>
          <p:nvPr/>
        </p:nvGraphicFramePr>
        <p:xfrm>
          <a:off x="762000" y="1295400"/>
          <a:ext cx="8915400" cy="4098925"/>
        </p:xfrm>
        <a:graphic>
          <a:graphicData uri="http://schemas.openxmlformats.org/presentationml/2006/ole">
            <p:oleObj spid="_x0000_s141325" name="Document" r:id="rId4" imgW="4452487" imgH="2047371" progId="Word.Document.8">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descr="gibson-graphic (2)"/>
          <p:cNvSpPr>
            <a:spLocks noGrp="1" noChangeArrowheads="1"/>
          </p:cNvSpPr>
          <p:nvPr>
            <p:ph type="title"/>
          </p:nvPr>
        </p:nvSpPr>
        <p:spPr/>
        <p:txBody>
          <a:bodyPr/>
          <a:lstStyle/>
          <a:p>
            <a:r>
              <a:rPr lang="en-US" b="1">
                <a:cs typeface="Arial" charset="0"/>
              </a:rPr>
              <a:t>Corporate Controllers</a:t>
            </a:r>
          </a:p>
        </p:txBody>
      </p:sp>
      <p:graphicFrame>
        <p:nvGraphicFramePr>
          <p:cNvPr id="142340" name="Object 4"/>
          <p:cNvGraphicFramePr>
            <a:graphicFrameLocks noChangeAspect="1"/>
          </p:cNvGraphicFramePr>
          <p:nvPr/>
        </p:nvGraphicFramePr>
        <p:xfrm>
          <a:off x="382588" y="1301750"/>
          <a:ext cx="8235950" cy="3611563"/>
        </p:xfrm>
        <a:graphic>
          <a:graphicData uri="http://schemas.openxmlformats.org/presentationml/2006/ole">
            <p:oleObj spid="_x0000_s142349" name="Document" r:id="rId4" imgW="4698521" imgH="2066478" progId="Word.Document.8">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descr="gibson-graphic (2)"/>
          <p:cNvSpPr>
            <a:spLocks noGrp="1" noChangeArrowheads="1"/>
          </p:cNvSpPr>
          <p:nvPr>
            <p:ph type="title"/>
          </p:nvPr>
        </p:nvSpPr>
        <p:spPr/>
        <p:txBody>
          <a:bodyPr/>
          <a:lstStyle/>
          <a:p>
            <a:r>
              <a:rPr lang="en-US" b="1">
                <a:cs typeface="Arial" charset="0"/>
              </a:rPr>
              <a:t>Certified Public Accountants</a:t>
            </a:r>
          </a:p>
        </p:txBody>
      </p:sp>
      <p:graphicFrame>
        <p:nvGraphicFramePr>
          <p:cNvPr id="145412" name="Object 4"/>
          <p:cNvGraphicFramePr>
            <a:graphicFrameLocks noChangeAspect="1"/>
          </p:cNvGraphicFramePr>
          <p:nvPr/>
        </p:nvGraphicFramePr>
        <p:xfrm>
          <a:off x="382588" y="1301750"/>
          <a:ext cx="8304212" cy="3679825"/>
        </p:xfrm>
        <a:graphic>
          <a:graphicData uri="http://schemas.openxmlformats.org/presentationml/2006/ole">
            <p:oleObj spid="_x0000_s145421" name="Document" r:id="rId4" imgW="4002024" imgH="1772412" progId="Word.Document.8">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descr="gibson-graphic (2)"/>
          <p:cNvSpPr>
            <a:spLocks noGrp="1" noChangeArrowheads="1"/>
          </p:cNvSpPr>
          <p:nvPr>
            <p:ph type="title"/>
          </p:nvPr>
        </p:nvSpPr>
        <p:spPr/>
        <p:txBody>
          <a:bodyPr/>
          <a:lstStyle/>
          <a:p>
            <a:r>
              <a:rPr lang="en-US" b="1">
                <a:cs typeface="Arial" charset="0"/>
              </a:rPr>
              <a:t>Chartered Financial Analysts</a:t>
            </a:r>
          </a:p>
        </p:txBody>
      </p:sp>
      <p:graphicFrame>
        <p:nvGraphicFramePr>
          <p:cNvPr id="147460" name="Object 4"/>
          <p:cNvGraphicFramePr>
            <a:graphicFrameLocks noChangeAspect="1"/>
          </p:cNvGraphicFramePr>
          <p:nvPr/>
        </p:nvGraphicFramePr>
        <p:xfrm>
          <a:off x="382588" y="1301750"/>
          <a:ext cx="8294687" cy="3670300"/>
        </p:xfrm>
        <a:graphic>
          <a:graphicData uri="http://schemas.openxmlformats.org/presentationml/2006/ole">
            <p:oleObj spid="_x0000_s147469" name="Document" r:id="rId4" imgW="4002024" imgH="1770888" progId="Word.Document.8">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2" name="Rectangle 4" descr="gibson-graphic (2)"/>
          <p:cNvSpPr>
            <a:spLocks noGrp="1" noChangeArrowheads="1"/>
          </p:cNvSpPr>
          <p:nvPr>
            <p:ph type="title"/>
          </p:nvPr>
        </p:nvSpPr>
        <p:spPr/>
        <p:txBody>
          <a:bodyPr/>
          <a:lstStyle/>
          <a:p>
            <a:r>
              <a:rPr lang="en-US" sz="3200"/>
              <a:t>Comparison of Responses by</a:t>
            </a:r>
            <a:br>
              <a:rPr lang="en-US" sz="3200"/>
            </a:br>
            <a:r>
              <a:rPr lang="en-US" sz="3200"/>
              <a:t>Loan Departments, Controllers, CPAs, and CFAs</a:t>
            </a:r>
          </a:p>
        </p:txBody>
      </p:sp>
      <p:graphicFrame>
        <p:nvGraphicFramePr>
          <p:cNvPr id="243004" name="Group 316"/>
          <p:cNvGraphicFramePr>
            <a:graphicFrameLocks noGrp="1"/>
          </p:cNvGraphicFramePr>
          <p:nvPr>
            <p:ph sz="half" idx="1"/>
          </p:nvPr>
        </p:nvGraphicFramePr>
        <p:xfrm>
          <a:off x="381000" y="1295400"/>
          <a:ext cx="7848600" cy="4267200"/>
        </p:xfrm>
        <a:graphic>
          <a:graphicData uri="http://schemas.openxmlformats.org/drawingml/2006/table">
            <a:tbl>
              <a:tblPr/>
              <a:tblGrid>
                <a:gridCol w="1431925"/>
                <a:gridCol w="1646238"/>
                <a:gridCol w="1543050"/>
                <a:gridCol w="1536700"/>
                <a:gridCol w="1690687"/>
              </a:tblGrid>
              <a:tr h="228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336699"/>
                          </a:solidFill>
                          <a:effectLst/>
                          <a:latin typeface="Arial" charset="0"/>
                        </a:rPr>
                        <a:t>Significance Ranking</a:t>
                      </a:r>
                    </a:p>
                  </a:txBody>
                  <a:tcPr anchor="b" anchorCtr="1" horzOverflow="overflow">
                    <a:lnL w="38100" cap="flat" cmpd="sng" algn="ctr">
                      <a:solidFill>
                        <a:srgbClr val="2257B6"/>
                      </a:solidFill>
                      <a:prstDash val="solid"/>
                      <a:round/>
                      <a:headEnd type="none" w="med" len="med"/>
                      <a:tailEnd type="none" w="med" len="med"/>
                    </a:lnL>
                    <a:lnR w="12700" cap="flat" cmpd="sng" algn="ctr">
                      <a:solidFill>
                        <a:srgbClr val="2257B6"/>
                      </a:solidFill>
                      <a:prstDash val="solid"/>
                      <a:round/>
                      <a:headEnd type="none" w="med" len="med"/>
                      <a:tailEnd type="none" w="med" len="med"/>
                    </a:lnR>
                    <a:lnT w="38100" cap="flat" cmpd="sng" algn="ctr">
                      <a:solidFill>
                        <a:srgbClr val="2257B6"/>
                      </a:solidFill>
                      <a:prstDash val="solid"/>
                      <a:round/>
                      <a:headEnd type="none" w="med" len="med"/>
                      <a:tailEnd type="none" w="med" len="med"/>
                    </a:lnT>
                    <a:lnB w="12700" cap="flat" cmpd="sng" algn="ctr">
                      <a:solidFill>
                        <a:srgbClr val="2257B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336699"/>
                          </a:solidFill>
                          <a:effectLst/>
                          <a:latin typeface="Arial" charset="0"/>
                        </a:rPr>
                        <a:t>Loan Departments</a:t>
                      </a:r>
                    </a:p>
                  </a:txBody>
                  <a:tcPr anchor="b" anchorCtr="1" horzOverflow="overflow">
                    <a:lnL w="12700" cap="flat" cmpd="sng" algn="ctr">
                      <a:solidFill>
                        <a:srgbClr val="2257B6"/>
                      </a:solidFill>
                      <a:prstDash val="solid"/>
                      <a:round/>
                      <a:headEnd type="none" w="med" len="med"/>
                      <a:tailEnd type="none" w="med" len="med"/>
                    </a:lnL>
                    <a:lnR w="12700" cap="flat" cmpd="sng" algn="ctr">
                      <a:solidFill>
                        <a:srgbClr val="2257B6"/>
                      </a:solidFill>
                      <a:prstDash val="solid"/>
                      <a:round/>
                      <a:headEnd type="none" w="med" len="med"/>
                      <a:tailEnd type="none" w="med" len="med"/>
                    </a:lnR>
                    <a:lnT w="38100" cap="flat" cmpd="sng" algn="ctr">
                      <a:solidFill>
                        <a:srgbClr val="2257B6"/>
                      </a:solidFill>
                      <a:prstDash val="solid"/>
                      <a:round/>
                      <a:headEnd type="none" w="med" len="med"/>
                      <a:tailEnd type="none" w="med" len="med"/>
                    </a:lnT>
                    <a:lnB w="12700" cap="flat" cmpd="sng" algn="ctr">
                      <a:solidFill>
                        <a:srgbClr val="2257B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336699"/>
                          </a:solidFill>
                          <a:effectLst/>
                          <a:latin typeface="Arial" charset="0"/>
                        </a:rPr>
                        <a:t>Corporate Controllers</a:t>
                      </a:r>
                    </a:p>
                  </a:txBody>
                  <a:tcPr anchor="b" anchorCtr="1" horzOverflow="overflow">
                    <a:lnL w="12700" cap="flat" cmpd="sng" algn="ctr">
                      <a:solidFill>
                        <a:srgbClr val="2257B6"/>
                      </a:solidFill>
                      <a:prstDash val="solid"/>
                      <a:round/>
                      <a:headEnd type="none" w="med" len="med"/>
                      <a:tailEnd type="none" w="med" len="med"/>
                    </a:lnL>
                    <a:lnR w="12700" cap="flat" cmpd="sng" algn="ctr">
                      <a:solidFill>
                        <a:srgbClr val="2257B6"/>
                      </a:solidFill>
                      <a:prstDash val="solid"/>
                      <a:round/>
                      <a:headEnd type="none" w="med" len="med"/>
                      <a:tailEnd type="none" w="med" len="med"/>
                    </a:lnR>
                    <a:lnT w="38100" cap="flat" cmpd="sng" algn="ctr">
                      <a:solidFill>
                        <a:srgbClr val="2257B6"/>
                      </a:solidFill>
                      <a:prstDash val="solid"/>
                      <a:round/>
                      <a:headEnd type="none" w="med" len="med"/>
                      <a:tailEnd type="none" w="med" len="med"/>
                    </a:lnT>
                    <a:lnB w="12700" cap="flat" cmpd="sng" algn="ctr">
                      <a:solidFill>
                        <a:srgbClr val="2257B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336699"/>
                          </a:solidFill>
                          <a:effectLst/>
                          <a:latin typeface="Arial" charset="0"/>
                        </a:rPr>
                        <a:t>CPAs</a:t>
                      </a:r>
                    </a:p>
                  </a:txBody>
                  <a:tcPr anchor="b" anchorCtr="1" horzOverflow="overflow">
                    <a:lnL w="12700" cap="flat" cmpd="sng" algn="ctr">
                      <a:solidFill>
                        <a:srgbClr val="2257B6"/>
                      </a:solidFill>
                      <a:prstDash val="solid"/>
                      <a:round/>
                      <a:headEnd type="none" w="med" len="med"/>
                      <a:tailEnd type="none" w="med" len="med"/>
                    </a:lnL>
                    <a:lnR w="12700" cap="flat" cmpd="sng" algn="ctr">
                      <a:solidFill>
                        <a:srgbClr val="2257B6"/>
                      </a:solidFill>
                      <a:prstDash val="solid"/>
                      <a:round/>
                      <a:headEnd type="none" w="med" len="med"/>
                      <a:tailEnd type="none" w="med" len="med"/>
                    </a:lnR>
                    <a:lnT w="38100" cap="flat" cmpd="sng" algn="ctr">
                      <a:solidFill>
                        <a:srgbClr val="2257B6"/>
                      </a:solidFill>
                      <a:prstDash val="solid"/>
                      <a:round/>
                      <a:headEnd type="none" w="med" len="med"/>
                      <a:tailEnd type="none" w="med" len="med"/>
                    </a:lnT>
                    <a:lnB w="12700" cap="flat" cmpd="sng" algn="ctr">
                      <a:solidFill>
                        <a:srgbClr val="2257B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rgbClr val="336699"/>
                          </a:solidFill>
                          <a:effectLst/>
                          <a:latin typeface="Arial" charset="0"/>
                        </a:rPr>
                        <a:t>CFAs</a:t>
                      </a:r>
                    </a:p>
                  </a:txBody>
                  <a:tcPr anchor="b" anchorCtr="1" horzOverflow="overflow">
                    <a:lnL w="12700" cap="flat" cmpd="sng" algn="ctr">
                      <a:solidFill>
                        <a:srgbClr val="2257B6"/>
                      </a:solidFill>
                      <a:prstDash val="solid"/>
                      <a:round/>
                      <a:headEnd type="none" w="med" len="med"/>
                      <a:tailEnd type="none" w="med" len="med"/>
                    </a:lnL>
                    <a:lnR w="38100" cap="flat" cmpd="sng" algn="ctr">
                      <a:solidFill>
                        <a:srgbClr val="2257B6"/>
                      </a:solidFill>
                      <a:prstDash val="solid"/>
                      <a:round/>
                      <a:headEnd type="none" w="med" len="med"/>
                      <a:tailEnd type="none" w="med" len="med"/>
                    </a:lnR>
                    <a:lnT w="38100" cap="flat" cmpd="sng" algn="ctr">
                      <a:solidFill>
                        <a:srgbClr val="2257B6"/>
                      </a:solidFill>
                      <a:prstDash val="solid"/>
                      <a:round/>
                      <a:headEnd type="none" w="med" len="med"/>
                      <a:tailEnd type="none" w="med" len="med"/>
                    </a:lnT>
                    <a:lnB w="12700" cap="flat" cmpd="sng" algn="ctr">
                      <a:solidFill>
                        <a:srgbClr val="2257B6"/>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1</a:t>
                      </a:r>
                    </a:p>
                  </a:txBody>
                  <a:tcPr anchor="ctr" horzOverflow="overflow">
                    <a:lnL w="38100" cap="flat" cmpd="sng" algn="ctr">
                      <a:solidFill>
                        <a:srgbClr val="2257B6"/>
                      </a:solidFill>
                      <a:prstDash val="solid"/>
                      <a:round/>
                      <a:headEnd type="none" w="med" len="med"/>
                      <a:tailEnd type="none" w="med" len="med"/>
                    </a:lnL>
                    <a:lnR w="12700" cap="flat" cmpd="sng" algn="ctr">
                      <a:solidFill>
                        <a:srgbClr val="2257B6"/>
                      </a:solidFill>
                      <a:prstDash val="solid"/>
                      <a:round/>
                      <a:headEnd type="none" w="med" len="med"/>
                      <a:tailEnd type="none" w="med" len="med"/>
                    </a:lnR>
                    <a:lnT w="12700" cap="flat" cmpd="sng" algn="ctr">
                      <a:solidFill>
                        <a:srgbClr val="2257B6"/>
                      </a:solidFill>
                      <a:prstDash val="solid"/>
                      <a:round/>
                      <a:headEnd type="none" w="med" len="med"/>
                      <a:tailEnd type="none" w="med" len="med"/>
                    </a:lnT>
                    <a:lnB w="12700" cap="flat" cmpd="sng" algn="ctr">
                      <a:solidFill>
                        <a:srgbClr val="2257B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Debt/Equity</a:t>
                      </a:r>
                    </a:p>
                  </a:txBody>
                  <a:tcPr anchor="ctr" horzOverflow="overflow">
                    <a:lnL w="12700" cap="flat" cmpd="sng" algn="ctr">
                      <a:solidFill>
                        <a:srgbClr val="2257B6"/>
                      </a:solidFill>
                      <a:prstDash val="solid"/>
                      <a:round/>
                      <a:headEnd type="none" w="med" len="med"/>
                      <a:tailEnd type="none" w="med" len="med"/>
                    </a:lnL>
                    <a:lnR w="12700" cap="flat" cmpd="sng" algn="ctr">
                      <a:solidFill>
                        <a:srgbClr val="2257B6"/>
                      </a:solidFill>
                      <a:prstDash val="solid"/>
                      <a:round/>
                      <a:headEnd type="none" w="med" len="med"/>
                      <a:tailEnd type="none" w="med" len="med"/>
                    </a:lnR>
                    <a:lnT w="12700" cap="flat" cmpd="sng" algn="ctr">
                      <a:solidFill>
                        <a:srgbClr val="2257B6"/>
                      </a:solidFill>
                      <a:prstDash val="solid"/>
                      <a:round/>
                      <a:headEnd type="none" w="med" len="med"/>
                      <a:tailEnd type="none" w="med" len="med"/>
                    </a:lnT>
                    <a:lnB w="12700" cap="flat" cmpd="sng" algn="ctr">
                      <a:solidFill>
                        <a:srgbClr val="2257B6"/>
                      </a:solidFill>
                      <a:prstDash val="solid"/>
                      <a:round/>
                      <a:headEnd type="none" w="med" len="med"/>
                      <a:tailEnd type="none" w="med" len="med"/>
                    </a:lnB>
                    <a:lnTlToBr>
                      <a:noFill/>
                    </a:lnTlToBr>
                    <a:lnBlToTr>
                      <a:noFill/>
                    </a:lnBlToTr>
                    <a:solidFill>
                      <a:srgbClr val="00CC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Earnings per Share</a:t>
                      </a:r>
                    </a:p>
                  </a:txBody>
                  <a:tcPr anchor="ctr" horzOverflow="overflow">
                    <a:lnL w="12700" cap="flat" cmpd="sng" algn="ctr">
                      <a:solidFill>
                        <a:srgbClr val="2257B6"/>
                      </a:solidFill>
                      <a:prstDash val="solid"/>
                      <a:round/>
                      <a:headEnd type="none" w="med" len="med"/>
                      <a:tailEnd type="none" w="med" len="med"/>
                    </a:lnL>
                    <a:lnR w="12700" cap="flat" cmpd="sng" algn="ctr">
                      <a:solidFill>
                        <a:srgbClr val="2257B6"/>
                      </a:solidFill>
                      <a:prstDash val="solid"/>
                      <a:round/>
                      <a:headEnd type="none" w="med" len="med"/>
                      <a:tailEnd type="none" w="med" len="med"/>
                    </a:lnR>
                    <a:lnT w="12700" cap="flat" cmpd="sng" algn="ctr">
                      <a:solidFill>
                        <a:srgbClr val="2257B6"/>
                      </a:solidFill>
                      <a:prstDash val="solid"/>
                      <a:round/>
                      <a:headEnd type="none" w="med" len="med"/>
                      <a:tailEnd type="none" w="med" len="med"/>
                    </a:lnT>
                    <a:lnB w="12700" cap="flat" cmpd="sng" algn="ctr">
                      <a:solidFill>
                        <a:srgbClr val="2257B6"/>
                      </a:solidFill>
                      <a:prstDash val="solid"/>
                      <a:round/>
                      <a:headEnd type="none" w="med" len="med"/>
                      <a:tailEnd type="none" w="med" len="med"/>
                    </a:lnB>
                    <a:lnTlToBr>
                      <a:noFill/>
                    </a:lnTlToBr>
                    <a:lnBlToTr>
                      <a:noFill/>
                    </a:lnBlToTr>
                    <a:solidFill>
                      <a:srgbClr val="FF9933"/>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Current Ratio</a:t>
                      </a:r>
                    </a:p>
                  </a:txBody>
                  <a:tcPr anchor="ctr" horzOverflow="overflow">
                    <a:lnL w="12700" cap="flat" cmpd="sng" algn="ctr">
                      <a:solidFill>
                        <a:srgbClr val="2257B6"/>
                      </a:solidFill>
                      <a:prstDash val="solid"/>
                      <a:round/>
                      <a:headEnd type="none" w="med" len="med"/>
                      <a:tailEnd type="none" w="med" len="med"/>
                    </a:lnL>
                    <a:lnR w="12700" cap="flat" cmpd="sng" algn="ctr">
                      <a:solidFill>
                        <a:srgbClr val="2257B6"/>
                      </a:solidFill>
                      <a:prstDash val="solid"/>
                      <a:round/>
                      <a:headEnd type="none" w="med" len="med"/>
                      <a:tailEnd type="none" w="med" len="med"/>
                    </a:lnR>
                    <a:lnT w="12700" cap="flat" cmpd="sng" algn="ctr">
                      <a:solidFill>
                        <a:srgbClr val="2257B6"/>
                      </a:solidFill>
                      <a:prstDash val="solid"/>
                      <a:round/>
                      <a:headEnd type="none" w="med" len="med"/>
                      <a:tailEnd type="none" w="med" len="med"/>
                    </a:lnT>
                    <a:lnB w="12700" cap="flat" cmpd="sng" algn="ctr">
                      <a:solidFill>
                        <a:srgbClr val="2257B6"/>
                      </a:solidFill>
                      <a:prstDash val="solid"/>
                      <a:round/>
                      <a:headEnd type="none" w="med" len="med"/>
                      <a:tailEnd type="none" w="med" len="med"/>
                    </a:lnB>
                    <a:lnTlToBr>
                      <a:noFill/>
                    </a:lnTlToBr>
                    <a:lnBlToTr>
                      <a:noFill/>
                    </a:lnBlToTr>
                    <a:solidFill>
                      <a:srgbClr val="CC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Return on Equity After Tax</a:t>
                      </a:r>
                    </a:p>
                  </a:txBody>
                  <a:tcPr anchor="ctr" horzOverflow="overflow">
                    <a:lnL w="12700" cap="flat" cmpd="sng" algn="ctr">
                      <a:solidFill>
                        <a:srgbClr val="2257B6"/>
                      </a:solidFill>
                      <a:prstDash val="solid"/>
                      <a:round/>
                      <a:headEnd type="none" w="med" len="med"/>
                      <a:tailEnd type="none" w="med" len="med"/>
                    </a:lnL>
                    <a:lnR w="38100" cap="flat" cmpd="sng" algn="ctr">
                      <a:solidFill>
                        <a:srgbClr val="2257B6"/>
                      </a:solidFill>
                      <a:prstDash val="solid"/>
                      <a:round/>
                      <a:headEnd type="none" w="med" len="med"/>
                      <a:tailEnd type="none" w="med" len="med"/>
                    </a:lnR>
                    <a:lnT w="12700" cap="flat" cmpd="sng" algn="ctr">
                      <a:solidFill>
                        <a:srgbClr val="2257B6"/>
                      </a:solidFill>
                      <a:prstDash val="solid"/>
                      <a:round/>
                      <a:headEnd type="none" w="med" len="med"/>
                      <a:tailEnd type="none" w="med" len="med"/>
                    </a:lnT>
                    <a:lnB w="12700" cap="flat" cmpd="sng" algn="ctr">
                      <a:solidFill>
                        <a:srgbClr val="2257B6"/>
                      </a:solidFill>
                      <a:prstDash val="solid"/>
                      <a:round/>
                      <a:headEnd type="none" w="med" len="med"/>
                      <a:tailEnd type="none" w="med" len="med"/>
                    </a:lnB>
                    <a:lnTlToBr>
                      <a:noFill/>
                    </a:lnTlToBr>
                    <a:lnBlToTr>
                      <a:noFill/>
                    </a:lnBlToTr>
                    <a:solidFill>
                      <a:srgbClr val="FF9933"/>
                    </a:solidFill>
                  </a:tcPr>
                </a:tc>
              </a:tr>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2</a:t>
                      </a:r>
                    </a:p>
                  </a:txBody>
                  <a:tcPr anchor="ctr" horzOverflow="overflow">
                    <a:lnL w="38100" cap="flat" cmpd="sng" algn="ctr">
                      <a:solidFill>
                        <a:srgbClr val="2257B6"/>
                      </a:solidFill>
                      <a:prstDash val="solid"/>
                      <a:round/>
                      <a:headEnd type="none" w="med" len="med"/>
                      <a:tailEnd type="none" w="med" len="med"/>
                    </a:lnL>
                    <a:lnR w="12700" cap="flat" cmpd="sng" algn="ctr">
                      <a:solidFill>
                        <a:srgbClr val="2257B6"/>
                      </a:solidFill>
                      <a:prstDash val="solid"/>
                      <a:round/>
                      <a:headEnd type="none" w="med" len="med"/>
                      <a:tailEnd type="none" w="med" len="med"/>
                    </a:lnR>
                    <a:lnT w="12700" cap="flat" cmpd="sng" algn="ctr">
                      <a:solidFill>
                        <a:srgbClr val="2257B6"/>
                      </a:solidFill>
                      <a:prstDash val="solid"/>
                      <a:round/>
                      <a:headEnd type="none" w="med" len="med"/>
                      <a:tailEnd type="none" w="med" len="med"/>
                    </a:lnT>
                    <a:lnB w="12700" cap="flat" cmpd="sng" algn="ctr">
                      <a:solidFill>
                        <a:srgbClr val="2257B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Current Ratio</a:t>
                      </a:r>
                    </a:p>
                  </a:txBody>
                  <a:tcPr anchor="ctr" horzOverflow="overflow">
                    <a:lnL w="12700" cap="flat" cmpd="sng" algn="ctr">
                      <a:solidFill>
                        <a:srgbClr val="2257B6"/>
                      </a:solidFill>
                      <a:prstDash val="solid"/>
                      <a:round/>
                      <a:headEnd type="none" w="med" len="med"/>
                      <a:tailEnd type="none" w="med" len="med"/>
                    </a:lnL>
                    <a:lnR w="12700" cap="flat" cmpd="sng" algn="ctr">
                      <a:solidFill>
                        <a:srgbClr val="2257B6"/>
                      </a:solidFill>
                      <a:prstDash val="solid"/>
                      <a:round/>
                      <a:headEnd type="none" w="med" len="med"/>
                      <a:tailEnd type="none" w="med" len="med"/>
                    </a:lnR>
                    <a:lnT w="12700" cap="flat" cmpd="sng" algn="ctr">
                      <a:solidFill>
                        <a:srgbClr val="2257B6"/>
                      </a:solidFill>
                      <a:prstDash val="solid"/>
                      <a:round/>
                      <a:headEnd type="none" w="med" len="med"/>
                      <a:tailEnd type="none" w="med" len="med"/>
                    </a:lnT>
                    <a:lnB w="12700" cap="flat" cmpd="sng" algn="ctr">
                      <a:solidFill>
                        <a:srgbClr val="2257B6"/>
                      </a:solidFill>
                      <a:prstDash val="solid"/>
                      <a:round/>
                      <a:headEnd type="none" w="med" len="med"/>
                      <a:tailEnd type="none" w="med" len="med"/>
                    </a:lnB>
                    <a:lnTlToBr>
                      <a:noFill/>
                    </a:lnTlToBr>
                    <a:lnBlToTr>
                      <a:noFill/>
                    </a:lnBlToTr>
                    <a:solidFill>
                      <a:srgbClr val="CC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Debt/Equity Ratio</a:t>
                      </a:r>
                    </a:p>
                  </a:txBody>
                  <a:tcPr anchor="ctr" horzOverflow="overflow">
                    <a:lnL w="12700" cap="flat" cmpd="sng" algn="ctr">
                      <a:solidFill>
                        <a:srgbClr val="2257B6"/>
                      </a:solidFill>
                      <a:prstDash val="solid"/>
                      <a:round/>
                      <a:headEnd type="none" w="med" len="med"/>
                      <a:tailEnd type="none" w="med" len="med"/>
                    </a:lnL>
                    <a:lnR w="12700" cap="flat" cmpd="sng" algn="ctr">
                      <a:solidFill>
                        <a:srgbClr val="2257B6"/>
                      </a:solidFill>
                      <a:prstDash val="solid"/>
                      <a:round/>
                      <a:headEnd type="none" w="med" len="med"/>
                      <a:tailEnd type="none" w="med" len="med"/>
                    </a:lnR>
                    <a:lnT w="12700" cap="flat" cmpd="sng" algn="ctr">
                      <a:solidFill>
                        <a:srgbClr val="2257B6"/>
                      </a:solidFill>
                      <a:prstDash val="solid"/>
                      <a:round/>
                      <a:headEnd type="none" w="med" len="med"/>
                      <a:tailEnd type="none" w="med" len="med"/>
                    </a:lnT>
                    <a:lnB w="12700" cap="flat" cmpd="sng" algn="ctr">
                      <a:solidFill>
                        <a:srgbClr val="2257B6"/>
                      </a:solidFill>
                      <a:prstDash val="solid"/>
                      <a:round/>
                      <a:headEnd type="none" w="med" len="med"/>
                      <a:tailEnd type="none" w="med" len="med"/>
                    </a:lnB>
                    <a:lnTlToBr>
                      <a:noFill/>
                    </a:lnTlToBr>
                    <a:lnBlToTr>
                      <a:noFill/>
                    </a:lnBlToTr>
                    <a:solidFill>
                      <a:srgbClr val="00CC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Accts Rec Turnover</a:t>
                      </a:r>
                    </a:p>
                  </a:txBody>
                  <a:tcPr anchor="ctr" horzOverflow="overflow">
                    <a:lnL w="12700" cap="flat" cmpd="sng" algn="ctr">
                      <a:solidFill>
                        <a:srgbClr val="2257B6"/>
                      </a:solidFill>
                      <a:prstDash val="solid"/>
                      <a:round/>
                      <a:headEnd type="none" w="med" len="med"/>
                      <a:tailEnd type="none" w="med" len="med"/>
                    </a:lnL>
                    <a:lnR w="12700" cap="flat" cmpd="sng" algn="ctr">
                      <a:solidFill>
                        <a:srgbClr val="2257B6"/>
                      </a:solidFill>
                      <a:prstDash val="solid"/>
                      <a:round/>
                      <a:headEnd type="none" w="med" len="med"/>
                      <a:tailEnd type="none" w="med" len="med"/>
                    </a:lnR>
                    <a:lnT w="12700" cap="flat" cmpd="sng" algn="ctr">
                      <a:solidFill>
                        <a:srgbClr val="2257B6"/>
                      </a:solidFill>
                      <a:prstDash val="solid"/>
                      <a:round/>
                      <a:headEnd type="none" w="med" len="med"/>
                      <a:tailEnd type="none" w="med" len="med"/>
                    </a:lnT>
                    <a:lnB w="12700" cap="flat" cmpd="sng" algn="ctr">
                      <a:solidFill>
                        <a:srgbClr val="2257B6"/>
                      </a:solidFill>
                      <a:prstDash val="solid"/>
                      <a:round/>
                      <a:headEnd type="none" w="med" len="med"/>
                      <a:tailEnd type="none" w="med" len="med"/>
                    </a:lnB>
                    <a:lnTlToBr>
                      <a:noFill/>
                    </a:lnTlToBr>
                    <a:lnBlToTr>
                      <a:noFill/>
                    </a:lnBlToTr>
                    <a:solidFill>
                      <a:srgbClr val="CC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Price/Earnings Ratio</a:t>
                      </a:r>
                    </a:p>
                  </a:txBody>
                  <a:tcPr anchor="ctr" horzOverflow="overflow">
                    <a:lnL w="12700" cap="flat" cmpd="sng" algn="ctr">
                      <a:solidFill>
                        <a:srgbClr val="2257B6"/>
                      </a:solidFill>
                      <a:prstDash val="solid"/>
                      <a:round/>
                      <a:headEnd type="none" w="med" len="med"/>
                      <a:tailEnd type="none" w="med" len="med"/>
                    </a:lnL>
                    <a:lnR w="38100" cap="flat" cmpd="sng" algn="ctr">
                      <a:solidFill>
                        <a:srgbClr val="2257B6"/>
                      </a:solidFill>
                      <a:prstDash val="solid"/>
                      <a:round/>
                      <a:headEnd type="none" w="med" len="med"/>
                      <a:tailEnd type="none" w="med" len="med"/>
                    </a:lnR>
                    <a:lnT w="12700" cap="flat" cmpd="sng" algn="ctr">
                      <a:solidFill>
                        <a:srgbClr val="2257B6"/>
                      </a:solidFill>
                      <a:prstDash val="solid"/>
                      <a:round/>
                      <a:headEnd type="none" w="med" len="med"/>
                      <a:tailEnd type="none" w="med" len="med"/>
                    </a:lnT>
                    <a:lnB w="12700" cap="flat" cmpd="sng" algn="ctr">
                      <a:solidFill>
                        <a:srgbClr val="2257B6"/>
                      </a:solidFill>
                      <a:prstDash val="solid"/>
                      <a:round/>
                      <a:headEnd type="none" w="med" len="med"/>
                      <a:tailEnd type="none" w="med" len="med"/>
                    </a:lnB>
                    <a:lnTlToBr>
                      <a:noFill/>
                    </a:lnTlToBr>
                    <a:lnBlToTr>
                      <a:noFill/>
                    </a:lnBlToTr>
                    <a:solidFill>
                      <a:srgbClr val="99CCFF"/>
                    </a:solidFill>
                  </a:tcPr>
                </a:tc>
              </a:tr>
              <a:tr h="6397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3</a:t>
                      </a:r>
                    </a:p>
                  </a:txBody>
                  <a:tcPr anchor="ctr" horzOverflow="overflow">
                    <a:lnL w="38100" cap="flat" cmpd="sng" algn="ctr">
                      <a:solidFill>
                        <a:srgbClr val="2257B6"/>
                      </a:solidFill>
                      <a:prstDash val="solid"/>
                      <a:round/>
                      <a:headEnd type="none" w="med" len="med"/>
                      <a:tailEnd type="none" w="med" len="med"/>
                    </a:lnL>
                    <a:lnR w="12700" cap="flat" cmpd="sng" algn="ctr">
                      <a:solidFill>
                        <a:srgbClr val="2257B6"/>
                      </a:solidFill>
                      <a:prstDash val="solid"/>
                      <a:round/>
                      <a:headEnd type="none" w="med" len="med"/>
                      <a:tailEnd type="none" w="med" len="med"/>
                    </a:lnR>
                    <a:lnT w="12700" cap="flat" cmpd="sng" algn="ctr">
                      <a:solidFill>
                        <a:srgbClr val="2257B6"/>
                      </a:solidFill>
                      <a:prstDash val="solid"/>
                      <a:round/>
                      <a:headEnd type="none" w="med" len="med"/>
                      <a:tailEnd type="none" w="med" len="med"/>
                    </a:lnT>
                    <a:lnB w="12700" cap="flat" cmpd="sng" algn="ctr">
                      <a:solidFill>
                        <a:srgbClr val="2257B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Cash Flow/Current Maturities LT Debt</a:t>
                      </a:r>
                    </a:p>
                  </a:txBody>
                  <a:tcPr anchor="ctr" horzOverflow="overflow">
                    <a:lnL w="12700" cap="flat" cmpd="sng" algn="ctr">
                      <a:solidFill>
                        <a:srgbClr val="2257B6"/>
                      </a:solidFill>
                      <a:prstDash val="solid"/>
                      <a:round/>
                      <a:headEnd type="none" w="med" len="med"/>
                      <a:tailEnd type="none" w="med" len="med"/>
                    </a:lnL>
                    <a:lnR w="12700" cap="flat" cmpd="sng" algn="ctr">
                      <a:solidFill>
                        <a:srgbClr val="2257B6"/>
                      </a:solidFill>
                      <a:prstDash val="solid"/>
                      <a:round/>
                      <a:headEnd type="none" w="med" len="med"/>
                      <a:tailEnd type="none" w="med" len="med"/>
                    </a:lnR>
                    <a:lnT w="12700" cap="flat" cmpd="sng" algn="ctr">
                      <a:solidFill>
                        <a:srgbClr val="2257B6"/>
                      </a:solidFill>
                      <a:prstDash val="solid"/>
                      <a:round/>
                      <a:headEnd type="none" w="med" len="med"/>
                      <a:tailEnd type="none" w="med" len="med"/>
                    </a:lnT>
                    <a:lnB w="12700" cap="flat" cmpd="sng" algn="ctr">
                      <a:solidFill>
                        <a:srgbClr val="2257B6"/>
                      </a:solidFill>
                      <a:prstDash val="solid"/>
                      <a:round/>
                      <a:headEnd type="none" w="med" len="med"/>
                      <a:tailEnd type="none" w="med" len="med"/>
                    </a:lnB>
                    <a:lnTlToBr>
                      <a:noFill/>
                    </a:lnTlToBr>
                    <a:lnBlToTr>
                      <a:noFill/>
                    </a:lnBlToTr>
                    <a:solidFill>
                      <a:srgbClr val="00CC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Return on Equity After Tax</a:t>
                      </a:r>
                    </a:p>
                  </a:txBody>
                  <a:tcPr anchor="ctr" horzOverflow="overflow">
                    <a:lnL w="12700" cap="flat" cmpd="sng" algn="ctr">
                      <a:solidFill>
                        <a:srgbClr val="2257B6"/>
                      </a:solidFill>
                      <a:prstDash val="solid"/>
                      <a:round/>
                      <a:headEnd type="none" w="med" len="med"/>
                      <a:tailEnd type="none" w="med" len="med"/>
                    </a:lnL>
                    <a:lnR w="12700" cap="flat" cmpd="sng" algn="ctr">
                      <a:solidFill>
                        <a:srgbClr val="2257B6"/>
                      </a:solidFill>
                      <a:prstDash val="solid"/>
                      <a:round/>
                      <a:headEnd type="none" w="med" len="med"/>
                      <a:tailEnd type="none" w="med" len="med"/>
                    </a:lnR>
                    <a:lnT w="12700" cap="flat" cmpd="sng" algn="ctr">
                      <a:solidFill>
                        <a:srgbClr val="2257B6"/>
                      </a:solidFill>
                      <a:prstDash val="solid"/>
                      <a:round/>
                      <a:headEnd type="none" w="med" len="med"/>
                      <a:tailEnd type="none" w="med" len="med"/>
                    </a:lnT>
                    <a:lnB w="12700" cap="flat" cmpd="sng" algn="ctr">
                      <a:solidFill>
                        <a:srgbClr val="2257B6"/>
                      </a:solidFill>
                      <a:prstDash val="solid"/>
                      <a:round/>
                      <a:headEnd type="none" w="med" len="med"/>
                      <a:tailEnd type="none" w="med" len="med"/>
                    </a:lnB>
                    <a:lnTlToBr>
                      <a:noFill/>
                    </a:lnTlToBr>
                    <a:lnBlToTr>
                      <a:noFill/>
                    </a:lnBlToTr>
                    <a:solidFill>
                      <a:srgbClr val="FF9933"/>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Return on Equity After Tax</a:t>
                      </a:r>
                    </a:p>
                  </a:txBody>
                  <a:tcPr anchor="ctr" horzOverflow="overflow">
                    <a:lnL w="12700" cap="flat" cmpd="sng" algn="ctr">
                      <a:solidFill>
                        <a:srgbClr val="2257B6"/>
                      </a:solidFill>
                      <a:prstDash val="solid"/>
                      <a:round/>
                      <a:headEnd type="none" w="med" len="med"/>
                      <a:tailEnd type="none" w="med" len="med"/>
                    </a:lnL>
                    <a:lnR w="12700" cap="flat" cmpd="sng" algn="ctr">
                      <a:solidFill>
                        <a:srgbClr val="2257B6"/>
                      </a:solidFill>
                      <a:prstDash val="solid"/>
                      <a:round/>
                      <a:headEnd type="none" w="med" len="med"/>
                      <a:tailEnd type="none" w="med" len="med"/>
                    </a:lnR>
                    <a:lnT w="12700" cap="flat" cmpd="sng" algn="ctr">
                      <a:solidFill>
                        <a:srgbClr val="2257B6"/>
                      </a:solidFill>
                      <a:prstDash val="solid"/>
                      <a:round/>
                      <a:headEnd type="none" w="med" len="med"/>
                      <a:tailEnd type="none" w="med" len="med"/>
                    </a:lnT>
                    <a:lnB w="12700" cap="flat" cmpd="sng" algn="ctr">
                      <a:solidFill>
                        <a:srgbClr val="2257B6"/>
                      </a:solidFill>
                      <a:prstDash val="solid"/>
                      <a:round/>
                      <a:headEnd type="none" w="med" len="med"/>
                      <a:tailEnd type="none" w="med" len="med"/>
                    </a:lnB>
                    <a:lnTlToBr>
                      <a:noFill/>
                    </a:lnTlToBr>
                    <a:lnBlToTr>
                      <a:noFill/>
                    </a:lnBlToTr>
                    <a:solidFill>
                      <a:srgbClr val="FF9933"/>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Earnings per Share</a:t>
                      </a:r>
                    </a:p>
                  </a:txBody>
                  <a:tcPr anchor="ctr" horzOverflow="overflow">
                    <a:lnL w="12700" cap="flat" cmpd="sng" algn="ctr">
                      <a:solidFill>
                        <a:srgbClr val="2257B6"/>
                      </a:solidFill>
                      <a:prstDash val="solid"/>
                      <a:round/>
                      <a:headEnd type="none" w="med" len="med"/>
                      <a:tailEnd type="none" w="med" len="med"/>
                    </a:lnL>
                    <a:lnR w="38100" cap="flat" cmpd="sng" algn="ctr">
                      <a:solidFill>
                        <a:srgbClr val="2257B6"/>
                      </a:solidFill>
                      <a:prstDash val="solid"/>
                      <a:round/>
                      <a:headEnd type="none" w="med" len="med"/>
                      <a:tailEnd type="none" w="med" len="med"/>
                    </a:lnR>
                    <a:lnT w="12700" cap="flat" cmpd="sng" algn="ctr">
                      <a:solidFill>
                        <a:srgbClr val="2257B6"/>
                      </a:solidFill>
                      <a:prstDash val="solid"/>
                      <a:round/>
                      <a:headEnd type="none" w="med" len="med"/>
                      <a:tailEnd type="none" w="med" len="med"/>
                    </a:lnT>
                    <a:lnB w="12700" cap="flat" cmpd="sng" algn="ctr">
                      <a:solidFill>
                        <a:srgbClr val="2257B6"/>
                      </a:solidFill>
                      <a:prstDash val="solid"/>
                      <a:round/>
                      <a:headEnd type="none" w="med" len="med"/>
                      <a:tailEnd type="none" w="med" len="med"/>
                    </a:lnB>
                    <a:lnTlToBr>
                      <a:noFill/>
                    </a:lnTlToBr>
                    <a:lnBlToTr>
                      <a:noFill/>
                    </a:lnBlToTr>
                    <a:solidFill>
                      <a:srgbClr val="FF9933"/>
                    </a:solidFill>
                  </a:tcPr>
                </a:tc>
              </a:tr>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4</a:t>
                      </a:r>
                    </a:p>
                  </a:txBody>
                  <a:tcPr anchor="ctr" horzOverflow="overflow">
                    <a:lnL w="38100" cap="flat" cmpd="sng" algn="ctr">
                      <a:solidFill>
                        <a:srgbClr val="2257B6"/>
                      </a:solidFill>
                      <a:prstDash val="solid"/>
                      <a:round/>
                      <a:headEnd type="none" w="med" len="med"/>
                      <a:tailEnd type="none" w="med" len="med"/>
                    </a:lnL>
                    <a:lnR w="12700" cap="flat" cmpd="sng" algn="ctr">
                      <a:solidFill>
                        <a:srgbClr val="2257B6"/>
                      </a:solidFill>
                      <a:prstDash val="solid"/>
                      <a:round/>
                      <a:headEnd type="none" w="med" len="med"/>
                      <a:tailEnd type="none" w="med" len="med"/>
                    </a:lnR>
                    <a:lnT w="12700" cap="flat" cmpd="sng" algn="ctr">
                      <a:solidFill>
                        <a:srgbClr val="2257B6"/>
                      </a:solidFill>
                      <a:prstDash val="solid"/>
                      <a:round/>
                      <a:headEnd type="none" w="med" len="med"/>
                      <a:tailEnd type="none" w="med" len="med"/>
                    </a:lnT>
                    <a:lnB w="12700" cap="flat" cmpd="sng" algn="ctr">
                      <a:solidFill>
                        <a:srgbClr val="2257B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Fixed Charge Coverage</a:t>
                      </a:r>
                    </a:p>
                  </a:txBody>
                  <a:tcPr anchor="ctr" horzOverflow="overflow">
                    <a:lnL w="12700" cap="flat" cmpd="sng" algn="ctr">
                      <a:solidFill>
                        <a:srgbClr val="2257B6"/>
                      </a:solidFill>
                      <a:prstDash val="solid"/>
                      <a:round/>
                      <a:headEnd type="none" w="med" len="med"/>
                      <a:tailEnd type="none" w="med" len="med"/>
                    </a:lnL>
                    <a:lnR w="12700" cap="flat" cmpd="sng" algn="ctr">
                      <a:solidFill>
                        <a:srgbClr val="2257B6"/>
                      </a:solidFill>
                      <a:prstDash val="solid"/>
                      <a:round/>
                      <a:headEnd type="none" w="med" len="med"/>
                      <a:tailEnd type="none" w="med" len="med"/>
                    </a:lnR>
                    <a:lnT w="12700" cap="flat" cmpd="sng" algn="ctr">
                      <a:solidFill>
                        <a:srgbClr val="2257B6"/>
                      </a:solidFill>
                      <a:prstDash val="solid"/>
                      <a:round/>
                      <a:headEnd type="none" w="med" len="med"/>
                      <a:tailEnd type="none" w="med" len="med"/>
                    </a:lnT>
                    <a:lnB w="12700" cap="flat" cmpd="sng" algn="ctr">
                      <a:solidFill>
                        <a:srgbClr val="2257B6"/>
                      </a:solidFill>
                      <a:prstDash val="solid"/>
                      <a:round/>
                      <a:headEnd type="none" w="med" len="med"/>
                      <a:tailEnd type="none" w="med" len="med"/>
                    </a:lnB>
                    <a:lnTlToBr>
                      <a:noFill/>
                    </a:lnTlToBr>
                    <a:lnBlToTr>
                      <a:noFill/>
                    </a:lnBlToTr>
                    <a:solidFill>
                      <a:srgbClr val="00CC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Current ratio</a:t>
                      </a:r>
                    </a:p>
                  </a:txBody>
                  <a:tcPr anchor="ctr" horzOverflow="overflow">
                    <a:lnL w="12700" cap="flat" cmpd="sng" algn="ctr">
                      <a:solidFill>
                        <a:srgbClr val="2257B6"/>
                      </a:solidFill>
                      <a:prstDash val="solid"/>
                      <a:round/>
                      <a:headEnd type="none" w="med" len="med"/>
                      <a:tailEnd type="none" w="med" len="med"/>
                    </a:lnL>
                    <a:lnR w="12700" cap="flat" cmpd="sng" algn="ctr">
                      <a:solidFill>
                        <a:srgbClr val="2257B6"/>
                      </a:solidFill>
                      <a:prstDash val="solid"/>
                      <a:round/>
                      <a:headEnd type="none" w="med" len="med"/>
                      <a:tailEnd type="none" w="med" len="med"/>
                    </a:lnR>
                    <a:lnT w="12700" cap="flat" cmpd="sng" algn="ctr">
                      <a:solidFill>
                        <a:srgbClr val="2257B6"/>
                      </a:solidFill>
                      <a:prstDash val="solid"/>
                      <a:round/>
                      <a:headEnd type="none" w="med" len="med"/>
                      <a:tailEnd type="none" w="med" len="med"/>
                    </a:lnT>
                    <a:lnB w="12700" cap="flat" cmpd="sng" algn="ctr">
                      <a:solidFill>
                        <a:srgbClr val="2257B6"/>
                      </a:solidFill>
                      <a:prstDash val="solid"/>
                      <a:round/>
                      <a:headEnd type="none" w="med" len="med"/>
                      <a:tailEnd type="none" w="med" len="med"/>
                    </a:lnB>
                    <a:lnTlToBr>
                      <a:noFill/>
                    </a:lnTlToBr>
                    <a:lnBlToTr>
                      <a:noFill/>
                    </a:lnBlToTr>
                    <a:solidFill>
                      <a:srgbClr val="CC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Debt/Equity Ratio</a:t>
                      </a:r>
                    </a:p>
                  </a:txBody>
                  <a:tcPr anchor="ctr" horzOverflow="overflow">
                    <a:lnL w="12700" cap="flat" cmpd="sng" algn="ctr">
                      <a:solidFill>
                        <a:srgbClr val="2257B6"/>
                      </a:solidFill>
                      <a:prstDash val="solid"/>
                      <a:round/>
                      <a:headEnd type="none" w="med" len="med"/>
                      <a:tailEnd type="none" w="med" len="med"/>
                    </a:lnL>
                    <a:lnR w="12700" cap="flat" cmpd="sng" algn="ctr">
                      <a:solidFill>
                        <a:srgbClr val="2257B6"/>
                      </a:solidFill>
                      <a:prstDash val="solid"/>
                      <a:round/>
                      <a:headEnd type="none" w="med" len="med"/>
                      <a:tailEnd type="none" w="med" len="med"/>
                    </a:lnR>
                    <a:lnT w="12700" cap="flat" cmpd="sng" algn="ctr">
                      <a:solidFill>
                        <a:srgbClr val="2257B6"/>
                      </a:solidFill>
                      <a:prstDash val="solid"/>
                      <a:round/>
                      <a:headEnd type="none" w="med" len="med"/>
                      <a:tailEnd type="none" w="med" len="med"/>
                    </a:lnT>
                    <a:lnB w="12700" cap="flat" cmpd="sng" algn="ctr">
                      <a:solidFill>
                        <a:srgbClr val="2257B6"/>
                      </a:solidFill>
                      <a:prstDash val="solid"/>
                      <a:round/>
                      <a:headEnd type="none" w="med" len="med"/>
                      <a:tailEnd type="none" w="med" len="med"/>
                    </a:lnB>
                    <a:lnTlToBr>
                      <a:noFill/>
                    </a:lnTlToBr>
                    <a:lnBlToTr>
                      <a:noFill/>
                    </a:lnBlToTr>
                    <a:solidFill>
                      <a:srgbClr val="00CC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Net Profit Margin</a:t>
                      </a:r>
                    </a:p>
                  </a:txBody>
                  <a:tcPr anchor="ctr" horzOverflow="overflow">
                    <a:lnL w="12700" cap="flat" cmpd="sng" algn="ctr">
                      <a:solidFill>
                        <a:srgbClr val="2257B6"/>
                      </a:solidFill>
                      <a:prstDash val="solid"/>
                      <a:round/>
                      <a:headEnd type="none" w="med" len="med"/>
                      <a:tailEnd type="none" w="med" len="med"/>
                    </a:lnL>
                    <a:lnR w="38100" cap="flat" cmpd="sng" algn="ctr">
                      <a:solidFill>
                        <a:srgbClr val="2257B6"/>
                      </a:solidFill>
                      <a:prstDash val="solid"/>
                      <a:round/>
                      <a:headEnd type="none" w="med" len="med"/>
                      <a:tailEnd type="none" w="med" len="med"/>
                    </a:lnR>
                    <a:lnT w="12700" cap="flat" cmpd="sng" algn="ctr">
                      <a:solidFill>
                        <a:srgbClr val="2257B6"/>
                      </a:solidFill>
                      <a:prstDash val="solid"/>
                      <a:round/>
                      <a:headEnd type="none" w="med" len="med"/>
                      <a:tailEnd type="none" w="med" len="med"/>
                    </a:lnT>
                    <a:lnB w="12700" cap="flat" cmpd="sng" algn="ctr">
                      <a:solidFill>
                        <a:srgbClr val="2257B6"/>
                      </a:solidFill>
                      <a:prstDash val="solid"/>
                      <a:round/>
                      <a:headEnd type="none" w="med" len="med"/>
                      <a:tailEnd type="none" w="med" len="med"/>
                    </a:lnB>
                    <a:lnTlToBr>
                      <a:noFill/>
                    </a:lnTlToBr>
                    <a:lnBlToTr>
                      <a:noFill/>
                    </a:lnBlToTr>
                    <a:solidFill>
                      <a:srgbClr val="FF9933"/>
                    </a:solidFill>
                  </a:tcPr>
                </a:tc>
              </a:tr>
              <a:tr h="6381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5</a:t>
                      </a:r>
                    </a:p>
                  </a:txBody>
                  <a:tcPr anchor="ctr" horzOverflow="overflow">
                    <a:lnL w="38100" cap="flat" cmpd="sng" algn="ctr">
                      <a:solidFill>
                        <a:srgbClr val="2257B6"/>
                      </a:solidFill>
                      <a:prstDash val="solid"/>
                      <a:round/>
                      <a:headEnd type="none" w="med" len="med"/>
                      <a:tailEnd type="none" w="med" len="med"/>
                    </a:lnL>
                    <a:lnR w="12700" cap="flat" cmpd="sng" algn="ctr">
                      <a:solidFill>
                        <a:srgbClr val="2257B6"/>
                      </a:solidFill>
                      <a:prstDash val="solid"/>
                      <a:round/>
                      <a:headEnd type="none" w="med" len="med"/>
                      <a:tailEnd type="none" w="med" len="med"/>
                    </a:lnR>
                    <a:lnT w="12700" cap="flat" cmpd="sng" algn="ctr">
                      <a:solidFill>
                        <a:srgbClr val="2257B6"/>
                      </a:solidFill>
                      <a:prstDash val="solid"/>
                      <a:round/>
                      <a:headEnd type="none" w="med" len="med"/>
                      <a:tailEnd type="none" w="med" len="med"/>
                    </a:lnT>
                    <a:lnB w="38100" cap="flat" cmpd="sng" algn="ctr">
                      <a:solidFill>
                        <a:srgbClr val="2257B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Net Profit Margin After Tax</a:t>
                      </a:r>
                    </a:p>
                  </a:txBody>
                  <a:tcPr anchor="ctr" horzOverflow="overflow">
                    <a:lnL w="12700" cap="flat" cmpd="sng" algn="ctr">
                      <a:solidFill>
                        <a:srgbClr val="2257B6"/>
                      </a:solidFill>
                      <a:prstDash val="solid"/>
                      <a:round/>
                      <a:headEnd type="none" w="med" len="med"/>
                      <a:tailEnd type="none" w="med" len="med"/>
                    </a:lnL>
                    <a:lnR w="12700" cap="flat" cmpd="sng" algn="ctr">
                      <a:solidFill>
                        <a:srgbClr val="2257B6"/>
                      </a:solidFill>
                      <a:prstDash val="solid"/>
                      <a:round/>
                      <a:headEnd type="none" w="med" len="med"/>
                      <a:tailEnd type="none" w="med" len="med"/>
                    </a:lnR>
                    <a:lnT w="12700" cap="flat" cmpd="sng" algn="ctr">
                      <a:solidFill>
                        <a:srgbClr val="2257B6"/>
                      </a:solidFill>
                      <a:prstDash val="solid"/>
                      <a:round/>
                      <a:headEnd type="none" w="med" len="med"/>
                      <a:tailEnd type="none" w="med" len="med"/>
                    </a:lnT>
                    <a:lnB w="38100" cap="flat" cmpd="sng" algn="ctr">
                      <a:solidFill>
                        <a:srgbClr val="2257B6"/>
                      </a:solidFill>
                      <a:prstDash val="solid"/>
                      <a:round/>
                      <a:headEnd type="none" w="med" len="med"/>
                      <a:tailEnd type="none" w="med" len="med"/>
                    </a:lnB>
                    <a:lnTlToBr>
                      <a:noFill/>
                    </a:lnTlToBr>
                    <a:lnBlToTr>
                      <a:noFill/>
                    </a:lnBlToTr>
                    <a:solidFill>
                      <a:srgbClr val="FF9933"/>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Net Profit Margin After Tax</a:t>
                      </a:r>
                    </a:p>
                  </a:txBody>
                  <a:tcPr anchor="ctr" horzOverflow="overflow">
                    <a:lnL w="12700" cap="flat" cmpd="sng" algn="ctr">
                      <a:solidFill>
                        <a:srgbClr val="2257B6"/>
                      </a:solidFill>
                      <a:prstDash val="solid"/>
                      <a:round/>
                      <a:headEnd type="none" w="med" len="med"/>
                      <a:tailEnd type="none" w="med" len="med"/>
                    </a:lnL>
                    <a:lnR w="12700" cap="flat" cmpd="sng" algn="ctr">
                      <a:solidFill>
                        <a:srgbClr val="2257B6"/>
                      </a:solidFill>
                      <a:prstDash val="solid"/>
                      <a:round/>
                      <a:headEnd type="none" w="med" len="med"/>
                      <a:tailEnd type="none" w="med" len="med"/>
                    </a:lnR>
                    <a:lnT w="12700" cap="flat" cmpd="sng" algn="ctr">
                      <a:solidFill>
                        <a:srgbClr val="2257B6"/>
                      </a:solidFill>
                      <a:prstDash val="solid"/>
                      <a:round/>
                      <a:headEnd type="none" w="med" len="med"/>
                      <a:tailEnd type="none" w="med" len="med"/>
                    </a:lnT>
                    <a:lnB w="38100" cap="flat" cmpd="sng" algn="ctr">
                      <a:solidFill>
                        <a:srgbClr val="2257B6"/>
                      </a:solidFill>
                      <a:prstDash val="solid"/>
                      <a:round/>
                      <a:headEnd type="none" w="med" len="med"/>
                      <a:tailEnd type="none" w="med" len="med"/>
                    </a:lnB>
                    <a:lnTlToBr>
                      <a:noFill/>
                    </a:lnTlToBr>
                    <a:lnBlToTr>
                      <a:noFill/>
                    </a:lnBlToTr>
                    <a:solidFill>
                      <a:srgbClr val="FF9933"/>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Quick Ratio</a:t>
                      </a:r>
                    </a:p>
                  </a:txBody>
                  <a:tcPr anchor="ctr" horzOverflow="overflow">
                    <a:lnL w="12700" cap="flat" cmpd="sng" algn="ctr">
                      <a:solidFill>
                        <a:srgbClr val="2257B6"/>
                      </a:solidFill>
                      <a:prstDash val="solid"/>
                      <a:round/>
                      <a:headEnd type="none" w="med" len="med"/>
                      <a:tailEnd type="none" w="med" len="med"/>
                    </a:lnL>
                    <a:lnR w="12700" cap="flat" cmpd="sng" algn="ctr">
                      <a:solidFill>
                        <a:srgbClr val="2257B6"/>
                      </a:solidFill>
                      <a:prstDash val="solid"/>
                      <a:round/>
                      <a:headEnd type="none" w="med" len="med"/>
                      <a:tailEnd type="none" w="med" len="med"/>
                    </a:lnR>
                    <a:lnT w="12700" cap="flat" cmpd="sng" algn="ctr">
                      <a:solidFill>
                        <a:srgbClr val="2257B6"/>
                      </a:solidFill>
                      <a:prstDash val="solid"/>
                      <a:round/>
                      <a:headEnd type="none" w="med" len="med"/>
                      <a:tailEnd type="none" w="med" len="med"/>
                    </a:lnT>
                    <a:lnB w="38100" cap="flat" cmpd="sng" algn="ctr">
                      <a:solidFill>
                        <a:srgbClr val="2257B6"/>
                      </a:solidFill>
                      <a:prstDash val="solid"/>
                      <a:round/>
                      <a:headEnd type="none" w="med" len="med"/>
                      <a:tailEnd type="none" w="med" len="med"/>
                    </a:lnB>
                    <a:lnTlToBr>
                      <a:noFill/>
                    </a:lnTlToBr>
                    <a:lnBlToTr>
                      <a:noFill/>
                    </a:lnBlToTr>
                    <a:solidFill>
                      <a:srgbClr val="CC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Return on Equity Before Tax</a:t>
                      </a:r>
                    </a:p>
                  </a:txBody>
                  <a:tcPr anchor="ctr" horzOverflow="overflow">
                    <a:lnL w="12700" cap="flat" cmpd="sng" algn="ctr">
                      <a:solidFill>
                        <a:srgbClr val="2257B6"/>
                      </a:solidFill>
                      <a:prstDash val="solid"/>
                      <a:round/>
                      <a:headEnd type="none" w="med" len="med"/>
                      <a:tailEnd type="none" w="med" len="med"/>
                    </a:lnL>
                    <a:lnR w="38100" cap="flat" cmpd="sng" algn="ctr">
                      <a:solidFill>
                        <a:srgbClr val="2257B6"/>
                      </a:solidFill>
                      <a:prstDash val="solid"/>
                      <a:round/>
                      <a:headEnd type="none" w="med" len="med"/>
                      <a:tailEnd type="none" w="med" len="med"/>
                    </a:lnR>
                    <a:lnT w="12700" cap="flat" cmpd="sng" algn="ctr">
                      <a:solidFill>
                        <a:srgbClr val="2257B6"/>
                      </a:solidFill>
                      <a:prstDash val="solid"/>
                      <a:round/>
                      <a:headEnd type="none" w="med" len="med"/>
                      <a:tailEnd type="none" w="med" len="med"/>
                    </a:lnT>
                    <a:lnB w="38100" cap="flat" cmpd="sng" algn="ctr">
                      <a:solidFill>
                        <a:srgbClr val="2257B6"/>
                      </a:solidFill>
                      <a:prstDash val="solid"/>
                      <a:round/>
                      <a:headEnd type="none" w="med" len="med"/>
                      <a:tailEnd type="none" w="med" len="med"/>
                    </a:lnB>
                    <a:lnTlToBr>
                      <a:noFill/>
                    </a:lnTlToBr>
                    <a:lnBlToTr>
                      <a:noFill/>
                    </a:lnBlToTr>
                    <a:solidFill>
                      <a:srgbClr val="FF9933"/>
                    </a:solidFill>
                  </a:tcPr>
                </a:tc>
              </a:tr>
            </a:tbl>
          </a:graphicData>
        </a:graphic>
      </p:graphicFrame>
      <p:graphicFrame>
        <p:nvGraphicFramePr>
          <p:cNvPr id="243003" name="Group 315"/>
          <p:cNvGraphicFramePr>
            <a:graphicFrameLocks noGrp="1"/>
          </p:cNvGraphicFramePr>
          <p:nvPr>
            <p:ph sz="half" idx="2"/>
          </p:nvPr>
        </p:nvGraphicFramePr>
        <p:xfrm>
          <a:off x="457200" y="5781675"/>
          <a:ext cx="7772400" cy="531813"/>
        </p:xfrm>
        <a:graphic>
          <a:graphicData uri="http://schemas.openxmlformats.org/drawingml/2006/table">
            <a:tbl>
              <a:tblPr/>
              <a:tblGrid>
                <a:gridCol w="1371600"/>
                <a:gridCol w="1600200"/>
                <a:gridCol w="1600200"/>
                <a:gridCol w="1600200"/>
                <a:gridCol w="1600200"/>
              </a:tblGrid>
              <a:tr h="531813">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rgbClr val="1D4B9D"/>
                          </a:solidFill>
                          <a:effectLst/>
                          <a:latin typeface="Arial" charset="0"/>
                        </a:rPr>
                        <a:t>Key:</a:t>
                      </a:r>
                    </a:p>
                  </a:txBody>
                  <a:tcPr anchor="ctr" horzOverflow="overflow">
                    <a:lnL cap="flat">
                      <a:noFill/>
                    </a:lnL>
                    <a:lnR>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Debt</a:t>
                      </a:r>
                    </a:p>
                  </a:txBody>
                  <a:tcPr anchor="ctr" horzOverflow="overflow">
                    <a:lnL>
                      <a:noFill/>
                    </a:lnL>
                    <a:lnR>
                      <a:noFill/>
                    </a:lnR>
                    <a:lnT cap="flat">
                      <a:noFill/>
                    </a:lnT>
                    <a:lnB w="12700" cap="flat" cmpd="sng" algn="ctr">
                      <a:solidFill>
                        <a:schemeClr val="hlink"/>
                      </a:solidFill>
                      <a:prstDash val="solid"/>
                      <a:round/>
                      <a:headEnd type="none" w="med" len="med"/>
                      <a:tailEnd type="none" w="med" len="med"/>
                    </a:lnB>
                    <a:lnTlToBr>
                      <a:noFill/>
                    </a:lnTlToBr>
                    <a:lnBlToTr>
                      <a:noFill/>
                    </a:lnBlToTr>
                    <a:solidFill>
                      <a:srgbClr val="00CC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Liquidity</a:t>
                      </a:r>
                    </a:p>
                  </a:txBody>
                  <a:tcPr anchor="ctr" horzOverflow="overflow">
                    <a:lnL>
                      <a:noFill/>
                    </a:lnL>
                    <a:lnR>
                      <a:noFill/>
                    </a:lnR>
                    <a:lnT cap="flat">
                      <a:noFill/>
                    </a:lnT>
                    <a:lnB w="12700" cap="flat" cmpd="sng" algn="ctr">
                      <a:solidFill>
                        <a:schemeClr val="hlink"/>
                      </a:solidFill>
                      <a:prstDash val="solid"/>
                      <a:round/>
                      <a:headEnd type="none" w="med" len="med"/>
                      <a:tailEnd type="none" w="med" len="med"/>
                    </a:lnB>
                    <a:lnTlToBr>
                      <a:noFill/>
                    </a:lnTlToBr>
                    <a:lnBlToTr>
                      <a:noFill/>
                    </a:lnBlToTr>
                    <a:solidFill>
                      <a:srgbClr val="CC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Profitability</a:t>
                      </a:r>
                    </a:p>
                  </a:txBody>
                  <a:tcPr anchor="ctr" horzOverflow="overflow">
                    <a:lnL>
                      <a:noFill/>
                    </a:lnL>
                    <a:lnR>
                      <a:noFill/>
                    </a:lnR>
                    <a:lnT cap="flat">
                      <a:noFill/>
                    </a:lnT>
                    <a:lnB w="12700" cap="flat" cmpd="sng" algn="ctr">
                      <a:solidFill>
                        <a:schemeClr val="hlink"/>
                      </a:solidFill>
                      <a:prstDash val="solid"/>
                      <a:round/>
                      <a:headEnd type="none" w="med" len="med"/>
                      <a:tailEnd type="none" w="med" len="med"/>
                    </a:lnB>
                    <a:lnTlToBr>
                      <a:noFill/>
                    </a:lnTlToBr>
                    <a:lnBlToTr>
                      <a:noFill/>
                    </a:lnBlToTr>
                    <a:solidFill>
                      <a:srgbClr val="FF9933"/>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Other</a:t>
                      </a:r>
                    </a:p>
                  </a:txBody>
                  <a:tcPr anchor="ctr" horzOverflow="overflow">
                    <a:lnL>
                      <a:noFill/>
                    </a:lnL>
                    <a:lnR cap="flat">
                      <a:noFill/>
                    </a:lnR>
                    <a:lnT cap="flat">
                      <a:noFill/>
                    </a:lnT>
                    <a:lnB w="12700" cap="flat" cmpd="sng" algn="ctr">
                      <a:solidFill>
                        <a:schemeClr val="hlink"/>
                      </a:solidFill>
                      <a:prstDash val="solid"/>
                      <a:round/>
                      <a:headEnd type="none" w="med" len="med"/>
                      <a:tailEnd type="none" w="med" len="med"/>
                    </a:lnB>
                    <a:lnTlToBr>
                      <a:noFill/>
                    </a:lnTlToBr>
                    <a:lnBlToTr>
                      <a:noFill/>
                    </a:lnBlToTr>
                    <a:solidFill>
                      <a:srgbClr val="99CCFF"/>
                    </a:solidFill>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descr="gibson-graphic (2)"/>
          <p:cNvSpPr>
            <a:spLocks noGrp="1" noChangeArrowheads="1"/>
          </p:cNvSpPr>
          <p:nvPr>
            <p:ph type="title"/>
          </p:nvPr>
        </p:nvSpPr>
        <p:spPr/>
        <p:txBody>
          <a:bodyPr/>
          <a:lstStyle/>
          <a:p>
            <a:r>
              <a:rPr lang="en-US" b="1" dirty="0">
                <a:cs typeface="Arial" charset="0"/>
              </a:rPr>
              <a:t>Financial Ratios in Annual Reports</a:t>
            </a:r>
          </a:p>
        </p:txBody>
      </p:sp>
      <p:graphicFrame>
        <p:nvGraphicFramePr>
          <p:cNvPr id="149508" name="Object 4"/>
          <p:cNvGraphicFramePr>
            <a:graphicFrameLocks noChangeAspect="1"/>
          </p:cNvGraphicFramePr>
          <p:nvPr/>
        </p:nvGraphicFramePr>
        <p:xfrm>
          <a:off x="114300" y="1219200"/>
          <a:ext cx="8886825" cy="2303463"/>
        </p:xfrm>
        <a:graphic>
          <a:graphicData uri="http://schemas.openxmlformats.org/presentationml/2006/ole">
            <p:oleObj spid="_x0000_s149517" name="Worksheet" r:id="rId4" imgW="5524500" imgH="1466850" progId="Excel.Sheet.8">
              <p:embed/>
            </p:oleObj>
          </a:graphicData>
        </a:graphic>
      </p:graphicFrame>
      <p:sp>
        <p:nvSpPr>
          <p:cNvPr id="149509" name="Text Box 5"/>
          <p:cNvSpPr txBox="1">
            <a:spLocks noChangeArrowheads="1"/>
          </p:cNvSpPr>
          <p:nvPr/>
        </p:nvSpPr>
        <p:spPr bwMode="auto">
          <a:xfrm>
            <a:off x="212725" y="3810000"/>
            <a:ext cx="8534400" cy="457200"/>
          </a:xfrm>
          <a:prstGeom prst="rect">
            <a:avLst/>
          </a:prstGeom>
          <a:noFill/>
          <a:ln w="9525">
            <a:noFill/>
            <a:miter lim="800000"/>
            <a:headEnd/>
            <a:tailEnd/>
          </a:ln>
          <a:effectLst/>
        </p:spPr>
        <p:txBody>
          <a:bodyPr/>
          <a:lstStyle/>
          <a:p>
            <a:pPr marL="342900" indent="-342900">
              <a:spcBef>
                <a:spcPct val="20000"/>
              </a:spcBef>
              <a:buFontTx/>
              <a:buChar char="•"/>
            </a:pPr>
            <a:r>
              <a:rPr lang="en-US">
                <a:solidFill>
                  <a:srgbClr val="336699"/>
                </a:solidFill>
                <a:latin typeface="Arial" charset="0"/>
                <a:cs typeface="Arial" charset="0"/>
              </a:rPr>
              <a:t>Ratios related to profitability and investing most frequently included</a:t>
            </a:r>
          </a:p>
          <a:p>
            <a:pPr marL="342900" indent="-342900">
              <a:spcBef>
                <a:spcPct val="20000"/>
              </a:spcBef>
              <a:buFontTx/>
              <a:buChar char="•"/>
            </a:pPr>
            <a:r>
              <a:rPr lang="en-US">
                <a:solidFill>
                  <a:srgbClr val="336699"/>
                </a:solidFill>
                <a:latin typeface="Arial" charset="0"/>
                <a:cs typeface="Arial" charset="0"/>
              </a:rPr>
              <a:t>Computation of ratios not consistent</a:t>
            </a:r>
          </a:p>
          <a:p>
            <a:pPr marL="342900" indent="-342900">
              <a:spcBef>
                <a:spcPct val="20000"/>
              </a:spcBef>
              <a:buFontTx/>
              <a:buChar char="•"/>
            </a:pPr>
            <a:r>
              <a:rPr lang="en-US">
                <a:solidFill>
                  <a:srgbClr val="336699"/>
                </a:solidFill>
                <a:latin typeface="Arial" charset="0"/>
                <a:cs typeface="Arial" charset="0"/>
              </a:rPr>
              <a:t>No regulatory agency currently accepts responsibility for determining content or format for presentation of ratios in annual reports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descr="gibson-graphic (2)"/>
          <p:cNvSpPr>
            <a:spLocks noGrp="1" noChangeArrowheads="1"/>
          </p:cNvSpPr>
          <p:nvPr>
            <p:ph type="title"/>
          </p:nvPr>
        </p:nvSpPr>
        <p:spPr/>
        <p:txBody>
          <a:bodyPr>
            <a:normAutofit fontScale="90000"/>
          </a:bodyPr>
          <a:lstStyle/>
          <a:p>
            <a:r>
              <a:rPr lang="en-US" b="1" dirty="0">
                <a:cs typeface="Arial" charset="0"/>
              </a:rPr>
              <a:t>Conservatism and Quality of Earnings</a:t>
            </a:r>
          </a:p>
        </p:txBody>
      </p:sp>
      <p:sp>
        <p:nvSpPr>
          <p:cNvPr id="151555" name="Rectangle 3"/>
          <p:cNvSpPr>
            <a:spLocks noGrp="1" noChangeArrowheads="1"/>
          </p:cNvSpPr>
          <p:nvPr>
            <p:ph idx="1"/>
          </p:nvPr>
        </p:nvSpPr>
        <p:spPr>
          <a:xfrm>
            <a:off x="593725" y="1598613"/>
            <a:ext cx="7940675" cy="4114800"/>
          </a:xfrm>
        </p:spPr>
        <p:txBody>
          <a:bodyPr>
            <a:normAutofit fontScale="92500" lnSpcReduction="20000"/>
          </a:bodyPr>
          <a:lstStyle/>
          <a:p>
            <a:r>
              <a:rPr lang="en-US" dirty="0">
                <a:cs typeface="Arial" charset="0"/>
              </a:rPr>
              <a:t>Conservatism</a:t>
            </a:r>
          </a:p>
          <a:p>
            <a:pPr lvl="1"/>
            <a:r>
              <a:rPr lang="en-US" dirty="0">
                <a:cs typeface="Arial" charset="0"/>
              </a:rPr>
              <a:t>Achieved through the slowest reporting of net income</a:t>
            </a:r>
          </a:p>
          <a:p>
            <a:pPr lvl="1"/>
            <a:r>
              <a:rPr lang="en-US" dirty="0">
                <a:cs typeface="Arial" charset="0"/>
              </a:rPr>
              <a:t>Yields higher quality of earnings</a:t>
            </a:r>
          </a:p>
          <a:p>
            <a:r>
              <a:rPr lang="en-US" dirty="0">
                <a:cs typeface="Arial" charset="0"/>
              </a:rPr>
              <a:t>Inventory (in periods of inflation)</a:t>
            </a:r>
          </a:p>
          <a:p>
            <a:pPr lvl="1"/>
            <a:r>
              <a:rPr lang="en-US" dirty="0">
                <a:cs typeface="Arial" charset="0"/>
              </a:rPr>
              <a:t>LIFO reports highest cost of goods sold and lowest asset (inventory) value</a:t>
            </a:r>
          </a:p>
          <a:p>
            <a:r>
              <a:rPr lang="en-US" dirty="0">
                <a:cs typeface="Arial" charset="0"/>
              </a:rPr>
              <a:t>Fixed Assets</a:t>
            </a:r>
          </a:p>
          <a:p>
            <a:pPr lvl="1"/>
            <a:r>
              <a:rPr lang="en-US" dirty="0">
                <a:cs typeface="Arial" charset="0"/>
              </a:rPr>
              <a:t>Accelerated depreciation methods</a:t>
            </a:r>
          </a:p>
          <a:p>
            <a:pPr lvl="1"/>
            <a:r>
              <a:rPr lang="en-US" dirty="0">
                <a:cs typeface="Arial" charset="0"/>
              </a:rPr>
              <a:t>Shorter life estimates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descr="gibson-graphic (2)"/>
          <p:cNvSpPr>
            <a:spLocks noGrp="1" noChangeArrowheads="1"/>
          </p:cNvSpPr>
          <p:nvPr>
            <p:ph type="title"/>
          </p:nvPr>
        </p:nvSpPr>
        <p:spPr/>
        <p:txBody>
          <a:bodyPr>
            <a:normAutofit fontScale="90000"/>
          </a:bodyPr>
          <a:lstStyle/>
          <a:p>
            <a:r>
              <a:rPr lang="en-US" b="1">
                <a:cs typeface="Arial" charset="0"/>
              </a:rPr>
              <a:t>Conservatism and Quality of Earnings (cont’d)</a:t>
            </a:r>
          </a:p>
        </p:txBody>
      </p:sp>
      <p:sp>
        <p:nvSpPr>
          <p:cNvPr id="153603" name="Rectangle 3"/>
          <p:cNvSpPr>
            <a:spLocks noGrp="1" noChangeArrowheads="1"/>
          </p:cNvSpPr>
          <p:nvPr>
            <p:ph idx="1"/>
          </p:nvPr>
        </p:nvSpPr>
        <p:spPr>
          <a:xfrm>
            <a:off x="593725" y="1598613"/>
            <a:ext cx="7864475" cy="4114800"/>
          </a:xfrm>
        </p:spPr>
        <p:txBody>
          <a:bodyPr/>
          <a:lstStyle/>
          <a:p>
            <a:r>
              <a:rPr lang="en-US">
                <a:cs typeface="Arial" charset="0"/>
              </a:rPr>
              <a:t>Intangible Assets</a:t>
            </a:r>
          </a:p>
          <a:p>
            <a:pPr lvl="1"/>
            <a:r>
              <a:rPr lang="en-US">
                <a:cs typeface="Arial" charset="0"/>
              </a:rPr>
              <a:t>Shorter life estimates</a:t>
            </a:r>
          </a:p>
          <a:p>
            <a:pPr lvl="1"/>
            <a:r>
              <a:rPr lang="en-US">
                <a:cs typeface="Arial" charset="0"/>
              </a:rPr>
              <a:t>Expensing of R&amp;D as incurred</a:t>
            </a:r>
          </a:p>
          <a:p>
            <a:r>
              <a:rPr lang="en-US">
                <a:cs typeface="Arial" charset="0"/>
              </a:rPr>
              <a:t>Pensions</a:t>
            </a:r>
          </a:p>
          <a:p>
            <a:pPr lvl="1"/>
            <a:r>
              <a:rPr lang="en-US">
                <a:cs typeface="Arial" charset="0"/>
              </a:rPr>
              <a:t>Assumed discount rate</a:t>
            </a:r>
          </a:p>
          <a:p>
            <a:pPr lvl="1"/>
            <a:r>
              <a:rPr lang="en-US">
                <a:cs typeface="Arial" charset="0"/>
              </a:rPr>
              <a:t>Rate of compensation increase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descr="gibson-graphic (2)"/>
          <p:cNvSpPr>
            <a:spLocks noGrp="1" noChangeArrowheads="1"/>
          </p:cNvSpPr>
          <p:nvPr>
            <p:ph type="title"/>
          </p:nvPr>
        </p:nvSpPr>
        <p:spPr/>
        <p:txBody>
          <a:bodyPr/>
          <a:lstStyle/>
          <a:p>
            <a:r>
              <a:rPr lang="en-US" b="1" dirty="0">
                <a:cs typeface="Arial" charset="0"/>
              </a:rPr>
              <a:t>Forecasting Financial Failure</a:t>
            </a:r>
          </a:p>
        </p:txBody>
      </p:sp>
      <p:sp>
        <p:nvSpPr>
          <p:cNvPr id="155651" name="Rectangle 3"/>
          <p:cNvSpPr>
            <a:spLocks noGrp="1" noChangeArrowheads="1"/>
          </p:cNvSpPr>
          <p:nvPr>
            <p:ph idx="1"/>
          </p:nvPr>
        </p:nvSpPr>
        <p:spPr>
          <a:xfrm>
            <a:off x="593725" y="1598613"/>
            <a:ext cx="7940675" cy="4114800"/>
          </a:xfrm>
        </p:spPr>
        <p:txBody>
          <a:bodyPr/>
          <a:lstStyle/>
          <a:p>
            <a:r>
              <a:rPr lang="en-US">
                <a:cs typeface="Arial" charset="0"/>
              </a:rPr>
              <a:t>Financial failure defined as</a:t>
            </a:r>
          </a:p>
          <a:p>
            <a:pPr lvl="1"/>
            <a:r>
              <a:rPr lang="en-US">
                <a:cs typeface="Arial" charset="0"/>
              </a:rPr>
              <a:t>Liquidation</a:t>
            </a:r>
          </a:p>
          <a:p>
            <a:pPr lvl="1"/>
            <a:r>
              <a:rPr lang="en-US">
                <a:cs typeface="Arial" charset="0"/>
              </a:rPr>
              <a:t>Deferment of payments on debt</a:t>
            </a:r>
          </a:p>
          <a:p>
            <a:pPr lvl="1"/>
            <a:r>
              <a:rPr lang="en-US">
                <a:cs typeface="Arial" charset="0"/>
              </a:rPr>
              <a:t>Passing on preferred dividend</a:t>
            </a:r>
          </a:p>
          <a:p>
            <a:r>
              <a:rPr lang="en-US">
                <a:cs typeface="Arial" charset="0"/>
              </a:rPr>
              <a:t>Financial failure criteria</a:t>
            </a:r>
          </a:p>
          <a:p>
            <a:pPr lvl="1"/>
            <a:r>
              <a:rPr lang="en-US">
                <a:cs typeface="Arial" charset="0"/>
              </a:rPr>
              <a:t>No standard set of criteria</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descr="gibson-graphic (2)"/>
          <p:cNvSpPr>
            <a:spLocks noGrp="1" noChangeArrowheads="1"/>
          </p:cNvSpPr>
          <p:nvPr>
            <p:ph type="title"/>
          </p:nvPr>
        </p:nvSpPr>
        <p:spPr/>
        <p:txBody>
          <a:bodyPr>
            <a:normAutofit fontScale="90000"/>
          </a:bodyPr>
          <a:lstStyle/>
          <a:p>
            <a:r>
              <a:rPr lang="en-US" b="1">
                <a:cs typeface="Arial" charset="0"/>
              </a:rPr>
              <a:t>Forecasting Financial Failure (cont’d)</a:t>
            </a:r>
          </a:p>
        </p:txBody>
      </p:sp>
      <p:sp>
        <p:nvSpPr>
          <p:cNvPr id="159747" name="Rectangle 3"/>
          <p:cNvSpPr>
            <a:spLocks noGrp="1" noChangeArrowheads="1"/>
          </p:cNvSpPr>
          <p:nvPr>
            <p:ph idx="1"/>
          </p:nvPr>
        </p:nvSpPr>
        <p:spPr>
          <a:xfrm>
            <a:off x="593725" y="1598613"/>
            <a:ext cx="7940675" cy="4114800"/>
          </a:xfrm>
        </p:spPr>
        <p:txBody>
          <a:bodyPr>
            <a:normAutofit fontScale="92500" lnSpcReduction="10000"/>
          </a:bodyPr>
          <a:lstStyle/>
          <a:p>
            <a:r>
              <a:rPr lang="en-US">
                <a:cs typeface="Arial" charset="0"/>
              </a:rPr>
              <a:t>Isolate ratios that may forecast failure; construct model</a:t>
            </a:r>
          </a:p>
          <a:p>
            <a:pPr lvl="1"/>
            <a:r>
              <a:rPr lang="en-US">
                <a:cs typeface="Arial" charset="0"/>
              </a:rPr>
              <a:t>Used by management as a preventative measure</a:t>
            </a:r>
          </a:p>
          <a:p>
            <a:pPr lvl="1"/>
            <a:r>
              <a:rPr lang="en-US">
                <a:cs typeface="Arial" charset="0"/>
              </a:rPr>
              <a:t>Used by investors in portfolio management</a:t>
            </a:r>
          </a:p>
          <a:p>
            <a:pPr lvl="1"/>
            <a:r>
              <a:rPr lang="en-US">
                <a:cs typeface="Arial" charset="0"/>
              </a:rPr>
              <a:t>Used by creditors in lending decisions</a:t>
            </a:r>
          </a:p>
          <a:p>
            <a:pPr lvl="1"/>
            <a:r>
              <a:rPr lang="en-US">
                <a:cs typeface="Arial" charset="0"/>
              </a:rPr>
              <a:t>Used by auditor to assess ‘going concern’ status</a:t>
            </a:r>
          </a:p>
          <a:p>
            <a:r>
              <a:rPr lang="en-US">
                <a:cs typeface="Arial" charset="0"/>
              </a:rPr>
              <a:t>Recognized models</a:t>
            </a:r>
          </a:p>
          <a:p>
            <a:pPr lvl="1"/>
            <a:r>
              <a:rPr lang="en-US">
                <a:cs typeface="Arial" charset="0"/>
              </a:rPr>
              <a:t>Univariate [Beaver]</a:t>
            </a:r>
          </a:p>
          <a:p>
            <a:pPr lvl="1"/>
            <a:r>
              <a:rPr lang="en-US">
                <a:cs typeface="Arial" charset="0"/>
              </a:rPr>
              <a:t>Multivariate [Altman]</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descr="gibson-graphic (2)"/>
          <p:cNvSpPr>
            <a:spLocks noGrp="1" noChangeArrowheads="1"/>
          </p:cNvSpPr>
          <p:nvPr>
            <p:ph type="title"/>
          </p:nvPr>
        </p:nvSpPr>
        <p:spPr/>
        <p:txBody>
          <a:bodyPr/>
          <a:lstStyle/>
          <a:p>
            <a:r>
              <a:rPr lang="en-US" b="1" dirty="0" err="1">
                <a:cs typeface="Arial" charset="0"/>
              </a:rPr>
              <a:t>Univariate</a:t>
            </a:r>
            <a:r>
              <a:rPr lang="en-US" b="1" dirty="0">
                <a:cs typeface="Arial" charset="0"/>
              </a:rPr>
              <a:t> [Beaver] Model</a:t>
            </a:r>
          </a:p>
        </p:txBody>
      </p:sp>
      <p:sp>
        <p:nvSpPr>
          <p:cNvPr id="160771" name="Rectangle 3"/>
          <p:cNvSpPr>
            <a:spLocks noGrp="1" noChangeArrowheads="1"/>
          </p:cNvSpPr>
          <p:nvPr>
            <p:ph idx="1"/>
          </p:nvPr>
        </p:nvSpPr>
        <p:spPr>
          <a:xfrm>
            <a:off x="593725" y="1598613"/>
            <a:ext cx="7940675" cy="4114800"/>
          </a:xfrm>
        </p:spPr>
        <p:txBody>
          <a:bodyPr>
            <a:normAutofit fontScale="92500" lnSpcReduction="20000"/>
          </a:bodyPr>
          <a:lstStyle/>
          <a:p>
            <a:r>
              <a:rPr lang="en-US">
                <a:cs typeface="Arial" charset="0"/>
              </a:rPr>
              <a:t>Single variable</a:t>
            </a:r>
          </a:p>
          <a:p>
            <a:r>
              <a:rPr lang="en-US">
                <a:cs typeface="Arial" charset="0"/>
              </a:rPr>
              <a:t>Identified ratios</a:t>
            </a:r>
          </a:p>
          <a:p>
            <a:pPr lvl="1"/>
            <a:r>
              <a:rPr lang="en-US">
                <a:cs typeface="Arial" charset="0"/>
              </a:rPr>
              <a:t>Cash flow/total debt</a:t>
            </a:r>
          </a:p>
          <a:p>
            <a:pPr lvl="1"/>
            <a:r>
              <a:rPr lang="en-US">
                <a:cs typeface="Arial" charset="0"/>
              </a:rPr>
              <a:t>Net income/total assets (return on assets)</a:t>
            </a:r>
          </a:p>
          <a:p>
            <a:pPr lvl="1"/>
            <a:r>
              <a:rPr lang="en-US">
                <a:cs typeface="Arial" charset="0"/>
              </a:rPr>
              <a:t>Total debt/total assets (debt ratio)</a:t>
            </a:r>
          </a:p>
          <a:p>
            <a:r>
              <a:rPr lang="en-US">
                <a:cs typeface="Arial" charset="0"/>
              </a:rPr>
              <a:t>Observed relationships</a:t>
            </a:r>
          </a:p>
          <a:p>
            <a:pPr lvl="1"/>
            <a:r>
              <a:rPr lang="en-US">
                <a:cs typeface="Arial" charset="0"/>
              </a:rPr>
              <a:t>Failed firms have less cash</a:t>
            </a:r>
          </a:p>
          <a:p>
            <a:pPr lvl="1"/>
            <a:r>
              <a:rPr lang="en-US">
                <a:cs typeface="Arial" charset="0"/>
              </a:rPr>
              <a:t>Failed firms have higher receivables</a:t>
            </a:r>
          </a:p>
          <a:p>
            <a:pPr lvl="1"/>
            <a:r>
              <a:rPr lang="en-US">
                <a:cs typeface="Arial" charset="0"/>
              </a:rPr>
              <a:t>Failed firms have less inventory</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descr="gibson-graphic (2)"/>
          <p:cNvSpPr>
            <a:spLocks noGrp="1" noChangeArrowheads="1"/>
          </p:cNvSpPr>
          <p:nvPr>
            <p:ph type="title"/>
          </p:nvPr>
        </p:nvSpPr>
        <p:spPr/>
        <p:txBody>
          <a:bodyPr/>
          <a:lstStyle/>
          <a:p>
            <a:r>
              <a:rPr lang="en-US" b="1" dirty="0">
                <a:cs typeface="Arial" charset="0"/>
              </a:rPr>
              <a:t>Multivariate [Altman] Model</a:t>
            </a:r>
          </a:p>
        </p:txBody>
      </p:sp>
      <p:sp>
        <p:nvSpPr>
          <p:cNvPr id="163843" name="Rectangle 3"/>
          <p:cNvSpPr>
            <a:spLocks noGrp="1" noChangeArrowheads="1"/>
          </p:cNvSpPr>
          <p:nvPr>
            <p:ph idx="1"/>
          </p:nvPr>
        </p:nvSpPr>
        <p:spPr>
          <a:xfrm>
            <a:off x="593725" y="1598613"/>
            <a:ext cx="7940675" cy="687387"/>
          </a:xfrm>
        </p:spPr>
        <p:txBody>
          <a:bodyPr/>
          <a:lstStyle/>
          <a:p>
            <a:r>
              <a:rPr lang="en-US">
                <a:cs typeface="Arial" charset="0"/>
              </a:rPr>
              <a:t>Multiple regression model with five ratios</a:t>
            </a:r>
          </a:p>
          <a:p>
            <a:pPr>
              <a:buFontTx/>
              <a:buNone/>
            </a:pPr>
            <a:endParaRPr lang="en-US">
              <a:cs typeface="Arial" charset="0"/>
            </a:endParaRPr>
          </a:p>
        </p:txBody>
      </p:sp>
      <p:graphicFrame>
        <p:nvGraphicFramePr>
          <p:cNvPr id="163845" name="Object 5"/>
          <p:cNvGraphicFramePr>
            <a:graphicFrameLocks noChangeAspect="1"/>
          </p:cNvGraphicFramePr>
          <p:nvPr/>
        </p:nvGraphicFramePr>
        <p:xfrm>
          <a:off x="-233363" y="2743200"/>
          <a:ext cx="10296526" cy="2019300"/>
        </p:xfrm>
        <a:graphic>
          <a:graphicData uri="http://schemas.openxmlformats.org/presentationml/2006/ole">
            <p:oleObj spid="_x0000_s163854" name="Document" r:id="rId4" imgW="5148635" imgH="1013295" progId="Word.Document.8">
              <p:embed/>
            </p:oleObj>
          </a:graphicData>
        </a:graphic>
      </p:graphicFrame>
      <p:sp>
        <p:nvSpPr>
          <p:cNvPr id="163846" name="Rectangle 6"/>
          <p:cNvSpPr>
            <a:spLocks noChangeArrowheads="1"/>
          </p:cNvSpPr>
          <p:nvPr/>
        </p:nvSpPr>
        <p:spPr bwMode="auto">
          <a:xfrm>
            <a:off x="600075" y="5103813"/>
            <a:ext cx="7858125" cy="687387"/>
          </a:xfrm>
          <a:prstGeom prst="rect">
            <a:avLst/>
          </a:prstGeom>
          <a:noFill/>
          <a:ln w="9525">
            <a:noFill/>
            <a:miter lim="800000"/>
            <a:headEnd/>
            <a:tailEnd/>
          </a:ln>
          <a:effectLst/>
        </p:spPr>
        <p:txBody>
          <a:bodyPr/>
          <a:lstStyle/>
          <a:p>
            <a:pPr marL="342900" indent="-342900">
              <a:spcBef>
                <a:spcPct val="20000"/>
              </a:spcBef>
              <a:buFontTx/>
              <a:buChar char="•"/>
            </a:pPr>
            <a:r>
              <a:rPr lang="en-US" sz="2800">
                <a:solidFill>
                  <a:srgbClr val="336699"/>
                </a:solidFill>
                <a:latin typeface="Arial" charset="0"/>
                <a:cs typeface="Arial" charset="0"/>
              </a:rPr>
              <a:t>The lower the “Z” score, the more likely is failure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685800"/>
            <a:ext cx="7162800" cy="4893647"/>
          </a:xfrm>
          <a:prstGeom prst="rect">
            <a:avLst/>
          </a:prstGeom>
        </p:spPr>
        <p:txBody>
          <a:bodyPr wrap="square">
            <a:spAutoFit/>
          </a:bodyPr>
          <a:lstStyle/>
          <a:p>
            <a:pPr marL="342900" indent="-342900" algn="just">
              <a:buFont typeface="Arial" panose="020B0604020202020204" pitchFamily="34" charset="0"/>
              <a:buChar char="•"/>
            </a:pPr>
            <a:r>
              <a:rPr lang="en-US" dirty="0" smtClean="0">
                <a:cs typeface="Arial" charset="0"/>
              </a:rPr>
              <a:t>X1- Measure the net liquid assets of the firm relative to the total capitalization.</a:t>
            </a:r>
          </a:p>
          <a:p>
            <a:pPr marL="342900" indent="-342900" algn="just">
              <a:buFont typeface="Arial" panose="020B0604020202020204" pitchFamily="34" charset="0"/>
              <a:buChar char="•"/>
            </a:pPr>
            <a:r>
              <a:rPr lang="en-US" dirty="0" smtClean="0">
                <a:cs typeface="Arial" charset="0"/>
              </a:rPr>
              <a:t>X2- This variable measures cumulative profitability  over time</a:t>
            </a:r>
          </a:p>
          <a:p>
            <a:pPr marL="342900" indent="-342900" algn="just">
              <a:buFont typeface="Arial" panose="020B0604020202020204" pitchFamily="34" charset="0"/>
              <a:buChar char="•"/>
            </a:pPr>
            <a:r>
              <a:rPr lang="en-US" dirty="0" smtClean="0">
                <a:cs typeface="Arial" charset="0"/>
              </a:rPr>
              <a:t>X3- Measures the Productivity of the firms assets</a:t>
            </a:r>
          </a:p>
          <a:p>
            <a:pPr marL="342900" indent="-342900" algn="just">
              <a:buFont typeface="Arial" panose="020B0604020202020204" pitchFamily="34" charset="0"/>
              <a:buChar char="•"/>
            </a:pPr>
            <a:r>
              <a:rPr lang="en-US" dirty="0" smtClean="0">
                <a:cs typeface="Arial" charset="0"/>
              </a:rPr>
              <a:t>X4- Measures how much the firm’s assets can decline in value before the liabilities exceed the assets and the firm becomes insolvent. Equity is measured by the combined market value of all shares of stock, preferred and common, while debt includes both current and long-term debts.</a:t>
            </a:r>
          </a:p>
          <a:p>
            <a:pPr marL="342900" indent="-342900" algn="just">
              <a:buFont typeface="Arial" panose="020B0604020202020204" pitchFamily="34" charset="0"/>
              <a:buChar char="•"/>
            </a:pPr>
            <a:r>
              <a:rPr lang="en-US" dirty="0" smtClean="0">
                <a:cs typeface="Arial" charset="0"/>
              </a:rPr>
              <a:t>X5- Variable measures the sales-generating ability of the firm’s assets.</a:t>
            </a:r>
          </a:p>
        </p:txBody>
      </p:sp>
    </p:spTree>
    <p:extLst>
      <p:ext uri="{BB962C8B-B14F-4D97-AF65-F5344CB8AC3E}">
        <p14:creationId xmlns:p14="http://schemas.microsoft.com/office/powerpoint/2010/main" xmlns="" val="4705041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descr="gibson-graphic (2)"/>
          <p:cNvSpPr>
            <a:spLocks noGrp="1" noChangeArrowheads="1"/>
          </p:cNvSpPr>
          <p:nvPr>
            <p:ph type="title"/>
          </p:nvPr>
        </p:nvSpPr>
        <p:spPr/>
        <p:txBody>
          <a:bodyPr/>
          <a:lstStyle/>
          <a:p>
            <a:r>
              <a:rPr lang="en-US" b="1" dirty="0">
                <a:cs typeface="Arial" charset="0"/>
              </a:rPr>
              <a:t>Forecasting Financial Failure</a:t>
            </a:r>
          </a:p>
        </p:txBody>
      </p:sp>
      <p:sp>
        <p:nvSpPr>
          <p:cNvPr id="165891" name="Rectangle 3"/>
          <p:cNvSpPr>
            <a:spLocks noGrp="1" noChangeArrowheads="1"/>
          </p:cNvSpPr>
          <p:nvPr>
            <p:ph idx="1"/>
          </p:nvPr>
        </p:nvSpPr>
        <p:spPr>
          <a:xfrm>
            <a:off x="593725" y="1598613"/>
            <a:ext cx="7940675" cy="4114800"/>
          </a:xfrm>
        </p:spPr>
        <p:txBody>
          <a:bodyPr/>
          <a:lstStyle/>
          <a:p>
            <a:r>
              <a:rPr lang="en-US" dirty="0">
                <a:cs typeface="Arial" charset="0"/>
              </a:rPr>
              <a:t>Many academic studies exist</a:t>
            </a:r>
          </a:p>
          <a:p>
            <a:r>
              <a:rPr lang="en-US" dirty="0">
                <a:cs typeface="Arial" charset="0"/>
              </a:rPr>
              <a:t>Weaker ratios indicate higher risk of failure</a:t>
            </a:r>
          </a:p>
          <a:p>
            <a:r>
              <a:rPr lang="en-US" dirty="0">
                <a:cs typeface="Arial" charset="0"/>
              </a:rPr>
              <a:t>No conclusive model has been identified</a:t>
            </a:r>
          </a:p>
          <a:p>
            <a:r>
              <a:rPr lang="en-US" dirty="0">
                <a:cs typeface="Arial" charset="0"/>
              </a:rPr>
              <a:t>Use an integrated approach</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descr="gibson-graphic (2)"/>
          <p:cNvSpPr>
            <a:spLocks noGrp="1" noChangeArrowheads="1"/>
          </p:cNvSpPr>
          <p:nvPr>
            <p:ph type="title"/>
          </p:nvPr>
        </p:nvSpPr>
        <p:spPr/>
        <p:txBody>
          <a:bodyPr/>
          <a:lstStyle/>
          <a:p>
            <a:r>
              <a:rPr lang="en-US" b="1">
                <a:cs typeface="Arial" charset="0"/>
              </a:rPr>
              <a:t>Analytical Review Procedures</a:t>
            </a:r>
          </a:p>
        </p:txBody>
      </p:sp>
      <p:sp>
        <p:nvSpPr>
          <p:cNvPr id="167939" name="Rectangle 3"/>
          <p:cNvSpPr>
            <a:spLocks noGrp="1" noChangeArrowheads="1"/>
          </p:cNvSpPr>
          <p:nvPr>
            <p:ph idx="1"/>
          </p:nvPr>
        </p:nvSpPr>
        <p:spPr>
          <a:xfrm>
            <a:off x="593725" y="1598613"/>
            <a:ext cx="7940675" cy="4114800"/>
          </a:xfrm>
        </p:spPr>
        <p:txBody>
          <a:bodyPr/>
          <a:lstStyle/>
          <a:p>
            <a:r>
              <a:rPr lang="en-US">
                <a:cs typeface="Arial" charset="0"/>
              </a:rPr>
              <a:t>Auditors isolate</a:t>
            </a:r>
          </a:p>
          <a:p>
            <a:pPr lvl="1"/>
            <a:r>
              <a:rPr lang="en-US">
                <a:cs typeface="Arial" charset="0"/>
              </a:rPr>
              <a:t>Significant fluctuations</a:t>
            </a:r>
          </a:p>
          <a:p>
            <a:pPr lvl="1"/>
            <a:r>
              <a:rPr lang="en-US">
                <a:cs typeface="Arial" charset="0"/>
              </a:rPr>
              <a:t>Unusual items</a:t>
            </a:r>
          </a:p>
          <a:p>
            <a:r>
              <a:rPr lang="en-US">
                <a:cs typeface="Arial" charset="0"/>
              </a:rPr>
              <a:t>Performed in various stages of the audit</a:t>
            </a:r>
          </a:p>
          <a:p>
            <a:pPr lvl="1"/>
            <a:r>
              <a:rPr lang="en-US">
                <a:cs typeface="Arial" charset="0"/>
              </a:rPr>
              <a:t>Planning</a:t>
            </a:r>
          </a:p>
          <a:p>
            <a:pPr lvl="1"/>
            <a:r>
              <a:rPr lang="en-US">
                <a:cs typeface="Arial" charset="0"/>
              </a:rPr>
              <a:t>Fieldwork as substantive tests</a:t>
            </a:r>
          </a:p>
          <a:p>
            <a:pPr lvl="1"/>
            <a:r>
              <a:rPr lang="en-US">
                <a:cs typeface="Arial" charset="0"/>
              </a:rPr>
              <a:t>Review</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descr="gibson-graphic (2)"/>
          <p:cNvSpPr>
            <a:spLocks noGrp="1" noChangeArrowheads="1"/>
          </p:cNvSpPr>
          <p:nvPr>
            <p:ph type="title"/>
          </p:nvPr>
        </p:nvSpPr>
        <p:spPr/>
        <p:txBody>
          <a:bodyPr/>
          <a:lstStyle/>
          <a:p>
            <a:r>
              <a:rPr lang="en-US" b="1" dirty="0">
                <a:cs typeface="Arial" charset="0"/>
              </a:rPr>
              <a:t>Management’s Use of Analysis</a:t>
            </a:r>
          </a:p>
        </p:txBody>
      </p:sp>
      <p:sp>
        <p:nvSpPr>
          <p:cNvPr id="169987" name="Rectangle 3"/>
          <p:cNvSpPr>
            <a:spLocks noGrp="1" noChangeArrowheads="1"/>
          </p:cNvSpPr>
          <p:nvPr>
            <p:ph idx="1"/>
          </p:nvPr>
        </p:nvSpPr>
        <p:spPr>
          <a:xfrm>
            <a:off x="593725" y="1598613"/>
            <a:ext cx="7940675" cy="4114800"/>
          </a:xfrm>
        </p:spPr>
        <p:txBody>
          <a:bodyPr>
            <a:normAutofit lnSpcReduction="10000"/>
          </a:bodyPr>
          <a:lstStyle/>
          <a:p>
            <a:r>
              <a:rPr lang="en-US">
                <a:cs typeface="Arial" charset="0"/>
              </a:rPr>
              <a:t>Relative liquidity, debt, and profitability</a:t>
            </a:r>
          </a:p>
          <a:p>
            <a:pPr lvl="1"/>
            <a:r>
              <a:rPr lang="en-US">
                <a:cs typeface="Arial" charset="0"/>
              </a:rPr>
              <a:t>Financial ratios</a:t>
            </a:r>
          </a:p>
          <a:p>
            <a:pPr lvl="1"/>
            <a:r>
              <a:rPr lang="en-US">
                <a:cs typeface="Arial" charset="0"/>
              </a:rPr>
              <a:t>Common-size analysis</a:t>
            </a:r>
          </a:p>
          <a:p>
            <a:r>
              <a:rPr lang="en-US">
                <a:cs typeface="Arial" charset="0"/>
              </a:rPr>
              <a:t>Indicative of investor’s perception of the firm</a:t>
            </a:r>
          </a:p>
          <a:p>
            <a:r>
              <a:rPr lang="en-US">
                <a:cs typeface="Arial" charset="0"/>
              </a:rPr>
              <a:t>As part of corporation planning</a:t>
            </a:r>
          </a:p>
          <a:p>
            <a:pPr lvl="1"/>
            <a:r>
              <a:rPr lang="en-US">
                <a:cs typeface="Arial" charset="0"/>
              </a:rPr>
              <a:t>General and specific objectives</a:t>
            </a:r>
          </a:p>
          <a:p>
            <a:pPr lvl="1"/>
            <a:r>
              <a:rPr lang="en-US">
                <a:cs typeface="Arial" charset="0"/>
              </a:rPr>
              <a:t>Budgeting</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descr="gibson-graphic (2)"/>
          <p:cNvSpPr>
            <a:spLocks noGrp="1" noChangeArrowheads="1"/>
          </p:cNvSpPr>
          <p:nvPr>
            <p:ph type="title"/>
          </p:nvPr>
        </p:nvSpPr>
        <p:spPr/>
        <p:txBody>
          <a:bodyPr/>
          <a:lstStyle/>
          <a:p>
            <a:r>
              <a:rPr lang="en-US" b="1" dirty="0">
                <a:cs typeface="Arial" charset="0"/>
              </a:rPr>
              <a:t>Use of LIFO Reserves</a:t>
            </a:r>
          </a:p>
        </p:txBody>
      </p:sp>
      <p:sp>
        <p:nvSpPr>
          <p:cNvPr id="172035" name="Rectangle 3"/>
          <p:cNvSpPr>
            <a:spLocks noGrp="1" noChangeArrowheads="1"/>
          </p:cNvSpPr>
          <p:nvPr>
            <p:ph idx="1"/>
          </p:nvPr>
        </p:nvSpPr>
        <p:spPr>
          <a:xfrm>
            <a:off x="593725" y="1598613"/>
            <a:ext cx="7940675" cy="4114800"/>
          </a:xfrm>
        </p:spPr>
        <p:txBody>
          <a:bodyPr/>
          <a:lstStyle/>
          <a:p>
            <a:r>
              <a:rPr lang="en-US">
                <a:cs typeface="Arial" charset="0"/>
              </a:rPr>
              <a:t>Firms that use LIFO for financial reporting</a:t>
            </a:r>
          </a:p>
          <a:p>
            <a:r>
              <a:rPr lang="en-US">
                <a:cs typeface="Arial" charset="0"/>
              </a:rPr>
              <a:t>Disclosure:</a:t>
            </a:r>
          </a:p>
          <a:p>
            <a:pPr lvl="1"/>
            <a:r>
              <a:rPr lang="en-US">
                <a:cs typeface="Arial" charset="0"/>
              </a:rPr>
              <a:t>LIFO cost basis of inventory</a:t>
            </a:r>
          </a:p>
          <a:p>
            <a:pPr lvl="1"/>
            <a:r>
              <a:rPr lang="en-US">
                <a:cs typeface="Arial" charset="0"/>
              </a:rPr>
              <a:t>Approximate current cost of that inventory</a:t>
            </a:r>
          </a:p>
          <a:p>
            <a:pPr lvl="1"/>
            <a:r>
              <a:rPr lang="en-US">
                <a:cs typeface="Arial" charset="0"/>
              </a:rPr>
              <a:t>Difference is the LIFO reserve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descr="gibson-graphic (2)"/>
          <p:cNvSpPr>
            <a:spLocks noGrp="1" noChangeArrowheads="1"/>
          </p:cNvSpPr>
          <p:nvPr>
            <p:ph type="title"/>
          </p:nvPr>
        </p:nvSpPr>
        <p:spPr/>
        <p:txBody>
          <a:bodyPr/>
          <a:lstStyle/>
          <a:p>
            <a:r>
              <a:rPr lang="en-US" b="1">
                <a:cs typeface="Arial" charset="0"/>
              </a:rPr>
              <a:t>Use of LIFO Reserves (cont’d)</a:t>
            </a:r>
          </a:p>
        </p:txBody>
      </p:sp>
      <p:sp>
        <p:nvSpPr>
          <p:cNvPr id="174083" name="Rectangle 3"/>
          <p:cNvSpPr>
            <a:spLocks noGrp="1" noChangeArrowheads="1"/>
          </p:cNvSpPr>
          <p:nvPr>
            <p:ph idx="1"/>
          </p:nvPr>
        </p:nvSpPr>
        <p:spPr>
          <a:xfrm>
            <a:off x="593725" y="1598613"/>
            <a:ext cx="7940675" cy="4114800"/>
          </a:xfrm>
        </p:spPr>
        <p:txBody>
          <a:bodyPr/>
          <a:lstStyle/>
          <a:p>
            <a:r>
              <a:rPr lang="en-US">
                <a:cs typeface="Arial" charset="0"/>
              </a:rPr>
              <a:t>Determine adjusted financial statement information based on LIFO reserve</a:t>
            </a:r>
          </a:p>
          <a:p>
            <a:pPr lvl="1"/>
            <a:r>
              <a:rPr lang="en-US">
                <a:cs typeface="Arial" charset="0"/>
              </a:rPr>
              <a:t>Inventory</a:t>
            </a:r>
          </a:p>
          <a:p>
            <a:pPr lvl="1"/>
            <a:r>
              <a:rPr lang="en-US">
                <a:cs typeface="Arial" charset="0"/>
              </a:rPr>
              <a:t>Deferred income tax</a:t>
            </a:r>
          </a:p>
          <a:p>
            <a:pPr lvl="1"/>
            <a:r>
              <a:rPr lang="en-US">
                <a:cs typeface="Arial" charset="0"/>
              </a:rPr>
              <a:t>Cost of goods sold</a:t>
            </a:r>
          </a:p>
          <a:p>
            <a:pPr lvl="1"/>
            <a:r>
              <a:rPr lang="en-US">
                <a:cs typeface="Arial" charset="0"/>
              </a:rPr>
              <a:t>Net income</a:t>
            </a:r>
          </a:p>
          <a:p>
            <a:pPr lvl="1"/>
            <a:r>
              <a:rPr lang="en-US">
                <a:cs typeface="Arial" charset="0"/>
              </a:rPr>
              <a:t>Liquidity, debt, and profitability ratios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descr="gibson-graphic (2)"/>
          <p:cNvSpPr>
            <a:spLocks noGrp="1" noChangeArrowheads="1"/>
          </p:cNvSpPr>
          <p:nvPr>
            <p:ph type="title"/>
          </p:nvPr>
        </p:nvSpPr>
        <p:spPr/>
        <p:txBody>
          <a:bodyPr/>
          <a:lstStyle/>
          <a:p>
            <a:r>
              <a:rPr lang="en-US" b="1">
                <a:cs typeface="Arial" charset="0"/>
              </a:rPr>
              <a:t>Graphing Financial Information</a:t>
            </a:r>
          </a:p>
        </p:txBody>
      </p:sp>
      <p:sp>
        <p:nvSpPr>
          <p:cNvPr id="175107" name="Rectangle 3"/>
          <p:cNvSpPr>
            <a:spLocks noGrp="1" noChangeArrowheads="1"/>
          </p:cNvSpPr>
          <p:nvPr>
            <p:ph idx="1"/>
          </p:nvPr>
        </p:nvSpPr>
        <p:spPr>
          <a:xfrm>
            <a:off x="609600" y="1295400"/>
            <a:ext cx="8001000" cy="2057400"/>
          </a:xfrm>
        </p:spPr>
        <p:txBody>
          <a:bodyPr/>
          <a:lstStyle/>
          <a:p>
            <a:r>
              <a:rPr lang="en-US">
                <a:cs typeface="Arial" charset="0"/>
              </a:rPr>
              <a:t>Line graph</a:t>
            </a:r>
          </a:p>
          <a:p>
            <a:pPr lvl="1"/>
            <a:r>
              <a:rPr lang="en-US">
                <a:cs typeface="Arial" charset="0"/>
              </a:rPr>
              <a:t>A set of points connected by a line</a:t>
            </a:r>
          </a:p>
          <a:p>
            <a:pPr lvl="1"/>
            <a:r>
              <a:rPr lang="en-US">
                <a:cs typeface="Arial" charset="0"/>
              </a:rPr>
              <a:t>Shows change over time</a:t>
            </a:r>
          </a:p>
        </p:txBody>
      </p:sp>
      <p:graphicFrame>
        <p:nvGraphicFramePr>
          <p:cNvPr id="175108" name="Object 4"/>
          <p:cNvGraphicFramePr>
            <a:graphicFrameLocks noChangeAspect="1"/>
          </p:cNvGraphicFramePr>
          <p:nvPr/>
        </p:nvGraphicFramePr>
        <p:xfrm>
          <a:off x="1143000" y="2667000"/>
          <a:ext cx="7239000" cy="3433763"/>
        </p:xfrm>
        <a:graphic>
          <a:graphicData uri="http://schemas.openxmlformats.org/presentationml/2006/ole">
            <p:oleObj spid="_x0000_s175117" name="Chart" r:id="rId4" imgW="6086551" imgH="2914802" progId="Excel.Sheet.8">
              <p:embed followColorScheme="full"/>
            </p:oleObj>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descr="gibson-graphic (2)"/>
          <p:cNvSpPr>
            <a:spLocks noGrp="1" noChangeArrowheads="1"/>
          </p:cNvSpPr>
          <p:nvPr>
            <p:ph type="title"/>
          </p:nvPr>
        </p:nvSpPr>
        <p:spPr/>
        <p:txBody>
          <a:bodyPr>
            <a:normAutofit fontScale="90000"/>
          </a:bodyPr>
          <a:lstStyle/>
          <a:p>
            <a:r>
              <a:rPr lang="en-US" b="1">
                <a:cs typeface="Arial" charset="0"/>
              </a:rPr>
              <a:t>Graphing Financial Information (cont’d)</a:t>
            </a:r>
          </a:p>
        </p:txBody>
      </p:sp>
      <p:sp>
        <p:nvSpPr>
          <p:cNvPr id="177155" name="Rectangle 3"/>
          <p:cNvSpPr>
            <a:spLocks noGrp="1" noChangeArrowheads="1"/>
          </p:cNvSpPr>
          <p:nvPr>
            <p:ph idx="1"/>
          </p:nvPr>
        </p:nvSpPr>
        <p:spPr>
          <a:xfrm>
            <a:off x="593725" y="1598613"/>
            <a:ext cx="7940675" cy="4114800"/>
          </a:xfrm>
        </p:spPr>
        <p:txBody>
          <a:bodyPr/>
          <a:lstStyle/>
          <a:p>
            <a:r>
              <a:rPr lang="en-US">
                <a:cs typeface="Arial" charset="0"/>
              </a:rPr>
              <a:t>Column graph</a:t>
            </a:r>
          </a:p>
          <a:p>
            <a:pPr lvl="1"/>
            <a:r>
              <a:rPr lang="en-US">
                <a:cs typeface="Arial" charset="0"/>
              </a:rPr>
              <a:t>Most appropriate for accounting data</a:t>
            </a:r>
          </a:p>
        </p:txBody>
      </p:sp>
      <p:graphicFrame>
        <p:nvGraphicFramePr>
          <p:cNvPr id="177156" name="Object 4"/>
          <p:cNvGraphicFramePr>
            <a:graphicFrameLocks noChangeAspect="1"/>
          </p:cNvGraphicFramePr>
          <p:nvPr/>
        </p:nvGraphicFramePr>
        <p:xfrm>
          <a:off x="1447800" y="2438400"/>
          <a:ext cx="4875213" cy="4071938"/>
        </p:xfrm>
        <a:graphic>
          <a:graphicData uri="http://schemas.openxmlformats.org/presentationml/2006/ole">
            <p:oleObj spid="_x0000_s177165" name="Chart" r:id="rId4" imgW="4076700" imgH="3410102" progId="Excel.Sheet.8">
              <p:embed followColorScheme="full"/>
            </p:oleObj>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descr="gibson-graphic (2)"/>
          <p:cNvSpPr>
            <a:spLocks noGrp="1" noChangeArrowheads="1"/>
          </p:cNvSpPr>
          <p:nvPr>
            <p:ph type="title"/>
          </p:nvPr>
        </p:nvSpPr>
        <p:spPr/>
        <p:txBody>
          <a:bodyPr>
            <a:normAutofit fontScale="90000"/>
          </a:bodyPr>
          <a:lstStyle/>
          <a:p>
            <a:r>
              <a:rPr lang="en-US" b="1">
                <a:cs typeface="Arial" charset="0"/>
              </a:rPr>
              <a:t>Graphing Financial Information (cont’d)</a:t>
            </a:r>
          </a:p>
        </p:txBody>
      </p:sp>
      <p:sp>
        <p:nvSpPr>
          <p:cNvPr id="178179" name="Rectangle 3"/>
          <p:cNvSpPr>
            <a:spLocks noGrp="1" noChangeArrowheads="1"/>
          </p:cNvSpPr>
          <p:nvPr>
            <p:ph idx="1"/>
          </p:nvPr>
        </p:nvSpPr>
        <p:spPr>
          <a:xfrm>
            <a:off x="593725" y="1598613"/>
            <a:ext cx="7940675" cy="4114800"/>
          </a:xfrm>
        </p:spPr>
        <p:txBody>
          <a:bodyPr/>
          <a:lstStyle/>
          <a:p>
            <a:r>
              <a:rPr lang="en-US">
                <a:cs typeface="Arial" charset="0"/>
              </a:rPr>
              <a:t>Pie graph</a:t>
            </a:r>
          </a:p>
          <a:p>
            <a:pPr lvl="1"/>
            <a:r>
              <a:rPr lang="en-US">
                <a:cs typeface="Arial" charset="0"/>
              </a:rPr>
              <a:t>Presented in segments</a:t>
            </a:r>
          </a:p>
          <a:p>
            <a:pPr lvl="1"/>
            <a:r>
              <a:rPr lang="en-US">
                <a:cs typeface="Arial" charset="0"/>
              </a:rPr>
              <a:t>Segments aggregate to 100%</a:t>
            </a:r>
          </a:p>
        </p:txBody>
      </p:sp>
      <p:graphicFrame>
        <p:nvGraphicFramePr>
          <p:cNvPr id="178180" name="Object 4"/>
          <p:cNvGraphicFramePr>
            <a:graphicFrameLocks noChangeAspect="1"/>
          </p:cNvGraphicFramePr>
          <p:nvPr/>
        </p:nvGraphicFramePr>
        <p:xfrm>
          <a:off x="3124200" y="3048000"/>
          <a:ext cx="4800600" cy="3235325"/>
        </p:xfrm>
        <a:graphic>
          <a:graphicData uri="http://schemas.openxmlformats.org/presentationml/2006/ole">
            <p:oleObj spid="_x0000_s178189" name="Chart" r:id="rId4" imgW="6115202" imgH="3971849" progId="Excel.Sheet.8">
              <p:embed followColorScheme="full"/>
            </p:oleObj>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descr="gibson-graphic (2)"/>
          <p:cNvSpPr>
            <a:spLocks noGrp="1" noChangeArrowheads="1"/>
          </p:cNvSpPr>
          <p:nvPr>
            <p:ph type="title"/>
          </p:nvPr>
        </p:nvSpPr>
        <p:spPr/>
        <p:txBody>
          <a:bodyPr/>
          <a:lstStyle/>
          <a:p>
            <a:r>
              <a:rPr lang="en-US" b="1" dirty="0">
                <a:cs typeface="Arial" charset="0"/>
              </a:rPr>
              <a:t>Management of Earnings</a:t>
            </a:r>
          </a:p>
        </p:txBody>
      </p:sp>
      <p:sp>
        <p:nvSpPr>
          <p:cNvPr id="179203" name="Rectangle 3"/>
          <p:cNvSpPr>
            <a:spLocks noGrp="1" noChangeArrowheads="1"/>
          </p:cNvSpPr>
          <p:nvPr>
            <p:ph idx="1"/>
          </p:nvPr>
        </p:nvSpPr>
        <p:spPr>
          <a:xfrm>
            <a:off x="457200" y="1295400"/>
            <a:ext cx="8153400" cy="4114800"/>
          </a:xfrm>
        </p:spPr>
        <p:txBody>
          <a:bodyPr/>
          <a:lstStyle/>
          <a:p>
            <a:pPr>
              <a:spcBef>
                <a:spcPct val="10000"/>
              </a:spcBef>
            </a:pPr>
            <a:r>
              <a:rPr lang="en-US" sz="2400">
                <a:cs typeface="Arial" charset="0"/>
              </a:rPr>
              <a:t>Cash basis of accounting</a:t>
            </a:r>
          </a:p>
          <a:p>
            <a:pPr lvl="1">
              <a:spcBef>
                <a:spcPct val="10000"/>
              </a:spcBef>
            </a:pPr>
            <a:r>
              <a:rPr lang="en-US" sz="2000">
                <a:cs typeface="Arial" charset="0"/>
              </a:rPr>
              <a:t>Recognize revenue when cash is collected</a:t>
            </a:r>
          </a:p>
          <a:p>
            <a:pPr lvl="1">
              <a:spcBef>
                <a:spcPct val="10000"/>
              </a:spcBef>
            </a:pPr>
            <a:r>
              <a:rPr lang="en-US" sz="2000">
                <a:cs typeface="Arial" charset="0"/>
              </a:rPr>
              <a:t>Recognize expenses when cash is paid</a:t>
            </a:r>
          </a:p>
          <a:p>
            <a:pPr lvl="1">
              <a:spcBef>
                <a:spcPct val="10000"/>
              </a:spcBef>
            </a:pPr>
            <a:r>
              <a:rPr lang="en-US" sz="2000">
                <a:cs typeface="Arial" charset="0"/>
              </a:rPr>
              <a:t>Does not usually provide reasonable determination of income over the short run</a:t>
            </a:r>
          </a:p>
          <a:p>
            <a:pPr>
              <a:spcBef>
                <a:spcPct val="10000"/>
              </a:spcBef>
            </a:pPr>
            <a:r>
              <a:rPr lang="en-US" sz="2400">
                <a:cs typeface="Arial" charset="0"/>
              </a:rPr>
              <a:t>Accrual basis of accounting</a:t>
            </a:r>
          </a:p>
          <a:p>
            <a:pPr lvl="1">
              <a:spcBef>
                <a:spcPct val="10000"/>
              </a:spcBef>
            </a:pPr>
            <a:r>
              <a:rPr lang="en-US" sz="2000">
                <a:cs typeface="Arial" charset="0"/>
              </a:rPr>
              <a:t>Usually provides reasonable determination of income over the short run</a:t>
            </a:r>
          </a:p>
          <a:p>
            <a:pPr lvl="1">
              <a:spcBef>
                <a:spcPct val="10000"/>
              </a:spcBef>
            </a:pPr>
            <a:r>
              <a:rPr lang="en-US" sz="2000">
                <a:cs typeface="Arial" charset="0"/>
              </a:rPr>
              <a:t>Realization concept (revenue recognized when earned)</a:t>
            </a:r>
          </a:p>
          <a:p>
            <a:pPr lvl="1">
              <a:spcBef>
                <a:spcPct val="10000"/>
              </a:spcBef>
            </a:pPr>
            <a:r>
              <a:rPr lang="en-US" sz="2000">
                <a:cs typeface="Arial" charset="0"/>
              </a:rPr>
              <a:t>Matching concept (expenses recognized when incurred)</a:t>
            </a:r>
          </a:p>
          <a:p>
            <a:pPr lvl="1">
              <a:spcBef>
                <a:spcPct val="10000"/>
              </a:spcBef>
            </a:pPr>
            <a:r>
              <a:rPr lang="en-US" sz="2000">
                <a:cs typeface="Arial" charset="0"/>
              </a:rPr>
              <a:t>Requires use of estimates, assumptions, and judgment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descr="gibson-graphic (2)"/>
          <p:cNvSpPr>
            <a:spLocks noGrp="1" noChangeArrowheads="1"/>
          </p:cNvSpPr>
          <p:nvPr>
            <p:ph type="title"/>
          </p:nvPr>
        </p:nvSpPr>
        <p:spPr/>
        <p:txBody>
          <a:bodyPr/>
          <a:lstStyle/>
          <a:p>
            <a:pPr>
              <a:spcBef>
                <a:spcPct val="10000"/>
              </a:spcBef>
            </a:pPr>
            <a:r>
              <a:rPr lang="en-US" b="1">
                <a:cs typeface="Arial" charset="0"/>
              </a:rPr>
              <a:t>Management of Earnings (cont’d)</a:t>
            </a:r>
          </a:p>
        </p:txBody>
      </p:sp>
      <p:sp>
        <p:nvSpPr>
          <p:cNvPr id="181251" name="Rectangle 3"/>
          <p:cNvSpPr>
            <a:spLocks noGrp="1" noChangeArrowheads="1"/>
          </p:cNvSpPr>
          <p:nvPr>
            <p:ph idx="1"/>
          </p:nvPr>
        </p:nvSpPr>
        <p:spPr>
          <a:xfrm>
            <a:off x="593725" y="1598613"/>
            <a:ext cx="7940675" cy="4114800"/>
          </a:xfrm>
        </p:spPr>
        <p:txBody>
          <a:bodyPr>
            <a:normAutofit lnSpcReduction="10000"/>
          </a:bodyPr>
          <a:lstStyle/>
          <a:p>
            <a:pPr>
              <a:spcBef>
                <a:spcPct val="10000"/>
              </a:spcBef>
            </a:pPr>
            <a:r>
              <a:rPr lang="en-US">
                <a:cs typeface="Arial" charset="0"/>
              </a:rPr>
              <a:t>Manipulate earnings through</a:t>
            </a:r>
          </a:p>
          <a:p>
            <a:pPr lvl="1">
              <a:spcBef>
                <a:spcPct val="10000"/>
              </a:spcBef>
            </a:pPr>
            <a:r>
              <a:rPr lang="en-US">
                <a:cs typeface="Arial" charset="0"/>
              </a:rPr>
              <a:t>Improper use of estimates</a:t>
            </a:r>
          </a:p>
          <a:p>
            <a:pPr lvl="1">
              <a:spcBef>
                <a:spcPct val="10000"/>
              </a:spcBef>
            </a:pPr>
            <a:r>
              <a:rPr lang="en-US">
                <a:cs typeface="Arial" charset="0"/>
              </a:rPr>
              <a:t>Improper judgment</a:t>
            </a:r>
          </a:p>
          <a:p>
            <a:pPr lvl="1">
              <a:spcBef>
                <a:spcPct val="10000"/>
              </a:spcBef>
            </a:pPr>
            <a:r>
              <a:rPr lang="en-US">
                <a:cs typeface="Arial" charset="0"/>
              </a:rPr>
              <a:t>Intentional errors</a:t>
            </a:r>
          </a:p>
          <a:p>
            <a:pPr>
              <a:spcBef>
                <a:spcPct val="10000"/>
              </a:spcBef>
            </a:pPr>
            <a:r>
              <a:rPr lang="en-US">
                <a:cs typeface="Arial" charset="0"/>
              </a:rPr>
              <a:t>Revenue recognition is often the focus of financial manipulation</a:t>
            </a:r>
          </a:p>
          <a:p>
            <a:pPr lvl="1">
              <a:spcBef>
                <a:spcPct val="10000"/>
              </a:spcBef>
            </a:pPr>
            <a:r>
              <a:rPr lang="en-US">
                <a:cs typeface="Arial" charset="0"/>
              </a:rPr>
              <a:t>Premature recognition of revenue</a:t>
            </a:r>
          </a:p>
          <a:p>
            <a:pPr lvl="1">
              <a:spcBef>
                <a:spcPct val="10000"/>
              </a:spcBef>
            </a:pPr>
            <a:r>
              <a:rPr lang="en-US">
                <a:cs typeface="Arial" charset="0"/>
              </a:rPr>
              <a:t>Inventory cutoff</a:t>
            </a:r>
          </a:p>
          <a:p>
            <a:pPr lvl="1">
              <a:spcBef>
                <a:spcPct val="10000"/>
              </a:spcBef>
            </a:pPr>
            <a:r>
              <a:rPr lang="en-US">
                <a:cs typeface="Arial" charset="0"/>
              </a:rPr>
              <a:t>Receivable timing and valuation</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descr="gibson-graphic (2)"/>
          <p:cNvSpPr>
            <a:spLocks noGrp="1" noChangeArrowheads="1"/>
          </p:cNvSpPr>
          <p:nvPr>
            <p:ph type="title"/>
          </p:nvPr>
        </p:nvSpPr>
        <p:spPr/>
        <p:txBody>
          <a:bodyPr/>
          <a:lstStyle/>
          <a:p>
            <a:pPr>
              <a:spcBef>
                <a:spcPct val="10000"/>
              </a:spcBef>
            </a:pPr>
            <a:r>
              <a:rPr lang="en-US" b="1" dirty="0">
                <a:cs typeface="Arial" charset="0"/>
              </a:rPr>
              <a:t>Valuation</a:t>
            </a:r>
          </a:p>
        </p:txBody>
      </p:sp>
      <p:sp>
        <p:nvSpPr>
          <p:cNvPr id="187395" name="Rectangle 3"/>
          <p:cNvSpPr>
            <a:spLocks noGrp="1" noChangeArrowheads="1"/>
          </p:cNvSpPr>
          <p:nvPr>
            <p:ph idx="1"/>
          </p:nvPr>
        </p:nvSpPr>
        <p:spPr>
          <a:xfrm>
            <a:off x="593725" y="1598613"/>
            <a:ext cx="7940675" cy="4114800"/>
          </a:xfrm>
        </p:spPr>
        <p:txBody>
          <a:bodyPr/>
          <a:lstStyle/>
          <a:p>
            <a:pPr>
              <a:spcBef>
                <a:spcPct val="10000"/>
              </a:spcBef>
            </a:pPr>
            <a:r>
              <a:rPr lang="en-US">
                <a:cs typeface="Arial" charset="0"/>
              </a:rPr>
              <a:t>A process of estimating the value of a firm or some component of a firm</a:t>
            </a:r>
          </a:p>
          <a:p>
            <a:pPr>
              <a:spcBef>
                <a:spcPct val="10000"/>
              </a:spcBef>
            </a:pPr>
            <a:r>
              <a:rPr lang="en-US">
                <a:cs typeface="Arial" charset="0"/>
              </a:rPr>
              <a:t>Approaches to valuation</a:t>
            </a:r>
          </a:p>
          <a:p>
            <a:pPr lvl="1">
              <a:spcBef>
                <a:spcPct val="10000"/>
              </a:spcBef>
            </a:pPr>
            <a:r>
              <a:rPr lang="en-US">
                <a:cs typeface="Arial" charset="0"/>
              </a:rPr>
              <a:t>Fundamental analysis</a:t>
            </a:r>
          </a:p>
          <a:p>
            <a:pPr lvl="1">
              <a:spcBef>
                <a:spcPct val="10000"/>
              </a:spcBef>
            </a:pPr>
            <a:r>
              <a:rPr lang="en-US">
                <a:cs typeface="Arial" charset="0"/>
              </a:rPr>
              <a:t>Discounted valuation models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descr="gibson-graphic (2)"/>
          <p:cNvSpPr>
            <a:spLocks noGrp="1" noChangeArrowheads="1"/>
          </p:cNvSpPr>
          <p:nvPr>
            <p:ph type="title"/>
          </p:nvPr>
        </p:nvSpPr>
        <p:spPr/>
        <p:txBody>
          <a:bodyPr/>
          <a:lstStyle/>
          <a:p>
            <a:pPr>
              <a:spcBef>
                <a:spcPct val="10000"/>
              </a:spcBef>
            </a:pPr>
            <a:r>
              <a:rPr lang="en-US" b="1">
                <a:cs typeface="Arial" charset="0"/>
              </a:rPr>
              <a:t>Fundamental Valuation Analysis</a:t>
            </a:r>
          </a:p>
        </p:txBody>
      </p:sp>
      <p:sp>
        <p:nvSpPr>
          <p:cNvPr id="189443" name="Rectangle 3"/>
          <p:cNvSpPr>
            <a:spLocks noGrp="1" noChangeArrowheads="1"/>
          </p:cNvSpPr>
          <p:nvPr>
            <p:ph idx="1"/>
          </p:nvPr>
        </p:nvSpPr>
        <p:spPr>
          <a:xfrm>
            <a:off x="593725" y="1219200"/>
            <a:ext cx="8016875" cy="4114800"/>
          </a:xfrm>
        </p:spPr>
        <p:txBody>
          <a:bodyPr>
            <a:normAutofit fontScale="92500" lnSpcReduction="20000"/>
          </a:bodyPr>
          <a:lstStyle/>
          <a:p>
            <a:pPr>
              <a:lnSpc>
                <a:spcPct val="110000"/>
              </a:lnSpc>
              <a:spcBef>
                <a:spcPct val="10000"/>
              </a:spcBef>
            </a:pPr>
            <a:r>
              <a:rPr lang="en-US">
                <a:cs typeface="Arial" charset="0"/>
              </a:rPr>
              <a:t>Acceptance</a:t>
            </a:r>
          </a:p>
          <a:p>
            <a:pPr lvl="1">
              <a:lnSpc>
                <a:spcPct val="110000"/>
              </a:lnSpc>
              <a:spcBef>
                <a:spcPct val="10000"/>
              </a:spcBef>
            </a:pPr>
            <a:r>
              <a:rPr lang="en-US" sz="2000">
                <a:cs typeface="Arial" charset="0"/>
              </a:rPr>
              <a:t>Not well accepted by traditional financial literature </a:t>
            </a:r>
          </a:p>
          <a:p>
            <a:pPr lvl="1">
              <a:lnSpc>
                <a:spcPct val="110000"/>
              </a:lnSpc>
              <a:spcBef>
                <a:spcPct val="10000"/>
              </a:spcBef>
            </a:pPr>
            <a:r>
              <a:rPr lang="en-US" sz="2000">
                <a:cs typeface="Arial" charset="0"/>
              </a:rPr>
              <a:t>Preferred by security analysts and fund managers</a:t>
            </a:r>
          </a:p>
          <a:p>
            <a:pPr>
              <a:lnSpc>
                <a:spcPct val="110000"/>
              </a:lnSpc>
              <a:spcBef>
                <a:spcPct val="10000"/>
              </a:spcBef>
            </a:pPr>
            <a:r>
              <a:rPr lang="en-US">
                <a:cs typeface="Arial" charset="0"/>
              </a:rPr>
              <a:t>Utilize basic accounting measures</a:t>
            </a:r>
          </a:p>
          <a:p>
            <a:pPr lvl="1">
              <a:lnSpc>
                <a:spcPct val="110000"/>
              </a:lnSpc>
              <a:spcBef>
                <a:spcPct val="10000"/>
              </a:spcBef>
            </a:pPr>
            <a:r>
              <a:rPr lang="en-US" sz="2000">
                <a:cs typeface="Arial" charset="0"/>
              </a:rPr>
              <a:t>Reported earnings</a:t>
            </a:r>
          </a:p>
          <a:p>
            <a:pPr lvl="1">
              <a:lnSpc>
                <a:spcPct val="110000"/>
              </a:lnSpc>
              <a:spcBef>
                <a:spcPct val="10000"/>
              </a:spcBef>
            </a:pPr>
            <a:r>
              <a:rPr lang="en-US" sz="2000">
                <a:cs typeface="Arial" charset="0"/>
              </a:rPr>
              <a:t>Cash flow</a:t>
            </a:r>
          </a:p>
          <a:p>
            <a:pPr lvl="1">
              <a:lnSpc>
                <a:spcPct val="110000"/>
              </a:lnSpc>
              <a:spcBef>
                <a:spcPct val="10000"/>
              </a:spcBef>
            </a:pPr>
            <a:r>
              <a:rPr lang="en-US" sz="2000">
                <a:cs typeface="Arial" charset="0"/>
              </a:rPr>
              <a:t>Book value</a:t>
            </a:r>
          </a:p>
          <a:p>
            <a:pPr>
              <a:lnSpc>
                <a:spcPct val="110000"/>
              </a:lnSpc>
              <a:spcBef>
                <a:spcPct val="10000"/>
              </a:spcBef>
            </a:pPr>
            <a:r>
              <a:rPr lang="en-US">
                <a:cs typeface="Arial" charset="0"/>
              </a:rPr>
              <a:t>Use one or more multiples</a:t>
            </a:r>
          </a:p>
          <a:p>
            <a:pPr lvl="1">
              <a:lnSpc>
                <a:spcPct val="110000"/>
              </a:lnSpc>
              <a:spcBef>
                <a:spcPct val="10000"/>
              </a:spcBef>
            </a:pPr>
            <a:r>
              <a:rPr lang="en-US" sz="2000">
                <a:cs typeface="Arial" charset="0"/>
              </a:rPr>
              <a:t>Price-to-earnings</a:t>
            </a:r>
          </a:p>
          <a:p>
            <a:pPr lvl="1">
              <a:lnSpc>
                <a:spcPct val="110000"/>
              </a:lnSpc>
              <a:spcBef>
                <a:spcPct val="10000"/>
              </a:spcBef>
            </a:pPr>
            <a:r>
              <a:rPr lang="en-US" sz="2000">
                <a:cs typeface="Arial" charset="0"/>
              </a:rPr>
              <a:t>Price-to-book</a:t>
            </a:r>
          </a:p>
          <a:p>
            <a:pPr lvl="1">
              <a:lnSpc>
                <a:spcPct val="110000"/>
              </a:lnSpc>
              <a:spcBef>
                <a:spcPct val="10000"/>
              </a:spcBef>
            </a:pPr>
            <a:r>
              <a:rPr lang="en-US" sz="2000">
                <a:cs typeface="Arial" charset="0"/>
              </a:rPr>
              <a:t>Price-to-operating cash flow</a:t>
            </a:r>
          </a:p>
          <a:p>
            <a:pPr lvl="1">
              <a:lnSpc>
                <a:spcPct val="110000"/>
              </a:lnSpc>
              <a:spcBef>
                <a:spcPct val="10000"/>
              </a:spcBef>
            </a:pPr>
            <a:r>
              <a:rPr lang="en-US" sz="2000">
                <a:cs typeface="Arial" charset="0"/>
              </a:rPr>
              <a:t>Price-to-sales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descr="gibson-graphic (2)"/>
          <p:cNvSpPr>
            <a:spLocks noGrp="1" noChangeArrowheads="1"/>
          </p:cNvSpPr>
          <p:nvPr>
            <p:ph type="title"/>
          </p:nvPr>
        </p:nvSpPr>
        <p:spPr/>
        <p:txBody>
          <a:bodyPr>
            <a:normAutofit fontScale="90000"/>
          </a:bodyPr>
          <a:lstStyle/>
          <a:p>
            <a:pPr>
              <a:lnSpc>
                <a:spcPct val="110000"/>
              </a:lnSpc>
              <a:spcBef>
                <a:spcPct val="10000"/>
              </a:spcBef>
            </a:pPr>
            <a:r>
              <a:rPr lang="en-US" b="1">
                <a:cs typeface="Arial" charset="0"/>
              </a:rPr>
              <a:t>Multiperiod Discounted Valuation Models</a:t>
            </a:r>
          </a:p>
        </p:txBody>
      </p:sp>
      <p:sp>
        <p:nvSpPr>
          <p:cNvPr id="191491" name="Rectangle 3"/>
          <p:cNvSpPr>
            <a:spLocks noGrp="1" noChangeArrowheads="1"/>
          </p:cNvSpPr>
          <p:nvPr>
            <p:ph idx="1"/>
          </p:nvPr>
        </p:nvSpPr>
        <p:spPr>
          <a:xfrm>
            <a:off x="593725" y="1598613"/>
            <a:ext cx="7940675" cy="4344987"/>
          </a:xfrm>
        </p:spPr>
        <p:txBody>
          <a:bodyPr>
            <a:normAutofit lnSpcReduction="10000"/>
          </a:bodyPr>
          <a:lstStyle/>
          <a:p>
            <a:pPr>
              <a:lnSpc>
                <a:spcPct val="110000"/>
              </a:lnSpc>
              <a:spcBef>
                <a:spcPct val="10000"/>
              </a:spcBef>
            </a:pPr>
            <a:r>
              <a:rPr lang="en-US">
                <a:cs typeface="Arial" charset="0"/>
              </a:rPr>
              <a:t>Acceptance</a:t>
            </a:r>
          </a:p>
          <a:p>
            <a:pPr lvl="1">
              <a:lnSpc>
                <a:spcPct val="110000"/>
              </a:lnSpc>
              <a:spcBef>
                <a:spcPct val="10000"/>
              </a:spcBef>
            </a:pPr>
            <a:r>
              <a:rPr lang="en-US" sz="2000">
                <a:cs typeface="Arial" charset="0"/>
              </a:rPr>
              <a:t>Strongly supported by financial literature</a:t>
            </a:r>
          </a:p>
          <a:p>
            <a:pPr lvl="1">
              <a:lnSpc>
                <a:spcPct val="110000"/>
              </a:lnSpc>
              <a:spcBef>
                <a:spcPct val="10000"/>
              </a:spcBef>
            </a:pPr>
            <a:r>
              <a:rPr lang="en-US" sz="2000">
                <a:cs typeface="Arial" charset="0"/>
              </a:rPr>
              <a:t>Not widely used by analysts</a:t>
            </a:r>
          </a:p>
          <a:p>
            <a:pPr>
              <a:lnSpc>
                <a:spcPct val="110000"/>
              </a:lnSpc>
              <a:spcBef>
                <a:spcPct val="10000"/>
              </a:spcBef>
            </a:pPr>
            <a:r>
              <a:rPr lang="en-US">
                <a:cs typeface="Arial" charset="0"/>
              </a:rPr>
              <a:t>Discounted earnings models</a:t>
            </a:r>
          </a:p>
          <a:p>
            <a:pPr lvl="1">
              <a:lnSpc>
                <a:spcPct val="110000"/>
              </a:lnSpc>
              <a:spcBef>
                <a:spcPct val="10000"/>
              </a:spcBef>
            </a:pPr>
            <a:r>
              <a:rPr lang="en-US" sz="2000">
                <a:cs typeface="Arial" charset="0"/>
              </a:rPr>
              <a:t>Discounted abnormal earnings</a:t>
            </a:r>
          </a:p>
          <a:p>
            <a:pPr lvl="1">
              <a:lnSpc>
                <a:spcPct val="110000"/>
              </a:lnSpc>
              <a:spcBef>
                <a:spcPct val="10000"/>
              </a:spcBef>
            </a:pPr>
            <a:r>
              <a:rPr lang="en-US" sz="2000">
                <a:cs typeface="Arial" charset="0"/>
              </a:rPr>
              <a:t>Residual income</a:t>
            </a:r>
          </a:p>
          <a:p>
            <a:pPr>
              <a:lnSpc>
                <a:spcPct val="110000"/>
              </a:lnSpc>
              <a:spcBef>
                <a:spcPct val="10000"/>
              </a:spcBef>
            </a:pPr>
            <a:r>
              <a:rPr lang="en-US">
                <a:cs typeface="Arial" charset="0"/>
              </a:rPr>
              <a:t>Discounted cash flow models</a:t>
            </a:r>
          </a:p>
          <a:p>
            <a:pPr lvl="1">
              <a:lnSpc>
                <a:spcPct val="110000"/>
              </a:lnSpc>
              <a:spcBef>
                <a:spcPct val="10000"/>
              </a:spcBef>
            </a:pPr>
            <a:r>
              <a:rPr lang="en-US" sz="2000">
                <a:cs typeface="Arial" charset="0"/>
              </a:rPr>
              <a:t>Free cash flow</a:t>
            </a:r>
          </a:p>
          <a:p>
            <a:pPr lvl="1">
              <a:lnSpc>
                <a:spcPct val="110000"/>
              </a:lnSpc>
              <a:spcBef>
                <a:spcPct val="10000"/>
              </a:spcBef>
            </a:pPr>
            <a:r>
              <a:rPr lang="en-US" sz="2000">
                <a:cs typeface="Arial" charset="0"/>
              </a:rPr>
              <a:t>Dividend discount model</a:t>
            </a:r>
          </a:p>
          <a:p>
            <a:pPr lvl="1">
              <a:lnSpc>
                <a:spcPct val="110000"/>
              </a:lnSpc>
              <a:spcBef>
                <a:spcPct val="10000"/>
              </a:spcBef>
            </a:pPr>
            <a:r>
              <a:rPr lang="en-US" sz="2000">
                <a:cs typeface="Arial" charset="0"/>
              </a:rPr>
              <a:t>Discounted cash flow</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descr="gibson-graphic (2)"/>
          <p:cNvSpPr>
            <a:spLocks noGrp="1" noChangeArrowheads="1"/>
          </p:cNvSpPr>
          <p:nvPr>
            <p:ph type="title"/>
          </p:nvPr>
        </p:nvSpPr>
        <p:spPr/>
        <p:txBody>
          <a:bodyPr/>
          <a:lstStyle/>
          <a:p>
            <a:pPr>
              <a:lnSpc>
                <a:spcPct val="110000"/>
              </a:lnSpc>
              <a:spcBef>
                <a:spcPct val="10000"/>
              </a:spcBef>
            </a:pPr>
            <a:r>
              <a:rPr lang="en-US" b="1">
                <a:cs typeface="Arial" charset="0"/>
              </a:rPr>
              <a:t>Discounted Earnings Models</a:t>
            </a:r>
          </a:p>
        </p:txBody>
      </p:sp>
      <p:sp>
        <p:nvSpPr>
          <p:cNvPr id="193539" name="Rectangle 3"/>
          <p:cNvSpPr>
            <a:spLocks noGrp="1" noChangeArrowheads="1"/>
          </p:cNvSpPr>
          <p:nvPr>
            <p:ph idx="1"/>
          </p:nvPr>
        </p:nvSpPr>
        <p:spPr>
          <a:xfrm>
            <a:off x="593725" y="1598613"/>
            <a:ext cx="7864475" cy="4114800"/>
          </a:xfrm>
        </p:spPr>
        <p:txBody>
          <a:bodyPr>
            <a:normAutofit lnSpcReduction="10000"/>
          </a:bodyPr>
          <a:lstStyle/>
          <a:p>
            <a:pPr>
              <a:lnSpc>
                <a:spcPct val="110000"/>
              </a:lnSpc>
              <a:spcBef>
                <a:spcPct val="10000"/>
              </a:spcBef>
            </a:pPr>
            <a:r>
              <a:rPr lang="en-US">
                <a:cs typeface="Arial" charset="0"/>
              </a:rPr>
              <a:t>Discounted abnormal earnings (DAE)</a:t>
            </a:r>
          </a:p>
          <a:p>
            <a:pPr lvl="1">
              <a:lnSpc>
                <a:spcPct val="110000"/>
              </a:lnSpc>
              <a:spcBef>
                <a:spcPct val="10000"/>
              </a:spcBef>
            </a:pPr>
            <a:r>
              <a:rPr lang="en-US">
                <a:cs typeface="Arial" charset="0"/>
              </a:rPr>
              <a:t>The value of the firm’s equity is the sum of its book value and discounted forecasts of abnormal earnings</a:t>
            </a:r>
          </a:p>
          <a:p>
            <a:pPr>
              <a:lnSpc>
                <a:spcPct val="110000"/>
              </a:lnSpc>
              <a:spcBef>
                <a:spcPct val="10000"/>
              </a:spcBef>
            </a:pPr>
            <a:r>
              <a:rPr lang="en-US">
                <a:cs typeface="Arial" charset="0"/>
              </a:rPr>
              <a:t>Residual income (RI)</a:t>
            </a:r>
          </a:p>
          <a:p>
            <a:pPr lvl="1">
              <a:lnSpc>
                <a:spcPct val="110000"/>
              </a:lnSpc>
              <a:spcBef>
                <a:spcPct val="10000"/>
              </a:spcBef>
            </a:pPr>
            <a:r>
              <a:rPr lang="en-US">
                <a:cs typeface="Arial" charset="0"/>
              </a:rPr>
              <a:t>Discounted future expected earnings</a:t>
            </a:r>
          </a:p>
          <a:p>
            <a:pPr lvl="1">
              <a:lnSpc>
                <a:spcPct val="110000"/>
              </a:lnSpc>
              <a:spcBef>
                <a:spcPct val="10000"/>
              </a:spcBef>
            </a:pPr>
            <a:r>
              <a:rPr lang="en-US">
                <a:cs typeface="Arial" charset="0"/>
              </a:rPr>
              <a:t>Earnings are a periodic measure of shareholder wealth creation</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descr="gibson-graphic (2)"/>
          <p:cNvSpPr>
            <a:spLocks noGrp="1" noChangeArrowheads="1"/>
          </p:cNvSpPr>
          <p:nvPr>
            <p:ph type="title"/>
          </p:nvPr>
        </p:nvSpPr>
        <p:spPr/>
        <p:txBody>
          <a:bodyPr/>
          <a:lstStyle/>
          <a:p>
            <a:pPr>
              <a:lnSpc>
                <a:spcPct val="110000"/>
              </a:lnSpc>
              <a:spcBef>
                <a:spcPct val="10000"/>
              </a:spcBef>
            </a:pPr>
            <a:r>
              <a:rPr lang="en-US" b="1">
                <a:cs typeface="Arial" charset="0"/>
              </a:rPr>
              <a:t>Discounted Cash Flow Models</a:t>
            </a:r>
          </a:p>
        </p:txBody>
      </p:sp>
      <p:sp>
        <p:nvSpPr>
          <p:cNvPr id="196611" name="Rectangle 3"/>
          <p:cNvSpPr>
            <a:spLocks noGrp="1" noChangeArrowheads="1"/>
          </p:cNvSpPr>
          <p:nvPr>
            <p:ph idx="1"/>
          </p:nvPr>
        </p:nvSpPr>
        <p:spPr>
          <a:xfrm>
            <a:off x="593725" y="1598613"/>
            <a:ext cx="7940675" cy="1601787"/>
          </a:xfrm>
        </p:spPr>
        <p:txBody>
          <a:bodyPr>
            <a:normAutofit lnSpcReduction="10000"/>
          </a:bodyPr>
          <a:lstStyle/>
          <a:p>
            <a:pPr>
              <a:lnSpc>
                <a:spcPct val="110000"/>
              </a:lnSpc>
              <a:spcBef>
                <a:spcPct val="10000"/>
              </a:spcBef>
            </a:pPr>
            <a:r>
              <a:rPr lang="en-US">
                <a:cs typeface="Arial" charset="0"/>
              </a:rPr>
              <a:t>Free cash flow (FCF)</a:t>
            </a:r>
          </a:p>
          <a:p>
            <a:pPr lvl="1">
              <a:lnSpc>
                <a:spcPct val="110000"/>
              </a:lnSpc>
              <a:spcBef>
                <a:spcPct val="10000"/>
              </a:spcBef>
            </a:pPr>
            <a:r>
              <a:rPr lang="en-US">
                <a:cs typeface="Arial" charset="0"/>
              </a:rPr>
              <a:t>The projected future stream of free cash flows are discounted to the present</a:t>
            </a:r>
          </a:p>
        </p:txBody>
      </p:sp>
      <p:sp>
        <p:nvSpPr>
          <p:cNvPr id="196612" name="Text Box 4"/>
          <p:cNvSpPr txBox="1">
            <a:spLocks noChangeArrowheads="1"/>
          </p:cNvSpPr>
          <p:nvPr/>
        </p:nvSpPr>
        <p:spPr bwMode="auto">
          <a:xfrm>
            <a:off x="1752600" y="3352800"/>
            <a:ext cx="5562600" cy="2282825"/>
          </a:xfrm>
          <a:prstGeom prst="rect">
            <a:avLst/>
          </a:prstGeom>
          <a:noFill/>
          <a:ln w="9525">
            <a:noFill/>
            <a:miter lim="800000"/>
            <a:headEnd/>
            <a:tailEnd/>
          </a:ln>
          <a:effectLst/>
        </p:spPr>
        <p:txBody>
          <a:bodyPr>
            <a:spAutoFit/>
          </a:bodyPr>
          <a:lstStyle/>
          <a:p>
            <a:pPr>
              <a:tabLst>
                <a:tab pos="285750" algn="l"/>
              </a:tabLst>
            </a:pPr>
            <a:r>
              <a:rPr lang="en-US" sz="2000">
                <a:solidFill>
                  <a:srgbClr val="006699"/>
                </a:solidFill>
                <a:latin typeface="Arial" charset="0"/>
              </a:rPr>
              <a:t>	</a:t>
            </a:r>
            <a:r>
              <a:rPr lang="en-US">
                <a:solidFill>
                  <a:srgbClr val="006699"/>
                </a:solidFill>
                <a:latin typeface="Arial" charset="0"/>
              </a:rPr>
              <a:t>Operating cash flows</a:t>
            </a:r>
          </a:p>
          <a:p>
            <a:pPr>
              <a:tabLst>
                <a:tab pos="285750" algn="l"/>
              </a:tabLst>
            </a:pPr>
            <a:r>
              <a:rPr lang="en-US">
                <a:solidFill>
                  <a:srgbClr val="006699"/>
                </a:solidFill>
                <a:latin typeface="Arial" charset="0"/>
                <a:cs typeface="Arial" charset="0"/>
              </a:rPr>
              <a:t>–</a:t>
            </a:r>
            <a:r>
              <a:rPr lang="en-US">
                <a:solidFill>
                  <a:srgbClr val="006699"/>
                </a:solidFill>
                <a:latin typeface="Arial" charset="0"/>
              </a:rPr>
              <a:t>	Interest</a:t>
            </a:r>
          </a:p>
          <a:p>
            <a:pPr>
              <a:tabLst>
                <a:tab pos="285750" algn="l"/>
              </a:tabLst>
            </a:pPr>
            <a:r>
              <a:rPr lang="en-US">
                <a:solidFill>
                  <a:srgbClr val="006699"/>
                </a:solidFill>
                <a:latin typeface="Arial" charset="0"/>
                <a:cs typeface="Arial" charset="0"/>
              </a:rPr>
              <a:t>–</a:t>
            </a:r>
            <a:r>
              <a:rPr lang="en-US">
                <a:solidFill>
                  <a:srgbClr val="006699"/>
                </a:solidFill>
                <a:latin typeface="Arial" charset="0"/>
              </a:rPr>
              <a:t>	Cash outlays for operating capacity</a:t>
            </a:r>
          </a:p>
          <a:p>
            <a:pPr>
              <a:tabLst>
                <a:tab pos="285750" algn="l"/>
              </a:tabLst>
            </a:pPr>
            <a:r>
              <a:rPr lang="en-US">
                <a:solidFill>
                  <a:srgbClr val="006699"/>
                </a:solidFill>
                <a:latin typeface="Arial" charset="0"/>
                <a:cs typeface="Arial" charset="0"/>
              </a:rPr>
              <a:t>–</a:t>
            </a:r>
            <a:r>
              <a:rPr lang="en-US">
                <a:solidFill>
                  <a:srgbClr val="006699"/>
                </a:solidFill>
                <a:latin typeface="Arial" charset="0"/>
              </a:rPr>
              <a:t>	Debt repayments</a:t>
            </a:r>
          </a:p>
          <a:p>
            <a:pPr>
              <a:tabLst>
                <a:tab pos="285750" algn="l"/>
              </a:tabLst>
            </a:pPr>
            <a:r>
              <a:rPr lang="en-US">
                <a:solidFill>
                  <a:srgbClr val="006699"/>
                </a:solidFill>
                <a:latin typeface="Arial" charset="0"/>
                <a:cs typeface="Arial" charset="0"/>
              </a:rPr>
              <a:t>–</a:t>
            </a:r>
            <a:r>
              <a:rPr lang="en-US">
                <a:solidFill>
                  <a:srgbClr val="006699"/>
                </a:solidFill>
                <a:latin typeface="Arial" charset="0"/>
              </a:rPr>
              <a:t>	</a:t>
            </a:r>
            <a:r>
              <a:rPr lang="en-US" u="sng">
                <a:solidFill>
                  <a:srgbClr val="006699"/>
                </a:solidFill>
                <a:latin typeface="Arial" charset="0"/>
              </a:rPr>
              <a:t>Preferred dividends</a:t>
            </a:r>
            <a:r>
              <a:rPr lang="en-US">
                <a:solidFill>
                  <a:srgbClr val="006699"/>
                </a:solidFill>
                <a:latin typeface="Arial" charset="0"/>
              </a:rPr>
              <a:t>     </a:t>
            </a:r>
          </a:p>
          <a:p>
            <a:pPr>
              <a:tabLst>
                <a:tab pos="285750" algn="l"/>
              </a:tabLst>
            </a:pPr>
            <a:r>
              <a:rPr lang="en-US">
                <a:solidFill>
                  <a:srgbClr val="006699"/>
                </a:solidFill>
                <a:latin typeface="Arial" charset="0"/>
              </a:rPr>
              <a:t>=	Free cash flow</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descr="gibson-graphic (2)"/>
          <p:cNvSpPr>
            <a:spLocks noGrp="1" noChangeArrowheads="1"/>
          </p:cNvSpPr>
          <p:nvPr>
            <p:ph type="title"/>
          </p:nvPr>
        </p:nvSpPr>
        <p:spPr/>
        <p:txBody>
          <a:bodyPr>
            <a:normAutofit fontScale="90000"/>
          </a:bodyPr>
          <a:lstStyle/>
          <a:p>
            <a:pPr>
              <a:lnSpc>
                <a:spcPct val="110000"/>
              </a:lnSpc>
              <a:spcBef>
                <a:spcPct val="10000"/>
              </a:spcBef>
            </a:pPr>
            <a:r>
              <a:rPr lang="en-US" b="1">
                <a:cs typeface="Arial" charset="0"/>
              </a:rPr>
              <a:t>Discounted Cash Flow Models (cont’d)</a:t>
            </a:r>
          </a:p>
        </p:txBody>
      </p:sp>
      <p:sp>
        <p:nvSpPr>
          <p:cNvPr id="198659" name="Rectangle 3"/>
          <p:cNvSpPr>
            <a:spLocks noGrp="1" noChangeArrowheads="1"/>
          </p:cNvSpPr>
          <p:nvPr>
            <p:ph idx="1"/>
          </p:nvPr>
        </p:nvSpPr>
        <p:spPr>
          <a:xfrm>
            <a:off x="593725" y="1598613"/>
            <a:ext cx="7864475" cy="4114800"/>
          </a:xfrm>
        </p:spPr>
        <p:txBody>
          <a:bodyPr/>
          <a:lstStyle/>
          <a:p>
            <a:pPr>
              <a:lnSpc>
                <a:spcPct val="110000"/>
              </a:lnSpc>
              <a:spcBef>
                <a:spcPct val="10000"/>
              </a:spcBef>
            </a:pPr>
            <a:r>
              <a:rPr lang="en-US">
                <a:cs typeface="Arial" charset="0"/>
              </a:rPr>
              <a:t>Dividend discount model (DDM)</a:t>
            </a:r>
          </a:p>
          <a:p>
            <a:pPr lvl="1">
              <a:lnSpc>
                <a:spcPct val="110000"/>
              </a:lnSpc>
              <a:spcBef>
                <a:spcPct val="10000"/>
              </a:spcBef>
            </a:pPr>
            <a:r>
              <a:rPr lang="en-US">
                <a:cs typeface="Arial" charset="0"/>
              </a:rPr>
              <a:t>The projected future stream of common stock dividends are discounted to the present</a:t>
            </a:r>
          </a:p>
          <a:p>
            <a:pPr>
              <a:lnSpc>
                <a:spcPct val="110000"/>
              </a:lnSpc>
              <a:spcBef>
                <a:spcPct val="10000"/>
              </a:spcBef>
            </a:pPr>
            <a:r>
              <a:rPr lang="en-US">
                <a:cs typeface="Arial" charset="0"/>
              </a:rPr>
              <a:t>Discounted cash flow (DCF)</a:t>
            </a:r>
          </a:p>
          <a:p>
            <a:pPr lvl="1">
              <a:lnSpc>
                <a:spcPct val="110000"/>
              </a:lnSpc>
              <a:spcBef>
                <a:spcPct val="10000"/>
              </a:spcBef>
            </a:pPr>
            <a:r>
              <a:rPr lang="en-US">
                <a:cs typeface="Arial" charset="0"/>
              </a:rPr>
              <a:t>Projected future cash flows are discounted to the present at the firm’s cost of capital</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descr="gibson-graphic (2)"/>
          <p:cNvSpPr>
            <a:spLocks noGrp="1" noChangeArrowheads="1"/>
          </p:cNvSpPr>
          <p:nvPr>
            <p:ph type="title"/>
          </p:nvPr>
        </p:nvSpPr>
        <p:spPr/>
        <p:txBody>
          <a:bodyPr/>
          <a:lstStyle/>
          <a:p>
            <a:pPr>
              <a:lnSpc>
                <a:spcPct val="110000"/>
              </a:lnSpc>
              <a:spcBef>
                <a:spcPct val="10000"/>
              </a:spcBef>
            </a:pPr>
            <a:r>
              <a:rPr lang="en-US" b="1" dirty="0">
                <a:cs typeface="Arial" charset="0"/>
              </a:rPr>
              <a:t>What Analysts Use</a:t>
            </a:r>
          </a:p>
        </p:txBody>
      </p:sp>
      <p:sp>
        <p:nvSpPr>
          <p:cNvPr id="199683" name="Rectangle 3"/>
          <p:cNvSpPr>
            <a:spLocks noGrp="1" noChangeArrowheads="1"/>
          </p:cNvSpPr>
          <p:nvPr>
            <p:ph idx="1"/>
          </p:nvPr>
        </p:nvSpPr>
        <p:spPr>
          <a:xfrm>
            <a:off x="593725" y="1598613"/>
            <a:ext cx="7864475" cy="4114800"/>
          </a:xfrm>
        </p:spPr>
        <p:txBody>
          <a:bodyPr/>
          <a:lstStyle/>
          <a:p>
            <a:pPr>
              <a:lnSpc>
                <a:spcPct val="110000"/>
              </a:lnSpc>
              <a:spcBef>
                <a:spcPct val="10000"/>
              </a:spcBef>
            </a:pPr>
            <a:r>
              <a:rPr lang="en-US" sz="2400">
                <a:cs typeface="Arial" charset="0"/>
              </a:rPr>
              <a:t>Barker </a:t>
            </a:r>
            <a:r>
              <a:rPr lang="en-US" sz="2400" i="1">
                <a:cs typeface="Arial" charset="0"/>
              </a:rPr>
              <a:t>European Accounting Review</a:t>
            </a:r>
            <a:r>
              <a:rPr lang="en-US" sz="2400">
                <a:cs typeface="Arial" charset="0"/>
              </a:rPr>
              <a:t> (1999,8:2)</a:t>
            </a:r>
          </a:p>
          <a:p>
            <a:pPr lvl="1">
              <a:lnSpc>
                <a:spcPct val="110000"/>
              </a:lnSpc>
              <a:spcBef>
                <a:spcPct val="10000"/>
              </a:spcBef>
            </a:pPr>
            <a:r>
              <a:rPr lang="en-US" sz="2000">
                <a:cs typeface="Arial" charset="0"/>
              </a:rPr>
              <a:t>Price-earnings ratio was the preferred method of valuation</a:t>
            </a:r>
          </a:p>
          <a:p>
            <a:pPr lvl="1">
              <a:lnSpc>
                <a:spcPct val="110000"/>
              </a:lnSpc>
              <a:spcBef>
                <a:spcPct val="10000"/>
              </a:spcBef>
            </a:pPr>
            <a:r>
              <a:rPr lang="en-US" sz="2000">
                <a:cs typeface="Arial" charset="0"/>
              </a:rPr>
              <a:t>Valuation models are important in the context of one another rather than in isolation</a:t>
            </a:r>
          </a:p>
          <a:p>
            <a:pPr>
              <a:lnSpc>
                <a:spcPct val="110000"/>
              </a:lnSpc>
              <a:spcBef>
                <a:spcPct val="10000"/>
              </a:spcBef>
            </a:pPr>
            <a:r>
              <a:rPr lang="en-US" sz="2400">
                <a:cs typeface="Arial" charset="0"/>
              </a:rPr>
              <a:t>Demirakos, et al </a:t>
            </a:r>
            <a:r>
              <a:rPr lang="en-US" sz="2400" i="1">
                <a:cs typeface="Arial" charset="0"/>
              </a:rPr>
              <a:t>Accounting Horizons </a:t>
            </a:r>
            <a:r>
              <a:rPr lang="en-US" sz="2400">
                <a:cs typeface="Arial" charset="0"/>
              </a:rPr>
              <a:t>(2004,18:4)</a:t>
            </a:r>
          </a:p>
          <a:p>
            <a:pPr lvl="1">
              <a:lnSpc>
                <a:spcPct val="110000"/>
              </a:lnSpc>
              <a:spcBef>
                <a:spcPct val="10000"/>
              </a:spcBef>
            </a:pPr>
            <a:r>
              <a:rPr lang="en-US" sz="2000">
                <a:cs typeface="Arial" charset="0"/>
              </a:rPr>
              <a:t>Price-earnings ratio is predominant</a:t>
            </a:r>
          </a:p>
          <a:p>
            <a:pPr lvl="1">
              <a:lnSpc>
                <a:spcPct val="110000"/>
              </a:lnSpc>
              <a:spcBef>
                <a:spcPct val="10000"/>
              </a:spcBef>
            </a:pPr>
            <a:r>
              <a:rPr lang="en-US" sz="2000">
                <a:cs typeface="Arial" charset="0"/>
              </a:rPr>
              <a:t>Analysis tailor valuation methodologies to the industry</a:t>
            </a:r>
          </a:p>
          <a:p>
            <a:pPr>
              <a:lnSpc>
                <a:spcPct val="110000"/>
              </a:lnSpc>
              <a:spcBef>
                <a:spcPct val="10000"/>
              </a:spcBef>
            </a:pPr>
            <a:r>
              <a:rPr lang="en-US" sz="2400">
                <a:cs typeface="Arial" charset="0"/>
              </a:rPr>
              <a:t>Asquith, et al </a:t>
            </a:r>
            <a:r>
              <a:rPr lang="en-US" sz="2400" i="1">
                <a:cs typeface="Arial" charset="0"/>
              </a:rPr>
              <a:t>Journal of Financial Economics </a:t>
            </a:r>
            <a:r>
              <a:rPr lang="en-US" sz="2400">
                <a:cs typeface="Arial" charset="0"/>
              </a:rPr>
              <a:t>(2005,75)</a:t>
            </a:r>
          </a:p>
          <a:p>
            <a:pPr lvl="1">
              <a:lnSpc>
                <a:spcPct val="110000"/>
              </a:lnSpc>
              <a:spcBef>
                <a:spcPct val="10000"/>
              </a:spcBef>
            </a:pPr>
            <a:r>
              <a:rPr lang="en-US" sz="2000">
                <a:cs typeface="Arial" charset="0"/>
              </a:rPr>
              <a:t>Market-to-book value used as the asset multiple</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pitchFamily="34" charset="0"/>
                <a:cs typeface="Arial" pitchFamily="34" charset="0"/>
              </a:rPr>
              <a:t>Practical Exercise </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xmlns="" val="530379411"/>
              </p:ext>
            </p:extLst>
          </p:nvPr>
        </p:nvGraphicFramePr>
        <p:xfrm>
          <a:off x="457200" y="1524000"/>
          <a:ext cx="8001000" cy="4873752"/>
        </p:xfrm>
        <a:graphic>
          <a:graphicData uri="http://schemas.openxmlformats.org/drawingml/2006/table">
            <a:tbl>
              <a:tblPr/>
              <a:tblGrid>
                <a:gridCol w="3733800"/>
                <a:gridCol w="1295400"/>
                <a:gridCol w="2971800"/>
              </a:tblGrid>
              <a:tr h="457200">
                <a:tc>
                  <a:txBody>
                    <a:bodyPr/>
                    <a:lstStyle/>
                    <a:p>
                      <a:pPr marL="0" marR="0" algn="just">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Firm Using LIFO Inventory</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    </a:t>
                      </a:r>
                      <a:r>
                        <a:rPr lang="en-US" sz="1800" b="1" u="sng" dirty="0">
                          <a:solidFill>
                            <a:srgbClr val="000000"/>
                          </a:solidFill>
                          <a:latin typeface="Arial" pitchFamily="34" charset="0"/>
                          <a:ea typeface="Times New Roman"/>
                          <a:cs typeface="Arial" pitchFamily="34" charset="0"/>
                        </a:rPr>
                        <a:t>2010</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    </a:t>
                      </a:r>
                      <a:r>
                        <a:rPr lang="en-US" sz="1800" b="1" u="sng" dirty="0">
                          <a:solidFill>
                            <a:srgbClr val="000000"/>
                          </a:solidFill>
                          <a:latin typeface="Arial" pitchFamily="34" charset="0"/>
                          <a:ea typeface="Times New Roman"/>
                          <a:cs typeface="Arial" pitchFamily="34" charset="0"/>
                        </a:rPr>
                        <a:t>2009</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r>
              <a:tr h="76200">
                <a:tc>
                  <a:txBody>
                    <a:bodyPr/>
                    <a:lstStyle/>
                    <a:p>
                      <a:pPr marL="0" marR="0" algn="just">
                        <a:lnSpc>
                          <a:spcPct val="115000"/>
                        </a:lnSpc>
                        <a:spcBef>
                          <a:spcPts val="0"/>
                        </a:spcBef>
                        <a:spcAft>
                          <a:spcPts val="0"/>
                        </a:spcAft>
                      </a:pPr>
                      <a:endParaRPr lang="en-US" sz="1800" b="1">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endParaRPr lang="en-US" sz="1800" b="1">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endParaRPr lang="en-US" sz="1800" b="1">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r>
              <a:tr h="0">
                <a:tc>
                  <a:txBody>
                    <a:bodyPr/>
                    <a:lstStyle/>
                    <a:p>
                      <a:pPr marL="0" marR="0" algn="just">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Selected Balance Sheet Data:</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endParaRPr lang="en-US" sz="1800" b="1">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endParaRPr lang="en-US" sz="1800" b="1">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r>
              <a:tr h="0">
                <a:tc>
                  <a:txBody>
                    <a:bodyPr/>
                    <a:lstStyle/>
                    <a:p>
                      <a:pPr marL="0" marR="0" algn="just">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Merchandise inventories</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$ 24,000 </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just">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$ 22,000 </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gn="just">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Total current assets</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r>
                        <a:rPr lang="en-US" sz="1800" b="1" dirty="0" smtClean="0">
                          <a:solidFill>
                            <a:srgbClr val="000000"/>
                          </a:solidFill>
                          <a:latin typeface="Arial" pitchFamily="34" charset="0"/>
                          <a:ea typeface="Times New Roman"/>
                          <a:cs typeface="Arial" pitchFamily="34" charset="0"/>
                        </a:rPr>
                        <a:t>   41,000</a:t>
                      </a:r>
                      <a:r>
                        <a:rPr lang="en-US" sz="1800" b="1" dirty="0">
                          <a:solidFill>
                            <a:srgbClr val="000000"/>
                          </a:solidFill>
                          <a:latin typeface="Arial" pitchFamily="34" charset="0"/>
                          <a:ea typeface="Times New Roman"/>
                          <a:cs typeface="Arial" pitchFamily="34" charset="0"/>
                        </a:rPr>
                        <a:t> </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just">
                        <a:lnSpc>
                          <a:spcPct val="115000"/>
                        </a:lnSpc>
                        <a:spcBef>
                          <a:spcPts val="0"/>
                        </a:spcBef>
                        <a:spcAft>
                          <a:spcPts val="0"/>
                        </a:spcAft>
                      </a:pPr>
                      <a:r>
                        <a:rPr lang="en-US" sz="1800" b="1" dirty="0" smtClean="0">
                          <a:solidFill>
                            <a:srgbClr val="000000"/>
                          </a:solidFill>
                          <a:latin typeface="Arial" pitchFamily="34" charset="0"/>
                          <a:ea typeface="Times New Roman"/>
                          <a:cs typeface="Arial" pitchFamily="34" charset="0"/>
                        </a:rPr>
                        <a:t>   39,000</a:t>
                      </a:r>
                      <a:r>
                        <a:rPr lang="en-US" sz="1800" b="1" dirty="0">
                          <a:solidFill>
                            <a:srgbClr val="000000"/>
                          </a:solidFill>
                          <a:latin typeface="Arial" pitchFamily="34" charset="0"/>
                          <a:ea typeface="Times New Roman"/>
                          <a:cs typeface="Arial" pitchFamily="34" charset="0"/>
                        </a:rPr>
                        <a:t> </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gn="just">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Total assets</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r>
                        <a:rPr lang="en-US" sz="1800" b="1" dirty="0" smtClean="0">
                          <a:solidFill>
                            <a:srgbClr val="000000"/>
                          </a:solidFill>
                          <a:latin typeface="Arial" pitchFamily="34" charset="0"/>
                          <a:ea typeface="Times New Roman"/>
                          <a:cs typeface="Arial" pitchFamily="34" charset="0"/>
                        </a:rPr>
                        <a:t>   85,000</a:t>
                      </a:r>
                      <a:r>
                        <a:rPr lang="en-US" sz="1800" b="1" dirty="0">
                          <a:solidFill>
                            <a:srgbClr val="000000"/>
                          </a:solidFill>
                          <a:latin typeface="Arial" pitchFamily="34" charset="0"/>
                          <a:ea typeface="Times New Roman"/>
                          <a:cs typeface="Arial" pitchFamily="34" charset="0"/>
                        </a:rPr>
                        <a:t> </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just">
                        <a:lnSpc>
                          <a:spcPct val="115000"/>
                        </a:lnSpc>
                        <a:spcBef>
                          <a:spcPts val="0"/>
                        </a:spcBef>
                        <a:spcAft>
                          <a:spcPts val="0"/>
                        </a:spcAft>
                      </a:pPr>
                      <a:r>
                        <a:rPr lang="en-US" sz="1800" b="1" dirty="0" smtClean="0">
                          <a:solidFill>
                            <a:srgbClr val="000000"/>
                          </a:solidFill>
                          <a:latin typeface="Arial" pitchFamily="34" charset="0"/>
                          <a:ea typeface="Times New Roman"/>
                          <a:cs typeface="Arial" pitchFamily="34" charset="0"/>
                        </a:rPr>
                        <a:t>   75,000</a:t>
                      </a:r>
                      <a:r>
                        <a:rPr lang="en-US" sz="1800" b="1" dirty="0">
                          <a:solidFill>
                            <a:srgbClr val="000000"/>
                          </a:solidFill>
                          <a:latin typeface="Arial" pitchFamily="34" charset="0"/>
                          <a:ea typeface="Times New Roman"/>
                          <a:cs typeface="Arial" pitchFamily="34" charset="0"/>
                        </a:rPr>
                        <a:t> </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r>
              <a:tr h="161925">
                <a:tc>
                  <a:txBody>
                    <a:bodyPr/>
                    <a:lstStyle/>
                    <a:p>
                      <a:pPr marL="0" marR="0" algn="just">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Total current liabilities</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r>
                        <a:rPr lang="en-US" sz="1800" b="1" dirty="0" smtClean="0">
                          <a:solidFill>
                            <a:srgbClr val="000000"/>
                          </a:solidFill>
                          <a:latin typeface="Arial" pitchFamily="34" charset="0"/>
                          <a:ea typeface="Times New Roman"/>
                          <a:cs typeface="Arial" pitchFamily="34" charset="0"/>
                        </a:rPr>
                        <a:t>   25,000</a:t>
                      </a:r>
                      <a:r>
                        <a:rPr lang="en-US" sz="1800" b="1" dirty="0">
                          <a:solidFill>
                            <a:srgbClr val="000000"/>
                          </a:solidFill>
                          <a:latin typeface="Arial" pitchFamily="34" charset="0"/>
                          <a:ea typeface="Times New Roman"/>
                          <a:cs typeface="Arial" pitchFamily="34" charset="0"/>
                        </a:rPr>
                        <a:t> </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just">
                        <a:lnSpc>
                          <a:spcPct val="115000"/>
                        </a:lnSpc>
                        <a:spcBef>
                          <a:spcPts val="0"/>
                        </a:spcBef>
                        <a:spcAft>
                          <a:spcPts val="0"/>
                        </a:spcAft>
                      </a:pPr>
                      <a:r>
                        <a:rPr lang="en-US" sz="1800" b="1" dirty="0" smtClean="0">
                          <a:solidFill>
                            <a:srgbClr val="000000"/>
                          </a:solidFill>
                          <a:latin typeface="Arial" pitchFamily="34" charset="0"/>
                          <a:ea typeface="Times New Roman"/>
                          <a:cs typeface="Arial" pitchFamily="34" charset="0"/>
                        </a:rPr>
                        <a:t>   24,000</a:t>
                      </a:r>
                      <a:r>
                        <a:rPr lang="en-US" sz="1800" b="1" dirty="0">
                          <a:solidFill>
                            <a:srgbClr val="000000"/>
                          </a:solidFill>
                          <a:latin typeface="Arial" pitchFamily="34" charset="0"/>
                          <a:ea typeface="Times New Roman"/>
                          <a:cs typeface="Arial" pitchFamily="34" charset="0"/>
                        </a:rPr>
                        <a:t> </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gn="just">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Total long-term debt</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r>
                        <a:rPr lang="en-US" sz="1800" b="1" dirty="0" smtClean="0">
                          <a:solidFill>
                            <a:srgbClr val="000000"/>
                          </a:solidFill>
                          <a:latin typeface="Arial" pitchFamily="34" charset="0"/>
                          <a:ea typeface="Times New Roman"/>
                          <a:cs typeface="Arial" pitchFamily="34" charset="0"/>
                        </a:rPr>
                        <a:t>   30,000</a:t>
                      </a:r>
                      <a:r>
                        <a:rPr lang="en-US" sz="1800" b="1" dirty="0">
                          <a:solidFill>
                            <a:srgbClr val="000000"/>
                          </a:solidFill>
                          <a:latin typeface="Arial" pitchFamily="34" charset="0"/>
                          <a:ea typeface="Times New Roman"/>
                          <a:cs typeface="Arial" pitchFamily="34" charset="0"/>
                        </a:rPr>
                        <a:t> </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just">
                        <a:lnSpc>
                          <a:spcPct val="115000"/>
                        </a:lnSpc>
                        <a:spcBef>
                          <a:spcPts val="0"/>
                        </a:spcBef>
                        <a:spcAft>
                          <a:spcPts val="0"/>
                        </a:spcAft>
                      </a:pPr>
                      <a:r>
                        <a:rPr lang="en-US" sz="1800" b="1" dirty="0" smtClean="0">
                          <a:solidFill>
                            <a:srgbClr val="000000"/>
                          </a:solidFill>
                          <a:latin typeface="Arial" pitchFamily="34" charset="0"/>
                          <a:ea typeface="Times New Roman"/>
                          <a:cs typeface="Arial" pitchFamily="34" charset="0"/>
                        </a:rPr>
                        <a:t>   30,000</a:t>
                      </a:r>
                      <a:r>
                        <a:rPr lang="en-US" sz="1800" b="1" dirty="0">
                          <a:solidFill>
                            <a:srgbClr val="000000"/>
                          </a:solidFill>
                          <a:latin typeface="Arial" pitchFamily="34" charset="0"/>
                          <a:ea typeface="Times New Roman"/>
                          <a:cs typeface="Arial" pitchFamily="34" charset="0"/>
                        </a:rPr>
                        <a:t> </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gn="just">
                        <a:lnSpc>
                          <a:spcPct val="115000"/>
                        </a:lnSpc>
                        <a:spcBef>
                          <a:spcPts val="0"/>
                        </a:spcBef>
                        <a:spcAft>
                          <a:spcPts val="0"/>
                        </a:spcAft>
                      </a:pPr>
                      <a:endParaRPr lang="en-US" sz="1800" b="1">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endParaRPr lang="en-US" sz="18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just">
                        <a:lnSpc>
                          <a:spcPct val="115000"/>
                        </a:lnSpc>
                        <a:spcBef>
                          <a:spcPts val="0"/>
                        </a:spcBef>
                        <a:spcAft>
                          <a:spcPts val="0"/>
                        </a:spcAft>
                      </a:pPr>
                      <a:endParaRPr lang="en-US" sz="1800" b="1" dirty="0">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gn="just">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Selected Income Statement Data:</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endParaRPr lang="en-US" sz="18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just">
                        <a:lnSpc>
                          <a:spcPct val="115000"/>
                        </a:lnSpc>
                        <a:spcBef>
                          <a:spcPts val="0"/>
                        </a:spcBef>
                        <a:spcAft>
                          <a:spcPts val="0"/>
                        </a:spcAft>
                      </a:pPr>
                      <a:endParaRPr lang="en-US" sz="1800" b="1">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gn="just">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Net sales</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$360,000 </a:t>
                      </a:r>
                      <a:endParaRPr lang="en-US" sz="18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just">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$320,000 </a:t>
                      </a:r>
                      <a:endParaRPr lang="en-US" sz="1800" b="1">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gn="just">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Cost of merchandise sold</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r>
                        <a:rPr lang="en-US" sz="1800" b="1" dirty="0" smtClean="0">
                          <a:solidFill>
                            <a:srgbClr val="000000"/>
                          </a:solidFill>
                          <a:latin typeface="Arial" pitchFamily="34" charset="0"/>
                          <a:ea typeface="Times New Roman"/>
                          <a:cs typeface="Arial" pitchFamily="34" charset="0"/>
                        </a:rPr>
                        <a:t>  295,000</a:t>
                      </a:r>
                      <a:r>
                        <a:rPr lang="en-US" sz="1800" b="1" dirty="0">
                          <a:solidFill>
                            <a:srgbClr val="000000"/>
                          </a:solidFill>
                          <a:latin typeface="Arial" pitchFamily="34" charset="0"/>
                          <a:ea typeface="Times New Roman"/>
                          <a:cs typeface="Arial" pitchFamily="34" charset="0"/>
                        </a:rPr>
                        <a:t> </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just">
                        <a:lnSpc>
                          <a:spcPct val="115000"/>
                        </a:lnSpc>
                        <a:spcBef>
                          <a:spcPts val="0"/>
                        </a:spcBef>
                        <a:spcAft>
                          <a:spcPts val="0"/>
                        </a:spcAft>
                      </a:pPr>
                      <a:r>
                        <a:rPr lang="en-US" sz="1800" b="1" dirty="0" smtClean="0">
                          <a:solidFill>
                            <a:srgbClr val="000000"/>
                          </a:solidFill>
                          <a:latin typeface="Arial" pitchFamily="34" charset="0"/>
                          <a:ea typeface="Times New Roman"/>
                          <a:cs typeface="Arial" pitchFamily="34" charset="0"/>
                        </a:rPr>
                        <a:t>  260,000</a:t>
                      </a:r>
                      <a:r>
                        <a:rPr lang="en-US" sz="1800" b="1" dirty="0">
                          <a:solidFill>
                            <a:srgbClr val="000000"/>
                          </a:solidFill>
                          <a:latin typeface="Arial" pitchFamily="34" charset="0"/>
                          <a:ea typeface="Times New Roman"/>
                          <a:cs typeface="Arial" pitchFamily="34" charset="0"/>
                        </a:rPr>
                        <a:t> </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gn="just">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Net income</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r>
                        <a:rPr lang="en-US" sz="1800" b="1" dirty="0" smtClean="0">
                          <a:solidFill>
                            <a:srgbClr val="000000"/>
                          </a:solidFill>
                          <a:latin typeface="Arial" pitchFamily="34" charset="0"/>
                          <a:ea typeface="Times New Roman"/>
                          <a:cs typeface="Arial" pitchFamily="34" charset="0"/>
                        </a:rPr>
                        <a:t>      4,200</a:t>
                      </a:r>
                      <a:r>
                        <a:rPr lang="en-US" sz="1800" b="1" dirty="0">
                          <a:solidFill>
                            <a:srgbClr val="000000"/>
                          </a:solidFill>
                          <a:latin typeface="Arial" pitchFamily="34" charset="0"/>
                          <a:ea typeface="Times New Roman"/>
                          <a:cs typeface="Arial" pitchFamily="34" charset="0"/>
                        </a:rPr>
                        <a:t> </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just">
                        <a:lnSpc>
                          <a:spcPct val="115000"/>
                        </a:lnSpc>
                        <a:spcBef>
                          <a:spcPts val="0"/>
                        </a:spcBef>
                        <a:spcAft>
                          <a:spcPts val="0"/>
                        </a:spcAft>
                      </a:pPr>
                      <a:r>
                        <a:rPr lang="en-US" sz="1800" b="1" dirty="0" smtClean="0">
                          <a:solidFill>
                            <a:srgbClr val="000000"/>
                          </a:solidFill>
                          <a:latin typeface="Arial" pitchFamily="34" charset="0"/>
                          <a:ea typeface="Times New Roman"/>
                          <a:cs typeface="Arial" pitchFamily="34" charset="0"/>
                        </a:rPr>
                        <a:t>      4,500</a:t>
                      </a:r>
                      <a:r>
                        <a:rPr lang="en-US" sz="1800" b="1" dirty="0">
                          <a:solidFill>
                            <a:srgbClr val="000000"/>
                          </a:solidFill>
                          <a:latin typeface="Arial" pitchFamily="34" charset="0"/>
                          <a:ea typeface="Times New Roman"/>
                          <a:cs typeface="Arial" pitchFamily="34" charset="0"/>
                        </a:rPr>
                        <a:t> </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gn="just">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Net income per common share</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r>
                        <a:rPr lang="en-US" sz="1800" b="1" dirty="0" smtClean="0">
                          <a:solidFill>
                            <a:srgbClr val="000000"/>
                          </a:solidFill>
                          <a:latin typeface="Arial" pitchFamily="34" charset="0"/>
                          <a:ea typeface="Times New Roman"/>
                          <a:cs typeface="Arial" pitchFamily="34" charset="0"/>
                        </a:rPr>
                        <a:t>      $</a:t>
                      </a:r>
                      <a:r>
                        <a:rPr lang="en-US" sz="1800" b="1" dirty="0">
                          <a:solidFill>
                            <a:srgbClr val="000000"/>
                          </a:solidFill>
                          <a:latin typeface="Arial" pitchFamily="34" charset="0"/>
                          <a:ea typeface="Times New Roman"/>
                          <a:cs typeface="Arial" pitchFamily="34" charset="0"/>
                        </a:rPr>
                        <a:t>2.60 </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just">
                        <a:lnSpc>
                          <a:spcPct val="115000"/>
                        </a:lnSpc>
                        <a:spcBef>
                          <a:spcPts val="0"/>
                        </a:spcBef>
                        <a:spcAft>
                          <a:spcPts val="0"/>
                        </a:spcAft>
                      </a:pPr>
                      <a:r>
                        <a:rPr lang="en-US" sz="1800" b="1" dirty="0" smtClean="0">
                          <a:solidFill>
                            <a:srgbClr val="000000"/>
                          </a:solidFill>
                          <a:latin typeface="Arial" pitchFamily="34" charset="0"/>
                          <a:ea typeface="Times New Roman"/>
                          <a:cs typeface="Arial" pitchFamily="34" charset="0"/>
                        </a:rPr>
                        <a:t>      $</a:t>
                      </a:r>
                      <a:r>
                        <a:rPr lang="en-US" sz="1800" b="1" dirty="0">
                          <a:solidFill>
                            <a:srgbClr val="000000"/>
                          </a:solidFill>
                          <a:latin typeface="Arial" pitchFamily="34" charset="0"/>
                          <a:ea typeface="Times New Roman"/>
                          <a:cs typeface="Arial" pitchFamily="34" charset="0"/>
                        </a:rPr>
                        <a:t>2.80 </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gn="just">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Effective tax rate</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r>
                        <a:rPr lang="en-US" sz="1800" b="1" dirty="0" smtClean="0">
                          <a:solidFill>
                            <a:srgbClr val="000000"/>
                          </a:solidFill>
                          <a:latin typeface="Arial" pitchFamily="34" charset="0"/>
                          <a:ea typeface="Times New Roman"/>
                          <a:cs typeface="Arial" pitchFamily="34" charset="0"/>
                        </a:rPr>
                        <a:t>        40</a:t>
                      </a:r>
                      <a:r>
                        <a:rPr lang="en-US" sz="1800" b="1" dirty="0">
                          <a:solidFill>
                            <a:srgbClr val="000000"/>
                          </a:solidFill>
                          <a:latin typeface="Arial" pitchFamily="34" charset="0"/>
                          <a:ea typeface="Times New Roman"/>
                          <a:cs typeface="Arial" pitchFamily="34" charset="0"/>
                        </a:rPr>
                        <a:t>%</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just">
                        <a:lnSpc>
                          <a:spcPct val="115000"/>
                        </a:lnSpc>
                        <a:spcBef>
                          <a:spcPts val="0"/>
                        </a:spcBef>
                        <a:spcAft>
                          <a:spcPts val="0"/>
                        </a:spcAft>
                      </a:pPr>
                      <a:r>
                        <a:rPr lang="en-US" sz="1800" b="1" dirty="0" smtClean="0">
                          <a:solidFill>
                            <a:srgbClr val="000000"/>
                          </a:solidFill>
                          <a:latin typeface="Arial" pitchFamily="34" charset="0"/>
                          <a:ea typeface="Times New Roman"/>
                          <a:cs typeface="Arial" pitchFamily="34" charset="0"/>
                        </a:rPr>
                        <a:t>        40</a:t>
                      </a:r>
                      <a:r>
                        <a:rPr lang="en-US" sz="1800" b="1" dirty="0">
                          <a:solidFill>
                            <a:srgbClr val="000000"/>
                          </a:solidFill>
                          <a:latin typeface="Arial" pitchFamily="34" charset="0"/>
                          <a:ea typeface="Times New Roman"/>
                          <a:cs typeface="Arial" pitchFamily="34" charset="0"/>
                        </a:rPr>
                        <a:t>%</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pitchFamily="34" charset="0"/>
                <a:cs typeface="Arial" pitchFamily="34" charset="0"/>
              </a:rPr>
              <a:t>Practical Exercise  (Cont’d)</a:t>
            </a:r>
            <a:endParaRPr lang="en-US" dirty="0"/>
          </a:p>
        </p:txBody>
      </p:sp>
      <p:sp>
        <p:nvSpPr>
          <p:cNvPr id="3" name="Rectangle 2"/>
          <p:cNvSpPr/>
          <p:nvPr/>
        </p:nvSpPr>
        <p:spPr>
          <a:xfrm>
            <a:off x="533400" y="1447800"/>
            <a:ext cx="8077200" cy="3046988"/>
          </a:xfrm>
          <a:prstGeom prst="rect">
            <a:avLst/>
          </a:prstGeom>
        </p:spPr>
        <p:txBody>
          <a:bodyPr wrap="square">
            <a:spAutoFit/>
          </a:bodyPr>
          <a:lstStyle/>
          <a:p>
            <a:pPr algn="just"/>
            <a:r>
              <a:rPr lang="en-US" dirty="0" smtClean="0">
                <a:latin typeface="Arial" pitchFamily="34" charset="0"/>
                <a:cs typeface="Arial" pitchFamily="34" charset="0"/>
              </a:rPr>
              <a:t>Selected partial note with 2010 financial statements: Inventories have been reduced by $10,000 and $7,000 at December 31, 2010, and December 31, 2009 respectively, from amounts which would have been reported under the FIFO method (which approximated current cost). Had the company valued all of its inventories under the FIFO method, net income would have been approximately $5,600 in 2010 and $5,601 in 2009.</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pitchFamily="34" charset="0"/>
                <a:cs typeface="Arial" pitchFamily="34" charset="0"/>
              </a:rPr>
              <a:t>Practical Exercise  (Cont’d)</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xmlns="" val="2714510524"/>
              </p:ext>
            </p:extLst>
          </p:nvPr>
        </p:nvGraphicFramePr>
        <p:xfrm>
          <a:off x="381000" y="1763335"/>
          <a:ext cx="8534400" cy="4225511"/>
        </p:xfrm>
        <a:graphic>
          <a:graphicData uri="http://schemas.openxmlformats.org/drawingml/2006/table">
            <a:tbl>
              <a:tblPr/>
              <a:tblGrid>
                <a:gridCol w="304800"/>
                <a:gridCol w="457200"/>
                <a:gridCol w="7467600"/>
                <a:gridCol w="304800"/>
              </a:tblGrid>
              <a:tr h="370265">
                <a:tc>
                  <a:txBody>
                    <a:bodyPr/>
                    <a:lstStyle/>
                    <a:p>
                      <a:pPr marL="0" marR="0" algn="ctr">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a.</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gridSpan="3">
                  <a:txBody>
                    <a:bodyPr/>
                    <a:lstStyle/>
                    <a:p>
                      <a:pPr marL="0" marR="0">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Compute the following ratios for 2010 from the financial statements (using </a:t>
                      </a:r>
                      <a:r>
                        <a:rPr lang="en-US" sz="1800" b="1" dirty="0" smtClean="0">
                          <a:solidFill>
                            <a:srgbClr val="000000"/>
                          </a:solidFill>
                          <a:latin typeface="Arial" pitchFamily="34" charset="0"/>
                          <a:ea typeface="Times New Roman"/>
                          <a:cs typeface="Arial" pitchFamily="34" charset="0"/>
                        </a:rPr>
                        <a:t>LIFO):</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hMerge="1">
                  <a:txBody>
                    <a:bodyPr/>
                    <a:lstStyle/>
                    <a:p>
                      <a:endParaRPr lang="en-US"/>
                    </a:p>
                  </a:txBody>
                  <a:tcPr/>
                </a:tc>
                <a:tc hMerge="1">
                  <a:txBody>
                    <a:bodyPr/>
                    <a:lstStyle/>
                    <a:p>
                      <a:endParaRPr lang="en-US"/>
                    </a:p>
                  </a:txBody>
                  <a:tcPr/>
                </a:tc>
              </a:tr>
              <a:tr h="196678">
                <a:tc>
                  <a:txBody>
                    <a:bodyPr/>
                    <a:lstStyle/>
                    <a:p>
                      <a:pPr marL="0" marR="0" algn="ctr">
                        <a:lnSpc>
                          <a:spcPct val="115000"/>
                        </a:lnSpc>
                        <a:spcBef>
                          <a:spcPts val="0"/>
                        </a:spcBef>
                        <a:spcAft>
                          <a:spcPts val="0"/>
                        </a:spcAft>
                      </a:pPr>
                      <a:endParaRPr lang="en-US" sz="1800" b="1" dirty="0">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1.</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gridSpan="2">
                  <a:txBody>
                    <a:bodyPr/>
                    <a:lstStyle/>
                    <a:p>
                      <a:pPr marL="0" marR="0">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Days' Sales in Inventory</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hMerge="1">
                  <a:txBody>
                    <a:bodyPr/>
                    <a:lstStyle/>
                    <a:p>
                      <a:endParaRPr lang="en-US"/>
                    </a:p>
                  </a:txBody>
                  <a:tcPr/>
                </a:tc>
              </a:tr>
              <a:tr h="111768">
                <a:tc>
                  <a:txBody>
                    <a:bodyPr/>
                    <a:lstStyle/>
                    <a:p>
                      <a:pPr marL="0" marR="0" algn="ctr">
                        <a:lnSpc>
                          <a:spcPct val="115000"/>
                        </a:lnSpc>
                        <a:spcBef>
                          <a:spcPts val="0"/>
                        </a:spcBef>
                        <a:spcAft>
                          <a:spcPts val="0"/>
                        </a:spcAft>
                      </a:pPr>
                      <a:endParaRPr lang="en-US" sz="1800" b="1" dirty="0">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2.</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gridSpan="2">
                  <a:txBody>
                    <a:bodyPr/>
                    <a:lstStyle/>
                    <a:p>
                      <a:pPr marL="0" marR="0">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Working Capital</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hMerge="1">
                  <a:txBody>
                    <a:bodyPr/>
                    <a:lstStyle/>
                    <a:p>
                      <a:endParaRPr lang="en-US"/>
                    </a:p>
                  </a:txBody>
                  <a:tcPr/>
                </a:tc>
              </a:tr>
              <a:tr h="111768">
                <a:tc>
                  <a:txBody>
                    <a:bodyPr/>
                    <a:lstStyle/>
                    <a:p>
                      <a:pPr marL="0" marR="0" algn="ctr">
                        <a:lnSpc>
                          <a:spcPct val="115000"/>
                        </a:lnSpc>
                        <a:spcBef>
                          <a:spcPts val="0"/>
                        </a:spcBef>
                        <a:spcAft>
                          <a:spcPts val="0"/>
                        </a:spcAft>
                      </a:pPr>
                      <a:endParaRPr lang="en-US" sz="1800" b="1" dirty="0">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3.</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gridSpan="2">
                  <a:txBody>
                    <a:bodyPr/>
                    <a:lstStyle/>
                    <a:p>
                      <a:pPr marL="0" marR="0">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Current Ratio</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hMerge="1">
                  <a:txBody>
                    <a:bodyPr/>
                    <a:lstStyle/>
                    <a:p>
                      <a:endParaRPr lang="en-US"/>
                    </a:p>
                  </a:txBody>
                  <a:tcPr/>
                </a:tc>
              </a:tr>
              <a:tr h="111768">
                <a:tc>
                  <a:txBody>
                    <a:bodyPr/>
                    <a:lstStyle/>
                    <a:p>
                      <a:pPr marL="0" marR="0" algn="ctr">
                        <a:lnSpc>
                          <a:spcPct val="115000"/>
                        </a:lnSpc>
                        <a:spcBef>
                          <a:spcPts val="0"/>
                        </a:spcBef>
                        <a:spcAft>
                          <a:spcPts val="0"/>
                        </a:spcAft>
                      </a:pPr>
                      <a:endParaRPr lang="en-US" sz="1800" b="1" dirty="0">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4.</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gridSpan="2">
                  <a:txBody>
                    <a:bodyPr/>
                    <a:lstStyle/>
                    <a:p>
                      <a:pPr marL="0" marR="0">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Debt Ratio</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hMerge="1">
                  <a:txBody>
                    <a:bodyPr/>
                    <a:lstStyle/>
                    <a:p>
                      <a:endParaRPr lang="en-US"/>
                    </a:p>
                  </a:txBody>
                  <a:tcPr/>
                </a:tc>
              </a:tr>
              <a:tr h="382457">
                <a:tc>
                  <a:txBody>
                    <a:bodyPr/>
                    <a:lstStyle/>
                    <a:p>
                      <a:pPr marL="0" marR="0" algn="ctr">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b.</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gridSpan="2">
                  <a:txBody>
                    <a:bodyPr/>
                    <a:lstStyle/>
                    <a:p>
                      <a:pPr marL="0" marR="0">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Compute the following ratios for 2010, using </a:t>
                      </a:r>
                      <a:r>
                        <a:rPr lang="en-US" sz="1800" b="1" dirty="0" smtClean="0">
                          <a:solidFill>
                            <a:srgbClr val="000000"/>
                          </a:solidFill>
                          <a:latin typeface="Arial" pitchFamily="34" charset="0"/>
                          <a:ea typeface="Times New Roman"/>
                          <a:cs typeface="Arial" pitchFamily="34" charset="0"/>
                        </a:rPr>
                        <a:t>FIFO </a:t>
                      </a:r>
                      <a:r>
                        <a:rPr lang="en-US" sz="1800" b="1" dirty="0">
                          <a:solidFill>
                            <a:srgbClr val="000000"/>
                          </a:solidFill>
                          <a:latin typeface="Arial" pitchFamily="34" charset="0"/>
                          <a:ea typeface="Times New Roman"/>
                          <a:cs typeface="Arial" pitchFamily="34" charset="0"/>
                        </a:rPr>
                        <a:t>disclosure:</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hMerge="1">
                  <a:txBody>
                    <a:bodyPr/>
                    <a:lstStyle/>
                    <a:p>
                      <a:endParaRPr lang="en-US"/>
                    </a:p>
                  </a:txBody>
                  <a:tcPr/>
                </a:tc>
                <a:tc>
                  <a:txBody>
                    <a:bodyPr/>
                    <a:lstStyle/>
                    <a:p>
                      <a:endParaRPr lang="en-US" b="1" dirty="0"/>
                    </a:p>
                  </a:txBody>
                  <a:tcPr marL="0" marR="0" marT="0" marB="0">
                    <a:lnL>
                      <a:noFill/>
                    </a:lnL>
                    <a:lnR>
                      <a:noFill/>
                    </a:lnR>
                    <a:lnT>
                      <a:noFill/>
                    </a:lnT>
                    <a:lnB>
                      <a:noFill/>
                    </a:lnB>
                  </a:tcPr>
                </a:tc>
              </a:tr>
              <a:tr h="196678">
                <a:tc>
                  <a:txBody>
                    <a:bodyPr/>
                    <a:lstStyle/>
                    <a:p>
                      <a:pPr marL="0" marR="0" algn="ctr">
                        <a:lnSpc>
                          <a:spcPct val="115000"/>
                        </a:lnSpc>
                        <a:spcBef>
                          <a:spcPts val="0"/>
                        </a:spcBef>
                        <a:spcAft>
                          <a:spcPts val="0"/>
                        </a:spcAft>
                      </a:pPr>
                      <a:endParaRPr lang="en-US" sz="1800" b="1" dirty="0">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1.</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gridSpan="2">
                  <a:txBody>
                    <a:bodyPr/>
                    <a:lstStyle/>
                    <a:p>
                      <a:pPr marL="0" marR="0">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Days' Sales in Inventory</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hMerge="1">
                  <a:txBody>
                    <a:bodyPr/>
                    <a:lstStyle/>
                    <a:p>
                      <a:endParaRPr lang="en-US"/>
                    </a:p>
                  </a:txBody>
                  <a:tcPr/>
                </a:tc>
              </a:tr>
              <a:tr h="111768">
                <a:tc>
                  <a:txBody>
                    <a:bodyPr/>
                    <a:lstStyle/>
                    <a:p>
                      <a:pPr marL="0" marR="0" algn="ctr">
                        <a:lnSpc>
                          <a:spcPct val="115000"/>
                        </a:lnSpc>
                        <a:spcBef>
                          <a:spcPts val="0"/>
                        </a:spcBef>
                        <a:spcAft>
                          <a:spcPts val="0"/>
                        </a:spcAft>
                      </a:pPr>
                      <a:endParaRPr lang="en-US" sz="1800" b="1" dirty="0">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2.</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gridSpan="2">
                  <a:txBody>
                    <a:bodyPr/>
                    <a:lstStyle/>
                    <a:p>
                      <a:pPr marL="0" marR="0">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Working Capital</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hMerge="1">
                  <a:txBody>
                    <a:bodyPr/>
                    <a:lstStyle/>
                    <a:p>
                      <a:endParaRPr lang="en-US"/>
                    </a:p>
                  </a:txBody>
                  <a:tcPr/>
                </a:tc>
              </a:tr>
              <a:tr h="111768">
                <a:tc>
                  <a:txBody>
                    <a:bodyPr/>
                    <a:lstStyle/>
                    <a:p>
                      <a:pPr marL="0" marR="0" algn="ctr">
                        <a:lnSpc>
                          <a:spcPct val="115000"/>
                        </a:lnSpc>
                        <a:spcBef>
                          <a:spcPts val="0"/>
                        </a:spcBef>
                        <a:spcAft>
                          <a:spcPts val="0"/>
                        </a:spcAft>
                      </a:pPr>
                      <a:endParaRPr lang="en-US" sz="1800" b="1" dirty="0">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3.</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gridSpan="2">
                  <a:txBody>
                    <a:bodyPr/>
                    <a:lstStyle/>
                    <a:p>
                      <a:pPr marL="0" marR="0">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Current Ratio</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hMerge="1">
                  <a:txBody>
                    <a:bodyPr/>
                    <a:lstStyle/>
                    <a:p>
                      <a:endParaRPr lang="en-US"/>
                    </a:p>
                  </a:txBody>
                  <a:tcPr/>
                </a:tc>
              </a:tr>
              <a:tr h="111768">
                <a:tc>
                  <a:txBody>
                    <a:bodyPr/>
                    <a:lstStyle/>
                    <a:p>
                      <a:pPr marL="0" marR="0" algn="ctr">
                        <a:lnSpc>
                          <a:spcPct val="115000"/>
                        </a:lnSpc>
                        <a:spcBef>
                          <a:spcPts val="0"/>
                        </a:spcBef>
                        <a:spcAft>
                          <a:spcPts val="0"/>
                        </a:spcAft>
                      </a:pPr>
                      <a:endParaRPr lang="en-US" sz="1800" b="1" dirty="0">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4.</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gridSpan="2">
                  <a:txBody>
                    <a:bodyPr/>
                    <a:lstStyle/>
                    <a:p>
                      <a:pPr marL="0" marR="0">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Debt Ratio</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hMerge="1">
                  <a:txBody>
                    <a:bodyPr/>
                    <a:lstStyle/>
                    <a:p>
                      <a:endParaRPr lang="en-US"/>
                    </a:p>
                  </a:txBody>
                  <a:tcPr/>
                </a:tc>
              </a:tr>
              <a:tr h="688374">
                <a:tc>
                  <a:txBody>
                    <a:bodyPr/>
                    <a:lstStyle/>
                    <a:p>
                      <a:pPr marL="0" marR="0" algn="ctr">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c.</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gridSpan="3">
                  <a:txBody>
                    <a:bodyPr/>
                    <a:lstStyle/>
                    <a:p>
                      <a:pPr marL="0" marR="0">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Comment on the difference in the indicated liquidity and debt between the ratios computed under </a:t>
                      </a:r>
                      <a:r>
                        <a:rPr lang="en-US" sz="1800" b="1" dirty="0" err="1">
                          <a:solidFill>
                            <a:srgbClr val="000000"/>
                          </a:solidFill>
                          <a:latin typeface="Arial" pitchFamily="34" charset="0"/>
                          <a:ea typeface="Times New Roman"/>
                          <a:cs typeface="Arial" pitchFamily="34" charset="0"/>
                        </a:rPr>
                        <a:t>lifo</a:t>
                      </a:r>
                      <a:r>
                        <a:rPr lang="en-US" sz="1800" b="1" dirty="0">
                          <a:solidFill>
                            <a:srgbClr val="000000"/>
                          </a:solidFill>
                          <a:latin typeface="Arial" pitchFamily="34" charset="0"/>
                          <a:ea typeface="Times New Roman"/>
                          <a:cs typeface="Arial" pitchFamily="34" charset="0"/>
                        </a:rPr>
                        <a:t> and the ratios computed under </a:t>
                      </a:r>
                      <a:r>
                        <a:rPr lang="en-US" sz="1800" b="1" dirty="0" err="1">
                          <a:solidFill>
                            <a:srgbClr val="000000"/>
                          </a:solidFill>
                          <a:latin typeface="Arial" pitchFamily="34" charset="0"/>
                          <a:ea typeface="Times New Roman"/>
                          <a:cs typeface="Arial" pitchFamily="34" charset="0"/>
                        </a:rPr>
                        <a:t>fifo</a:t>
                      </a:r>
                      <a:r>
                        <a:rPr lang="en-US" sz="1800" b="1" dirty="0">
                          <a:solidFill>
                            <a:srgbClr val="000000"/>
                          </a:solidFill>
                          <a:latin typeface="Arial" pitchFamily="34" charset="0"/>
                          <a:ea typeface="Times New Roman"/>
                          <a:cs typeface="Arial" pitchFamily="34" charset="0"/>
                        </a:rPr>
                        <a:t>.</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hMerge="1">
                  <a:txBody>
                    <a:bodyPr/>
                    <a:lstStyle/>
                    <a:p>
                      <a:endParaRPr lang="en-US"/>
                    </a:p>
                  </a:txBody>
                  <a:tcPr/>
                </a:tc>
                <a:tc hMerge="1">
                  <a:txBody>
                    <a:bodyPr/>
                    <a:lstStyle/>
                    <a:p>
                      <a:endParaRPr lang="en-US"/>
                    </a:p>
                  </a:txBody>
                  <a:tcPr/>
                </a:tc>
              </a:tr>
            </a:tbl>
          </a:graphicData>
        </a:graphic>
      </p:graphicFrame>
      <p:sp>
        <p:nvSpPr>
          <p:cNvPr id="202753" name="Rectangle 1"/>
          <p:cNvSpPr>
            <a:spLocks noChangeArrowheads="1"/>
          </p:cNvSpPr>
          <p:nvPr/>
        </p:nvSpPr>
        <p:spPr bwMode="auto">
          <a:xfrm>
            <a:off x="381000" y="1447800"/>
            <a:ext cx="15240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ea typeface="Times New Roman" pitchFamily="18" charset="0"/>
              </a:rPr>
              <a:t>Required:</a:t>
            </a:r>
            <a:endParaRPr kumimoji="0" lang="en-US" sz="1800" b="1"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15181132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1278141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2550" y="705178"/>
            <a:ext cx="8044250" cy="4524315"/>
          </a:xfrm>
          <a:prstGeom prst="rect">
            <a:avLst/>
          </a:prstGeom>
        </p:spPr>
        <p:txBody>
          <a:bodyPr wrap="square">
            <a:spAutoFit/>
          </a:bodyPr>
          <a:lstStyle/>
          <a:p>
            <a:pPr marL="342900" indent="-342900" algn="just">
              <a:buFont typeface="Arial" panose="020B0604020202020204" pitchFamily="34" charset="0"/>
              <a:buChar char="•"/>
            </a:pPr>
            <a:r>
              <a:rPr lang="en-US" dirty="0"/>
              <a:t>Days' Sales in Inventory—The adjusted days' sales </a:t>
            </a:r>
            <a:r>
              <a:rPr lang="en-US" dirty="0" smtClean="0"/>
              <a:t>in inventory </a:t>
            </a:r>
            <a:r>
              <a:rPr lang="en-US" dirty="0"/>
              <a:t>using the </a:t>
            </a:r>
            <a:r>
              <a:rPr lang="en-US" dirty="0" smtClean="0"/>
              <a:t>FIFO </a:t>
            </a:r>
            <a:r>
              <a:rPr lang="en-US" dirty="0"/>
              <a:t>data indicates that there is substantially more </a:t>
            </a:r>
            <a:r>
              <a:rPr lang="en-US" dirty="0" smtClean="0"/>
              <a:t>days</a:t>
            </a:r>
            <a:r>
              <a:rPr lang="en-US" dirty="0"/>
              <a:t>' sales in inventory than that indicated using </a:t>
            </a:r>
            <a:r>
              <a:rPr lang="en-US" dirty="0" smtClean="0"/>
              <a:t>LIFO.</a:t>
            </a:r>
          </a:p>
          <a:p>
            <a:pPr marL="342900" indent="-342900" algn="just">
              <a:buFont typeface="Arial" panose="020B0604020202020204" pitchFamily="34" charset="0"/>
              <a:buChar char="•"/>
            </a:pPr>
            <a:r>
              <a:rPr lang="en-US" dirty="0"/>
              <a:t>The adjusted ratio is a better indicator because the inventory figure is closer to current cost than under </a:t>
            </a:r>
            <a:r>
              <a:rPr lang="en-US" dirty="0" smtClean="0"/>
              <a:t>LIFO.</a:t>
            </a:r>
          </a:p>
          <a:p>
            <a:pPr marL="342900" indent="-342900" algn="just">
              <a:buFont typeface="Arial" panose="020B0604020202020204" pitchFamily="34" charset="0"/>
              <a:buChar char="•"/>
            </a:pPr>
            <a:r>
              <a:rPr lang="en-US" dirty="0"/>
              <a:t>Working Capital—The adjusted working capital is substantially higher than the working capital under </a:t>
            </a:r>
            <a:r>
              <a:rPr lang="en-US" dirty="0" smtClean="0"/>
              <a:t>LIFO.</a:t>
            </a:r>
          </a:p>
          <a:p>
            <a:pPr marL="342900" indent="-342900">
              <a:buFont typeface="Arial" panose="020B0604020202020204" pitchFamily="34" charset="0"/>
              <a:buChar char="•"/>
            </a:pPr>
            <a:r>
              <a:rPr lang="en-US" dirty="0"/>
              <a:t>The adjusted working capital is a better indicator because of the more realistic inventory amount</a:t>
            </a:r>
            <a:r>
              <a:rPr lang="en-US" dirty="0" smtClean="0"/>
              <a:t>.</a:t>
            </a:r>
          </a:p>
          <a:p>
            <a:pPr marL="342900" indent="-342900">
              <a:buFont typeface="Arial" panose="020B0604020202020204" pitchFamily="34" charset="0"/>
              <a:buChar char="•"/>
            </a:pPr>
            <a:r>
              <a:rPr lang="en-US" dirty="0"/>
              <a:t>Current Ratio—The adjusted current ratio is higher than the current ratio computed using the </a:t>
            </a:r>
            <a:r>
              <a:rPr lang="en-US" dirty="0" smtClean="0"/>
              <a:t>LIFO </a:t>
            </a:r>
            <a:r>
              <a:rPr lang="en-US" dirty="0"/>
              <a:t>figures</a:t>
            </a:r>
            <a:r>
              <a:rPr lang="en-US" dirty="0" smtClean="0"/>
              <a:t>.</a:t>
            </a:r>
          </a:p>
        </p:txBody>
      </p:sp>
    </p:spTree>
    <p:extLst>
      <p:ext uri="{BB962C8B-B14F-4D97-AF65-F5344CB8AC3E}">
        <p14:creationId xmlns:p14="http://schemas.microsoft.com/office/powerpoint/2010/main" xmlns="" val="264556055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1351508"/>
            <a:ext cx="7086600" cy="3046988"/>
          </a:xfrm>
          <a:prstGeom prst="rect">
            <a:avLst/>
          </a:prstGeom>
        </p:spPr>
        <p:txBody>
          <a:bodyPr wrap="square">
            <a:spAutoFit/>
          </a:bodyPr>
          <a:lstStyle/>
          <a:p>
            <a:pPr marL="342900" indent="-342900" algn="just">
              <a:buFont typeface="Arial" panose="020B0604020202020204" pitchFamily="34" charset="0"/>
              <a:buChar char="•"/>
            </a:pPr>
            <a:r>
              <a:rPr lang="en-US" dirty="0"/>
              <a:t>The adjusted current ratio is a better indicator because of the more realistic inventory.</a:t>
            </a:r>
          </a:p>
          <a:p>
            <a:pPr marL="342900" indent="-342900" algn="just">
              <a:buFont typeface="Arial" panose="020B0604020202020204" pitchFamily="34" charset="0"/>
              <a:buChar char="•"/>
            </a:pPr>
            <a:r>
              <a:rPr lang="en-US" dirty="0"/>
              <a:t>Debt Ratio—The adjusted debt ratio indicates a slightly better debt position than does the unadjusted </a:t>
            </a:r>
            <a:r>
              <a:rPr lang="en-US" dirty="0" smtClean="0"/>
              <a:t>ratio.</a:t>
            </a:r>
            <a:endParaRPr lang="en-US" dirty="0"/>
          </a:p>
          <a:p>
            <a:pPr marL="342900" indent="-342900" algn="just">
              <a:buFont typeface="Arial" panose="020B0604020202020204" pitchFamily="34" charset="0"/>
              <a:buChar char="•"/>
            </a:pPr>
            <a:r>
              <a:rPr lang="en-US" dirty="0"/>
              <a:t>The adjusted ratio is a better indication of the debt position because of the more realistic inventory and liabilities.</a:t>
            </a:r>
            <a:endParaRPr lang="en-MY" dirty="0"/>
          </a:p>
        </p:txBody>
      </p:sp>
    </p:spTree>
    <p:extLst>
      <p:ext uri="{BB962C8B-B14F-4D97-AF65-F5344CB8AC3E}">
        <p14:creationId xmlns:p14="http://schemas.microsoft.com/office/powerpoint/2010/main" xmlns="" val="140564624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pitchFamily="34" charset="0"/>
                <a:cs typeface="Arial" pitchFamily="34" charset="0"/>
              </a:rPr>
              <a:t>Practical Exercise </a:t>
            </a:r>
            <a:endParaRPr lang="en-US" dirty="0"/>
          </a:p>
        </p:txBody>
      </p:sp>
      <p:graphicFrame>
        <p:nvGraphicFramePr>
          <p:cNvPr id="3" name="Table 2"/>
          <p:cNvGraphicFramePr>
            <a:graphicFrameLocks noGrp="1"/>
          </p:cNvGraphicFramePr>
          <p:nvPr/>
        </p:nvGraphicFramePr>
        <p:xfrm>
          <a:off x="685800" y="2057400"/>
          <a:ext cx="6172200" cy="2523744"/>
        </p:xfrm>
        <a:graphic>
          <a:graphicData uri="http://schemas.openxmlformats.org/drawingml/2006/table">
            <a:tbl>
              <a:tblPr/>
              <a:tblGrid>
                <a:gridCol w="2743200"/>
                <a:gridCol w="3429000"/>
              </a:tblGrid>
              <a:tr h="0">
                <a:tc>
                  <a:txBody>
                    <a:bodyPr/>
                    <a:lstStyle/>
                    <a:p>
                      <a:pPr marL="0" marR="0">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Working capital</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$ 60,000</a:t>
                      </a:r>
                      <a:endParaRPr lang="en-US" sz="1800" b="1">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Total assets</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400,000</a:t>
                      </a:r>
                      <a:endParaRPr lang="en-US" sz="1800" b="1">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Retained earnings</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 20,000</a:t>
                      </a:r>
                      <a:endParaRPr lang="en-US" sz="1800" b="1">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Earnings before interest and taxes</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 40,000</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Market value of equity</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 80,000</a:t>
                      </a:r>
                      <a:endParaRPr lang="en-US" sz="1800" b="1">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Book value of total debt</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200,000</a:t>
                      </a:r>
                      <a:endParaRPr lang="en-US" sz="1800" b="1">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Sales</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300,000</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r>
            </a:tbl>
          </a:graphicData>
        </a:graphic>
      </p:graphicFrame>
      <p:sp>
        <p:nvSpPr>
          <p:cNvPr id="5" name="Rectangle 4"/>
          <p:cNvSpPr/>
          <p:nvPr/>
        </p:nvSpPr>
        <p:spPr>
          <a:xfrm>
            <a:off x="457200" y="1447800"/>
            <a:ext cx="8153400" cy="369332"/>
          </a:xfrm>
          <a:prstGeom prst="rect">
            <a:avLst/>
          </a:prstGeom>
        </p:spPr>
        <p:txBody>
          <a:bodyPr wrap="square">
            <a:spAutoFit/>
          </a:bodyPr>
          <a:lstStyle/>
          <a:p>
            <a:r>
              <a:rPr lang="en-US" sz="1800" b="1" dirty="0" smtClean="0">
                <a:latin typeface="Arial" pitchFamily="34" charset="0"/>
                <a:cs typeface="Arial" pitchFamily="34" charset="0"/>
              </a:rPr>
              <a:t>The following data are presented for Zero Company.</a:t>
            </a:r>
            <a:endParaRPr lang="en-US" sz="18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pitchFamily="34" charset="0"/>
                <a:cs typeface="Arial" pitchFamily="34" charset="0"/>
              </a:rPr>
              <a:t>Practical Exercise  (Cont’d)</a:t>
            </a:r>
            <a:endParaRPr lang="en-US" dirty="0"/>
          </a:p>
        </p:txBody>
      </p:sp>
      <p:sp>
        <p:nvSpPr>
          <p:cNvPr id="200705" name="Rectangle 1"/>
          <p:cNvSpPr>
            <a:spLocks noChangeArrowheads="1"/>
          </p:cNvSpPr>
          <p:nvPr/>
        </p:nvSpPr>
        <p:spPr bwMode="auto">
          <a:xfrm>
            <a:off x="457200" y="1447800"/>
            <a:ext cx="82296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Z score formula:</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Z = .012X</a:t>
            </a:r>
            <a:r>
              <a:rPr kumimoji="0" lang="en-US" sz="1800" b="1" i="0" u="none" strike="noStrike" cap="none" normalizeH="0" baseline="-30000" dirty="0" smtClean="0">
                <a:ln>
                  <a:noFill/>
                </a:ln>
                <a:solidFill>
                  <a:srgbClr val="000000"/>
                </a:solidFill>
                <a:effectLst/>
                <a:latin typeface="Arial" pitchFamily="34" charset="0"/>
                <a:ea typeface="Times New Roman" pitchFamily="18" charset="0"/>
                <a:cs typeface="Arial" pitchFamily="34" charset="0"/>
              </a:rPr>
              <a:t>1</a:t>
            </a: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 .014X</a:t>
            </a:r>
            <a:r>
              <a:rPr kumimoji="0" lang="en-US" sz="1800" b="1" i="0" u="none" strike="noStrike" cap="none" normalizeH="0" baseline="-30000" dirty="0" smtClean="0">
                <a:ln>
                  <a:noFill/>
                </a:ln>
                <a:solidFill>
                  <a:srgbClr val="000000"/>
                </a:solidFill>
                <a:effectLst/>
                <a:latin typeface="Arial" pitchFamily="34" charset="0"/>
                <a:ea typeface="Times New Roman" pitchFamily="18" charset="0"/>
                <a:cs typeface="Arial" pitchFamily="34" charset="0"/>
              </a:rPr>
              <a:t>2</a:t>
            </a: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 .033X</a:t>
            </a:r>
            <a:r>
              <a:rPr kumimoji="0" lang="en-US" sz="1800" b="1" i="0" u="none" strike="noStrike" cap="none" normalizeH="0" baseline="-30000" dirty="0" smtClean="0">
                <a:ln>
                  <a:noFill/>
                </a:ln>
                <a:solidFill>
                  <a:srgbClr val="000000"/>
                </a:solidFill>
                <a:effectLst/>
                <a:latin typeface="Arial" pitchFamily="34" charset="0"/>
                <a:ea typeface="Times New Roman" pitchFamily="18" charset="0"/>
                <a:cs typeface="Arial" pitchFamily="34" charset="0"/>
              </a:rPr>
              <a:t>3</a:t>
            </a: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 .006X</a:t>
            </a:r>
            <a:r>
              <a:rPr kumimoji="0" lang="en-US" sz="1800" b="1" i="0" u="none" strike="noStrike" cap="none" normalizeH="0" baseline="-30000" dirty="0" smtClean="0">
                <a:ln>
                  <a:noFill/>
                </a:ln>
                <a:solidFill>
                  <a:srgbClr val="000000"/>
                </a:solidFill>
                <a:effectLst/>
                <a:latin typeface="Arial" pitchFamily="34" charset="0"/>
                <a:ea typeface="Times New Roman" pitchFamily="18" charset="0"/>
                <a:cs typeface="Arial" pitchFamily="34" charset="0"/>
              </a:rPr>
              <a:t>4</a:t>
            </a: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 .010X</a:t>
            </a:r>
            <a:r>
              <a:rPr kumimoji="0" lang="en-US" sz="1800" b="1" i="0" u="none" strike="noStrike" cap="none" normalizeH="0" baseline="-30000" dirty="0" smtClean="0">
                <a:ln>
                  <a:noFill/>
                </a:ln>
                <a:solidFill>
                  <a:srgbClr val="000000"/>
                </a:solidFill>
                <a:effectLst/>
                <a:latin typeface="Arial" pitchFamily="34" charset="0"/>
                <a:ea typeface="Times New Roman" pitchFamily="18" charset="0"/>
                <a:cs typeface="Arial" pitchFamily="34" charset="0"/>
              </a:rPr>
              <a:t>5</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X</a:t>
            </a:r>
            <a:r>
              <a:rPr kumimoji="0" lang="en-US" sz="1800" b="1" i="0" u="none" strike="noStrike" cap="none" normalizeH="0" baseline="-30000" dirty="0" smtClean="0">
                <a:ln>
                  <a:noFill/>
                </a:ln>
                <a:solidFill>
                  <a:srgbClr val="000000"/>
                </a:solidFill>
                <a:effectLst/>
                <a:latin typeface="Arial" pitchFamily="34" charset="0"/>
                <a:ea typeface="Times New Roman" pitchFamily="18" charset="0"/>
                <a:cs typeface="Arial" pitchFamily="34" charset="0"/>
              </a:rPr>
              <a:t>1</a:t>
            </a: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 Working Capital/Total Assets</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X</a:t>
            </a:r>
            <a:r>
              <a:rPr kumimoji="0" lang="en-US" sz="1800" b="1" i="0" u="none" strike="noStrike" cap="none" normalizeH="0" baseline="-30000" dirty="0" smtClean="0">
                <a:ln>
                  <a:noFill/>
                </a:ln>
                <a:solidFill>
                  <a:srgbClr val="000000"/>
                </a:solidFill>
                <a:effectLst/>
                <a:latin typeface="Arial" pitchFamily="34" charset="0"/>
                <a:ea typeface="Times New Roman" pitchFamily="18" charset="0"/>
                <a:cs typeface="Arial" pitchFamily="34" charset="0"/>
              </a:rPr>
              <a:t>2</a:t>
            </a: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 Retained Earnings (balance sheet)/Total Assets</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X</a:t>
            </a:r>
            <a:r>
              <a:rPr kumimoji="0" lang="en-US" sz="1800" b="1" i="0" u="none" strike="noStrike" cap="none" normalizeH="0" baseline="-30000" dirty="0" smtClean="0">
                <a:ln>
                  <a:noFill/>
                </a:ln>
                <a:solidFill>
                  <a:srgbClr val="000000"/>
                </a:solidFill>
                <a:effectLst/>
                <a:latin typeface="Arial" pitchFamily="34" charset="0"/>
                <a:ea typeface="Times New Roman" pitchFamily="18" charset="0"/>
                <a:cs typeface="Arial" pitchFamily="34" charset="0"/>
              </a:rPr>
              <a:t>3</a:t>
            </a: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 Earnings Before Interest and Taxes/Total Assets</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X</a:t>
            </a:r>
            <a:r>
              <a:rPr kumimoji="0" lang="en-US" sz="1800" b="1" i="0" u="none" strike="noStrike" cap="none" normalizeH="0" baseline="-30000" dirty="0" smtClean="0">
                <a:ln>
                  <a:noFill/>
                </a:ln>
                <a:solidFill>
                  <a:srgbClr val="000000"/>
                </a:solidFill>
                <a:effectLst/>
                <a:latin typeface="Arial" pitchFamily="34" charset="0"/>
                <a:ea typeface="Times New Roman" pitchFamily="18" charset="0"/>
                <a:cs typeface="Arial" pitchFamily="34" charset="0"/>
              </a:rPr>
              <a:t>4</a:t>
            </a: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 Market Value of Equity/Book Value of Total Debt</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X</a:t>
            </a:r>
            <a:r>
              <a:rPr kumimoji="0" lang="en-US" sz="1800" b="1" i="0" u="none" strike="noStrike" cap="none" normalizeH="0" baseline="-30000" dirty="0" smtClean="0">
                <a:ln>
                  <a:noFill/>
                </a:ln>
                <a:solidFill>
                  <a:srgbClr val="000000"/>
                </a:solidFill>
                <a:effectLst/>
                <a:latin typeface="Arial" pitchFamily="34" charset="0"/>
                <a:ea typeface="Times New Roman" pitchFamily="18" charset="0"/>
                <a:cs typeface="Arial" pitchFamily="34" charset="0"/>
              </a:rPr>
              <a:t>5</a:t>
            </a: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 Sales/Total Assets</a:t>
            </a:r>
            <a:r>
              <a:rPr kumimoji="0" lang="en-US" sz="1800" b="1" i="0" u="none" strike="noStrike" cap="none" normalizeH="0" baseline="0" dirty="0" smtClean="0">
                <a:ln>
                  <a:noFill/>
                </a:ln>
                <a:solidFill>
                  <a:schemeClr val="tx1"/>
                </a:solidFill>
                <a:effectLst/>
                <a:latin typeface="Arial" pitchFamily="34" charset="0"/>
                <a:cs typeface="Arial" pitchFamily="34" charset="0"/>
              </a:rPr>
              <a:t> </a:t>
            </a:r>
            <a:endParaRPr lang="en-US" sz="1800" b="1" dirty="0" smtClean="0">
              <a:latin typeface="Arial" pitchFamily="34" charset="0"/>
              <a:cs typeface="Arial" pitchFamily="34" charset="0"/>
            </a:endParaRPr>
          </a:p>
          <a:p>
            <a:pPr algn="just"/>
            <a:r>
              <a:rPr lang="en-US" sz="1800" b="1" dirty="0" smtClean="0">
                <a:latin typeface="Arial" pitchFamily="34" charset="0"/>
                <a:cs typeface="Arial" pitchFamily="34" charset="0"/>
              </a:rPr>
              <a:t>Required:</a:t>
            </a:r>
          </a:p>
          <a:p>
            <a:pPr algn="just"/>
            <a:r>
              <a:rPr lang="en-US" sz="1800" b="1" dirty="0" smtClean="0">
                <a:latin typeface="Arial" pitchFamily="34" charset="0"/>
                <a:cs typeface="Arial" pitchFamily="34" charset="0"/>
              </a:rPr>
              <a:t>a. Compute the Z score for Zero Company.</a:t>
            </a:r>
          </a:p>
          <a:p>
            <a:pPr algn="just"/>
            <a:r>
              <a:rPr lang="en-US" sz="1800" b="1" dirty="0" smtClean="0">
                <a:latin typeface="Arial" pitchFamily="34" charset="0"/>
                <a:cs typeface="Arial" pitchFamily="34" charset="0"/>
              </a:rPr>
              <a:t>b. Considering the Altman model, comment on the likelihood that this firm will experience financial failure.</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4635559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2529" y="1066800"/>
            <a:ext cx="7467600" cy="3349956"/>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en-US" dirty="0"/>
              <a:t>The Z score is 1.57. </a:t>
            </a:r>
            <a:endParaRPr lang="en-US" dirty="0" smtClean="0"/>
          </a:p>
          <a:p>
            <a:pPr marL="342900" indent="-342900" algn="just">
              <a:lnSpc>
                <a:spcPct val="150000"/>
              </a:lnSpc>
              <a:buFont typeface="Arial" panose="020B0604020202020204" pitchFamily="34" charset="0"/>
              <a:buChar char="•"/>
            </a:pPr>
            <a:r>
              <a:rPr lang="en-US" dirty="0" smtClean="0"/>
              <a:t>For </a:t>
            </a:r>
            <a:r>
              <a:rPr lang="en-US" dirty="0"/>
              <a:t>a study that covered the period 1970–1973, a Z score of 2.675 was established as a practical cutoff point. </a:t>
            </a:r>
            <a:endParaRPr lang="en-US" dirty="0" smtClean="0"/>
          </a:p>
          <a:p>
            <a:pPr marL="342900" indent="-342900" algn="just">
              <a:lnSpc>
                <a:spcPct val="150000"/>
              </a:lnSpc>
              <a:buFont typeface="Arial" panose="020B0604020202020204" pitchFamily="34" charset="0"/>
              <a:buChar char="•"/>
            </a:pPr>
            <a:r>
              <a:rPr lang="en-US" dirty="0" smtClean="0"/>
              <a:t>Firms </a:t>
            </a:r>
            <a:r>
              <a:rPr lang="en-US" dirty="0"/>
              <a:t>that scored below 2.675 are assumed to have similar characteristics of past failures.</a:t>
            </a:r>
            <a:endParaRPr lang="en-MY" dirty="0"/>
          </a:p>
        </p:txBody>
      </p:sp>
    </p:spTree>
    <p:extLst>
      <p:ext uri="{BB962C8B-B14F-4D97-AF65-F5344CB8AC3E}">
        <p14:creationId xmlns:p14="http://schemas.microsoft.com/office/powerpoint/2010/main" xmlns="" val="428760850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pitchFamily="34" charset="0"/>
                <a:cs typeface="Arial" pitchFamily="34" charset="0"/>
              </a:rPr>
              <a:t>Practical Exercise </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xmlns="" val="3358423289"/>
              </p:ext>
            </p:extLst>
          </p:nvPr>
        </p:nvGraphicFramePr>
        <p:xfrm>
          <a:off x="609600" y="1905000"/>
          <a:ext cx="6096000" cy="2208276"/>
        </p:xfrm>
        <a:graphic>
          <a:graphicData uri="http://schemas.openxmlformats.org/drawingml/2006/table">
            <a:tbl>
              <a:tblPr/>
              <a:tblGrid>
                <a:gridCol w="4114800"/>
                <a:gridCol w="1981200"/>
              </a:tblGrid>
              <a:tr h="0">
                <a:tc>
                  <a:txBody>
                    <a:bodyPr/>
                    <a:lstStyle/>
                    <a:p>
                      <a:pPr marL="0" marR="0" algn="just">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Working capital</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$100,000</a:t>
                      </a:r>
                      <a:endParaRPr lang="en-US" sz="1800" b="1">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gn="just">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Total assets</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 </a:t>
                      </a:r>
                      <a:r>
                        <a:rPr lang="en-US" sz="1800" b="1" dirty="0" smtClean="0">
                          <a:solidFill>
                            <a:srgbClr val="000000"/>
                          </a:solidFill>
                          <a:latin typeface="Arial" pitchFamily="34" charset="0"/>
                          <a:ea typeface="Times New Roman"/>
                          <a:cs typeface="Arial" pitchFamily="34" charset="0"/>
                        </a:rPr>
                        <a:t> 300,000</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gn="just">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Retained earnings</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 </a:t>
                      </a:r>
                      <a:r>
                        <a:rPr lang="en-US" sz="1800" b="1" dirty="0" smtClean="0">
                          <a:solidFill>
                            <a:srgbClr val="000000"/>
                          </a:solidFill>
                          <a:latin typeface="Arial" pitchFamily="34" charset="0"/>
                          <a:ea typeface="Times New Roman"/>
                          <a:cs typeface="Arial" pitchFamily="34" charset="0"/>
                        </a:rPr>
                        <a:t>   40,000</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gn="just">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Earnings before interest and taxes</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 </a:t>
                      </a:r>
                      <a:r>
                        <a:rPr lang="en-US" sz="1800" b="1" dirty="0" smtClean="0">
                          <a:solidFill>
                            <a:srgbClr val="000000"/>
                          </a:solidFill>
                          <a:latin typeface="Arial" pitchFamily="34" charset="0"/>
                          <a:ea typeface="Times New Roman"/>
                          <a:cs typeface="Arial" pitchFamily="34" charset="0"/>
                        </a:rPr>
                        <a:t>   60,000</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gn="just">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Market value of equity</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 </a:t>
                      </a:r>
                      <a:r>
                        <a:rPr lang="en-US" sz="1800" b="1" dirty="0" smtClean="0">
                          <a:solidFill>
                            <a:srgbClr val="000000"/>
                          </a:solidFill>
                          <a:latin typeface="Arial" pitchFamily="34" charset="0"/>
                          <a:ea typeface="Times New Roman"/>
                          <a:cs typeface="Arial" pitchFamily="34" charset="0"/>
                        </a:rPr>
                        <a:t> 100,000</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gn="just">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Book value of total debt</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 </a:t>
                      </a:r>
                      <a:r>
                        <a:rPr lang="en-US" sz="1800" b="1" dirty="0" smtClean="0">
                          <a:solidFill>
                            <a:srgbClr val="000000"/>
                          </a:solidFill>
                          <a:latin typeface="Arial" pitchFamily="34" charset="0"/>
                          <a:ea typeface="Times New Roman"/>
                          <a:cs typeface="Arial" pitchFamily="34" charset="0"/>
                        </a:rPr>
                        <a:t> 220,000</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r>
              <a:tr h="0">
                <a:tc>
                  <a:txBody>
                    <a:bodyPr/>
                    <a:lstStyle/>
                    <a:p>
                      <a:pPr marL="0" marR="0" algn="just">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Sales</a:t>
                      </a:r>
                      <a:endParaRPr lang="en-US" sz="18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 </a:t>
                      </a:r>
                      <a:r>
                        <a:rPr lang="en-US" sz="1800" b="1" dirty="0" smtClean="0">
                          <a:solidFill>
                            <a:srgbClr val="000000"/>
                          </a:solidFill>
                          <a:latin typeface="Arial" pitchFamily="34" charset="0"/>
                          <a:ea typeface="Times New Roman"/>
                          <a:cs typeface="Arial" pitchFamily="34" charset="0"/>
                        </a:rPr>
                        <a:t> 400,000</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r>
            </a:tbl>
          </a:graphicData>
        </a:graphic>
      </p:graphicFrame>
      <p:sp>
        <p:nvSpPr>
          <p:cNvPr id="199681" name="Rectangle 1"/>
          <p:cNvSpPr>
            <a:spLocks noChangeArrowheads="1"/>
          </p:cNvSpPr>
          <p:nvPr/>
        </p:nvSpPr>
        <p:spPr bwMode="auto">
          <a:xfrm>
            <a:off x="457200" y="1447800"/>
            <a:ext cx="73152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14300" algn="r"/>
                <a:tab pos="0" algn="l"/>
              </a:tabLst>
            </a:pPr>
            <a:r>
              <a:rPr kumimoji="0" lang="en-US" sz="1800" b="1" i="0" u="none" strike="noStrike" cap="none" normalizeH="0" baseline="0" dirty="0" smtClean="0">
                <a:ln>
                  <a:noFill/>
                </a:ln>
                <a:solidFill>
                  <a:srgbClr val="000000"/>
                </a:solidFill>
                <a:effectLst/>
                <a:latin typeface="Arial" pitchFamily="34" charset="0"/>
                <a:ea typeface="Times New Roman" pitchFamily="18" charset="0"/>
              </a:rPr>
              <a:t>The following data are presented for Rocket Company.</a:t>
            </a:r>
            <a:endParaRPr kumimoji="0" lang="en-US" sz="1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14300" algn="r"/>
                <a:tab pos="0" algn="l"/>
              </a:tabLst>
            </a:pPr>
            <a:endParaRPr kumimoji="0" lang="en-US" sz="1800" b="1"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pitchFamily="34" charset="0"/>
                <a:cs typeface="Arial" pitchFamily="34" charset="0"/>
              </a:rPr>
              <a:t>Practical Exercise  (Cont’d)</a:t>
            </a:r>
            <a:endParaRPr lang="en-US" dirty="0"/>
          </a:p>
        </p:txBody>
      </p:sp>
      <p:sp>
        <p:nvSpPr>
          <p:cNvPr id="198657" name="Rectangle 1"/>
          <p:cNvSpPr>
            <a:spLocks noChangeArrowheads="1"/>
          </p:cNvSpPr>
          <p:nvPr/>
        </p:nvSpPr>
        <p:spPr bwMode="auto">
          <a:xfrm>
            <a:off x="457200" y="1524000"/>
            <a:ext cx="83058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Z Score Formula:</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Z = .012X</a:t>
            </a:r>
            <a:r>
              <a:rPr kumimoji="0" lang="en-US" sz="1800" b="1" i="0" u="none" strike="noStrike" cap="none" normalizeH="0" baseline="-30000" dirty="0" smtClean="0">
                <a:ln>
                  <a:noFill/>
                </a:ln>
                <a:solidFill>
                  <a:srgbClr val="000000"/>
                </a:solidFill>
                <a:effectLst/>
                <a:latin typeface="Arial" pitchFamily="34" charset="0"/>
                <a:ea typeface="Times New Roman" pitchFamily="18" charset="0"/>
                <a:cs typeface="Arial" pitchFamily="34" charset="0"/>
              </a:rPr>
              <a:t>1</a:t>
            </a: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 .014X</a:t>
            </a:r>
            <a:r>
              <a:rPr kumimoji="0" lang="en-US" sz="1800" b="1" i="0" u="none" strike="noStrike" cap="none" normalizeH="0" baseline="-30000" dirty="0" smtClean="0">
                <a:ln>
                  <a:noFill/>
                </a:ln>
                <a:solidFill>
                  <a:srgbClr val="000000"/>
                </a:solidFill>
                <a:effectLst/>
                <a:latin typeface="Arial" pitchFamily="34" charset="0"/>
                <a:ea typeface="Times New Roman" pitchFamily="18" charset="0"/>
                <a:cs typeface="Arial" pitchFamily="34" charset="0"/>
              </a:rPr>
              <a:t>2</a:t>
            </a: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 .033X</a:t>
            </a:r>
            <a:r>
              <a:rPr kumimoji="0" lang="en-US" sz="1800" b="1" i="0" u="none" strike="noStrike" cap="none" normalizeH="0" baseline="-30000" dirty="0" smtClean="0">
                <a:ln>
                  <a:noFill/>
                </a:ln>
                <a:solidFill>
                  <a:srgbClr val="000000"/>
                </a:solidFill>
                <a:effectLst/>
                <a:latin typeface="Arial" pitchFamily="34" charset="0"/>
                <a:ea typeface="Times New Roman" pitchFamily="18" charset="0"/>
                <a:cs typeface="Arial" pitchFamily="34" charset="0"/>
              </a:rPr>
              <a:t>3</a:t>
            </a: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 .006X</a:t>
            </a:r>
            <a:r>
              <a:rPr kumimoji="0" lang="en-US" sz="1800" b="1" i="0" u="none" strike="noStrike" cap="none" normalizeH="0" baseline="-30000" dirty="0" smtClean="0">
                <a:ln>
                  <a:noFill/>
                </a:ln>
                <a:solidFill>
                  <a:srgbClr val="000000"/>
                </a:solidFill>
                <a:effectLst/>
                <a:latin typeface="Arial" pitchFamily="34" charset="0"/>
                <a:ea typeface="Times New Roman" pitchFamily="18" charset="0"/>
                <a:cs typeface="Arial" pitchFamily="34" charset="0"/>
              </a:rPr>
              <a:t>4</a:t>
            </a: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 .010X</a:t>
            </a:r>
            <a:r>
              <a:rPr kumimoji="0" lang="en-US" sz="1800" b="1" i="0" u="none" strike="noStrike" cap="none" normalizeH="0" baseline="-30000" dirty="0" smtClean="0">
                <a:ln>
                  <a:noFill/>
                </a:ln>
                <a:solidFill>
                  <a:srgbClr val="000000"/>
                </a:solidFill>
                <a:effectLst/>
                <a:latin typeface="Arial" pitchFamily="34" charset="0"/>
                <a:ea typeface="Times New Roman" pitchFamily="18" charset="0"/>
                <a:cs typeface="Arial" pitchFamily="34" charset="0"/>
              </a:rPr>
              <a:t>5</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X</a:t>
            </a:r>
            <a:r>
              <a:rPr kumimoji="0" lang="en-US" sz="1800" b="1" i="0" u="none" strike="noStrike" cap="none" normalizeH="0" baseline="-30000" dirty="0" smtClean="0">
                <a:ln>
                  <a:noFill/>
                </a:ln>
                <a:solidFill>
                  <a:srgbClr val="000000"/>
                </a:solidFill>
                <a:effectLst/>
                <a:latin typeface="Arial" pitchFamily="34" charset="0"/>
                <a:ea typeface="Times New Roman" pitchFamily="18" charset="0"/>
                <a:cs typeface="Arial" pitchFamily="34" charset="0"/>
              </a:rPr>
              <a:t>1</a:t>
            </a: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 Working Capital/Total Assets</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X</a:t>
            </a:r>
            <a:r>
              <a:rPr kumimoji="0" lang="en-US" sz="1800" b="1" i="0" u="none" strike="noStrike" cap="none" normalizeH="0" baseline="-30000" dirty="0" smtClean="0">
                <a:ln>
                  <a:noFill/>
                </a:ln>
                <a:solidFill>
                  <a:srgbClr val="000000"/>
                </a:solidFill>
                <a:effectLst/>
                <a:latin typeface="Arial" pitchFamily="34" charset="0"/>
                <a:ea typeface="Times New Roman" pitchFamily="18" charset="0"/>
                <a:cs typeface="Arial" pitchFamily="34" charset="0"/>
              </a:rPr>
              <a:t>2</a:t>
            </a: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 Retained Earnings (balance sheet)/Total Assets</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X</a:t>
            </a:r>
            <a:r>
              <a:rPr kumimoji="0" lang="en-US" sz="1800" b="1" i="0" u="none" strike="noStrike" cap="none" normalizeH="0" baseline="-30000" dirty="0" smtClean="0">
                <a:ln>
                  <a:noFill/>
                </a:ln>
                <a:solidFill>
                  <a:srgbClr val="000000"/>
                </a:solidFill>
                <a:effectLst/>
                <a:latin typeface="Arial" pitchFamily="34" charset="0"/>
                <a:ea typeface="Times New Roman" pitchFamily="18" charset="0"/>
                <a:cs typeface="Arial" pitchFamily="34" charset="0"/>
              </a:rPr>
              <a:t>3</a:t>
            </a: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 Earnings Before Interest and Taxes/Total Assets</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X</a:t>
            </a:r>
            <a:r>
              <a:rPr kumimoji="0" lang="en-US" sz="1800" b="1" i="0" u="none" strike="noStrike" cap="none" normalizeH="0" baseline="-30000" dirty="0" smtClean="0">
                <a:ln>
                  <a:noFill/>
                </a:ln>
                <a:solidFill>
                  <a:srgbClr val="000000"/>
                </a:solidFill>
                <a:effectLst/>
                <a:latin typeface="Arial" pitchFamily="34" charset="0"/>
                <a:ea typeface="Times New Roman" pitchFamily="18" charset="0"/>
                <a:cs typeface="Arial" pitchFamily="34" charset="0"/>
              </a:rPr>
              <a:t>4</a:t>
            </a: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 Market Value of Equity/Book Value of Total Debt</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X</a:t>
            </a:r>
            <a:r>
              <a:rPr kumimoji="0" lang="en-US" sz="1800" b="1" i="0" u="none" strike="noStrike" cap="none" normalizeH="0" baseline="-30000" dirty="0" smtClean="0">
                <a:ln>
                  <a:noFill/>
                </a:ln>
                <a:solidFill>
                  <a:srgbClr val="000000"/>
                </a:solidFill>
                <a:effectLst/>
                <a:latin typeface="Arial" pitchFamily="34" charset="0"/>
                <a:ea typeface="Times New Roman" pitchFamily="18" charset="0"/>
                <a:cs typeface="Arial" pitchFamily="34" charset="0"/>
              </a:rPr>
              <a:t>5</a:t>
            </a: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 Sales/Total Assets</a:t>
            </a:r>
            <a:r>
              <a:rPr kumimoji="0" lang="en-US" sz="1800" b="1" i="0" u="none" strike="noStrike" cap="none" normalizeH="0" baseline="0" dirty="0" smtClean="0">
                <a:ln>
                  <a:noFill/>
                </a:ln>
                <a:solidFill>
                  <a:schemeClr val="tx1"/>
                </a:solidFill>
                <a:effectLst/>
                <a:latin typeface="Arial" pitchFamily="34" charset="0"/>
                <a:cs typeface="Arial" pitchFamily="34" charset="0"/>
              </a:rPr>
              <a:t> </a:t>
            </a:r>
          </a:p>
          <a:p>
            <a:pPr algn="just"/>
            <a:r>
              <a:rPr lang="en-US" sz="1800" b="1" dirty="0" smtClean="0">
                <a:latin typeface="Arial" pitchFamily="34" charset="0"/>
                <a:cs typeface="Arial" pitchFamily="34" charset="0"/>
              </a:rPr>
              <a:t>Required:</a:t>
            </a:r>
          </a:p>
          <a:p>
            <a:pPr algn="just"/>
            <a:r>
              <a:rPr lang="en-US" sz="1800" b="1" dirty="0" smtClean="0">
                <a:latin typeface="Arial" pitchFamily="34" charset="0"/>
                <a:cs typeface="Arial" pitchFamily="34" charset="0"/>
              </a:rPr>
              <a:t>a. Compute the Z score for Rocket Company.</a:t>
            </a:r>
          </a:p>
          <a:p>
            <a:pPr algn="just"/>
            <a:r>
              <a:rPr lang="en-US" sz="1800" b="1" dirty="0" smtClean="0">
                <a:latin typeface="Arial" pitchFamily="34" charset="0"/>
                <a:cs typeface="Arial" pitchFamily="34" charset="0"/>
              </a:rPr>
              <a:t>b. Considering the Altman model, comment on the likelihood that this firm will experience financial failure.</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76282862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1120676"/>
            <a:ext cx="6705600" cy="3349956"/>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en-US" dirty="0"/>
              <a:t>The Z score is 2.85. </a:t>
            </a:r>
            <a:endParaRPr lang="en-US" dirty="0" smtClean="0"/>
          </a:p>
          <a:p>
            <a:pPr marL="342900" indent="-342900" algn="just">
              <a:lnSpc>
                <a:spcPct val="150000"/>
              </a:lnSpc>
              <a:buFont typeface="Arial" panose="020B0604020202020204" pitchFamily="34" charset="0"/>
              <a:buChar char="•"/>
            </a:pPr>
            <a:r>
              <a:rPr lang="en-US" dirty="0" smtClean="0"/>
              <a:t>For </a:t>
            </a:r>
            <a:r>
              <a:rPr lang="en-US" dirty="0"/>
              <a:t>a study that covered the period 1970–1973, a Z score of 2.675 was established as a practical cutoff point. </a:t>
            </a:r>
            <a:endParaRPr lang="en-US" dirty="0" smtClean="0"/>
          </a:p>
          <a:p>
            <a:pPr marL="342900" indent="-342900" algn="just">
              <a:lnSpc>
                <a:spcPct val="150000"/>
              </a:lnSpc>
              <a:buFont typeface="Arial" panose="020B0604020202020204" pitchFamily="34" charset="0"/>
              <a:buChar char="•"/>
            </a:pPr>
            <a:r>
              <a:rPr lang="en-US" dirty="0" smtClean="0"/>
              <a:t>Firms </a:t>
            </a:r>
            <a:r>
              <a:rPr lang="en-US" dirty="0"/>
              <a:t>that score below 2.675 are assumed to have similar characteristics of past failures.</a:t>
            </a:r>
            <a:endParaRPr lang="en-MY" dirty="0"/>
          </a:p>
        </p:txBody>
      </p:sp>
    </p:spTree>
    <p:extLst>
      <p:ext uri="{BB962C8B-B14F-4D97-AF65-F5344CB8AC3E}">
        <p14:creationId xmlns:p14="http://schemas.microsoft.com/office/powerpoint/2010/main" xmlns="" val="185021286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smtClean="0">
                <a:latin typeface="Arial" charset="0"/>
                <a:cs typeface="Arial" charset="0"/>
              </a:rPr>
              <a:t>Lecture Summary</a:t>
            </a:r>
            <a:endParaRPr lang="en-US" dirty="0"/>
          </a:p>
        </p:txBody>
      </p:sp>
      <p:sp>
        <p:nvSpPr>
          <p:cNvPr id="3" name="Rectangle 2"/>
          <p:cNvSpPr/>
          <p:nvPr/>
        </p:nvSpPr>
        <p:spPr>
          <a:xfrm>
            <a:off x="457200" y="1447800"/>
            <a:ext cx="7924800" cy="3970318"/>
          </a:xfrm>
          <a:prstGeom prst="rect">
            <a:avLst/>
          </a:prstGeom>
        </p:spPr>
        <p:txBody>
          <a:bodyPr wrap="square">
            <a:spAutoFit/>
          </a:bodyPr>
          <a:lstStyle/>
          <a:p>
            <a:pPr algn="ctr"/>
            <a:r>
              <a:rPr lang="en-MY" sz="1800" b="1" dirty="0" smtClean="0">
                <a:latin typeface="Arial" pitchFamily="34" charset="0"/>
                <a:cs typeface="Arial" pitchFamily="34" charset="0"/>
              </a:rPr>
              <a:t>Expanded Analysis</a:t>
            </a:r>
            <a:endParaRPr lang="en-US" sz="1800" b="1" dirty="0" smtClean="0">
              <a:latin typeface="Arial" pitchFamily="34" charset="0"/>
              <a:cs typeface="Arial" pitchFamily="34" charset="0"/>
            </a:endParaRPr>
          </a:p>
          <a:p>
            <a:endParaRPr lang="en-US" sz="1800" b="1" dirty="0" smtClean="0">
              <a:latin typeface="Arial" pitchFamily="34" charset="0"/>
              <a:cs typeface="Arial" pitchFamily="34" charset="0"/>
            </a:endParaRPr>
          </a:p>
          <a:p>
            <a:pPr>
              <a:buFont typeface="Wingdings" pitchFamily="2" charset="2"/>
              <a:buChar char="Ø"/>
            </a:pPr>
            <a:r>
              <a:rPr lang="en-US" sz="1800" b="1" dirty="0" smtClean="0">
                <a:latin typeface="Arial" pitchFamily="34" charset="0"/>
                <a:cs typeface="Arial" pitchFamily="34" charset="0"/>
              </a:rPr>
              <a:t> Perceptions of Financial Ratios</a:t>
            </a:r>
          </a:p>
          <a:p>
            <a:pPr>
              <a:buFont typeface="Wingdings" pitchFamily="2" charset="2"/>
              <a:buChar char="Ø"/>
            </a:pPr>
            <a:r>
              <a:rPr lang="en-US" sz="1800" b="1" dirty="0" smtClean="0">
                <a:latin typeface="Arial" pitchFamily="34" charset="0"/>
                <a:cs typeface="Arial" pitchFamily="34" charset="0"/>
              </a:rPr>
              <a:t> Financial Ratios in Annual Reports</a:t>
            </a:r>
          </a:p>
          <a:p>
            <a:pPr>
              <a:buFont typeface="Wingdings" pitchFamily="2" charset="2"/>
              <a:buChar char="Ø"/>
            </a:pPr>
            <a:r>
              <a:rPr lang="en-US" sz="1800" b="1" dirty="0" smtClean="0">
                <a:latin typeface="Arial" pitchFamily="34" charset="0"/>
                <a:cs typeface="Arial" pitchFamily="34" charset="0"/>
              </a:rPr>
              <a:t> Conservatism and Quality of Earnings</a:t>
            </a:r>
          </a:p>
          <a:p>
            <a:pPr>
              <a:buFont typeface="Wingdings" pitchFamily="2" charset="2"/>
              <a:buChar char="Ø"/>
            </a:pPr>
            <a:r>
              <a:rPr lang="en-US" sz="1800" b="1" dirty="0" smtClean="0">
                <a:latin typeface="Arial" pitchFamily="34" charset="0"/>
                <a:cs typeface="Arial" pitchFamily="34" charset="0"/>
              </a:rPr>
              <a:t> Forecasting Financial Failure</a:t>
            </a:r>
          </a:p>
          <a:p>
            <a:pPr>
              <a:buFont typeface="Wingdings" pitchFamily="2" charset="2"/>
              <a:buChar char="Ø"/>
            </a:pPr>
            <a:r>
              <a:rPr lang="en-US" sz="1800" b="1" dirty="0" smtClean="0">
                <a:latin typeface="Arial" pitchFamily="34" charset="0"/>
                <a:cs typeface="Arial" pitchFamily="34" charset="0"/>
              </a:rPr>
              <a:t> </a:t>
            </a:r>
            <a:r>
              <a:rPr lang="en-US" sz="1800" b="1" dirty="0" err="1" smtClean="0">
                <a:latin typeface="Arial" pitchFamily="34" charset="0"/>
                <a:cs typeface="Arial" pitchFamily="34" charset="0"/>
              </a:rPr>
              <a:t>Univariate</a:t>
            </a:r>
            <a:r>
              <a:rPr lang="en-US" sz="1800" b="1" dirty="0" smtClean="0">
                <a:latin typeface="Arial" pitchFamily="34" charset="0"/>
                <a:cs typeface="Arial" pitchFamily="34" charset="0"/>
              </a:rPr>
              <a:t> [Beaver] Model</a:t>
            </a:r>
          </a:p>
          <a:p>
            <a:pPr>
              <a:buFont typeface="Wingdings" pitchFamily="2" charset="2"/>
              <a:buChar char="Ø"/>
            </a:pPr>
            <a:r>
              <a:rPr lang="en-US" sz="1800" b="1" dirty="0" smtClean="0">
                <a:latin typeface="Arial" pitchFamily="34" charset="0"/>
                <a:cs typeface="Arial" pitchFamily="34" charset="0"/>
              </a:rPr>
              <a:t> Multivariate [Altman] Model</a:t>
            </a:r>
          </a:p>
          <a:p>
            <a:pPr>
              <a:buFont typeface="Wingdings" pitchFamily="2" charset="2"/>
              <a:buChar char="Ø"/>
            </a:pPr>
            <a:r>
              <a:rPr lang="en-US" sz="1800" b="1" dirty="0" smtClean="0">
                <a:latin typeface="Arial" pitchFamily="34" charset="0"/>
                <a:cs typeface="Arial" pitchFamily="34" charset="0"/>
              </a:rPr>
              <a:t> Management’s Use of Analysis</a:t>
            </a:r>
          </a:p>
          <a:p>
            <a:pPr>
              <a:buFont typeface="Wingdings" pitchFamily="2" charset="2"/>
              <a:buChar char="Ø"/>
            </a:pPr>
            <a:r>
              <a:rPr lang="en-US" sz="1800" b="1" dirty="0" smtClean="0">
                <a:latin typeface="Arial" pitchFamily="34" charset="0"/>
                <a:cs typeface="Arial" pitchFamily="34" charset="0"/>
              </a:rPr>
              <a:t> Use of LIFO Reserves</a:t>
            </a:r>
          </a:p>
          <a:p>
            <a:pPr>
              <a:buFont typeface="Wingdings" pitchFamily="2" charset="2"/>
              <a:buChar char="Ø"/>
            </a:pPr>
            <a:r>
              <a:rPr lang="en-US" sz="1800" b="1" dirty="0" smtClean="0">
                <a:latin typeface="Arial" pitchFamily="34" charset="0"/>
                <a:cs typeface="Arial" pitchFamily="34" charset="0"/>
              </a:rPr>
              <a:t> Management of Earnings</a:t>
            </a:r>
          </a:p>
          <a:p>
            <a:pPr>
              <a:buFont typeface="Wingdings" pitchFamily="2" charset="2"/>
              <a:buChar char="Ø"/>
            </a:pPr>
            <a:r>
              <a:rPr lang="en-US" sz="1800" b="1" dirty="0" smtClean="0">
                <a:latin typeface="Arial" pitchFamily="34" charset="0"/>
                <a:cs typeface="Arial" pitchFamily="34" charset="0"/>
              </a:rPr>
              <a:t> Valuation</a:t>
            </a:r>
          </a:p>
          <a:p>
            <a:pPr>
              <a:buFont typeface="Wingdings" pitchFamily="2" charset="2"/>
              <a:buChar char="Ø"/>
            </a:pPr>
            <a:r>
              <a:rPr lang="en-US" sz="1800" b="1" dirty="0" smtClean="0">
                <a:latin typeface="Arial" pitchFamily="34" charset="0"/>
                <a:cs typeface="Arial" pitchFamily="34" charset="0"/>
              </a:rPr>
              <a:t> What Analysts Use</a:t>
            </a:r>
          </a:p>
          <a:p>
            <a:pPr>
              <a:buFont typeface="Wingdings" pitchFamily="2" charset="2"/>
              <a:buChar char="Ø"/>
            </a:pPr>
            <a:r>
              <a:rPr lang="en-MY" sz="1800" b="1" dirty="0" smtClean="0">
                <a:latin typeface="Arial" pitchFamily="34" charset="0"/>
                <a:cs typeface="Arial" pitchFamily="34" charset="0"/>
              </a:rPr>
              <a:t> Practical Exercises </a:t>
            </a:r>
            <a:endParaRPr lang="en-US" sz="1800" b="1"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14754</TotalTime>
  <Words>2013</Words>
  <Application>Microsoft Office PowerPoint</Application>
  <PresentationFormat>On-screen Show (4:3)</PresentationFormat>
  <Paragraphs>394</Paragraphs>
  <Slides>50</Slides>
  <Notes>31</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50</vt:i4>
      </vt:variant>
    </vt:vector>
  </HeadingPairs>
  <TitlesOfParts>
    <vt:vector size="54" baseType="lpstr">
      <vt:lpstr>Office Theme</vt:lpstr>
      <vt:lpstr>Document</vt:lpstr>
      <vt:lpstr>Worksheet</vt:lpstr>
      <vt:lpstr>Chart</vt:lpstr>
      <vt:lpstr>Slide 1</vt:lpstr>
      <vt:lpstr>Previous Lecture Summary</vt:lpstr>
      <vt:lpstr>Today's Lecture Topics</vt:lpstr>
      <vt:lpstr>Perceptions of Financial Ratios</vt:lpstr>
      <vt:lpstr>Commercial Loan Departments</vt:lpstr>
      <vt:lpstr>Corporate Controllers</vt:lpstr>
      <vt:lpstr>Certified Public Accountants</vt:lpstr>
      <vt:lpstr>Chartered Financial Analysts</vt:lpstr>
      <vt:lpstr>Comparison of Responses by Loan Departments, Controllers, CPAs, and CFAs</vt:lpstr>
      <vt:lpstr>Financial Ratios in Annual Reports</vt:lpstr>
      <vt:lpstr>Conservatism and Quality of Earnings</vt:lpstr>
      <vt:lpstr>Conservatism and Quality of Earnings (cont’d)</vt:lpstr>
      <vt:lpstr>Forecasting Financial Failure</vt:lpstr>
      <vt:lpstr>Forecasting Financial Failure (cont’d)</vt:lpstr>
      <vt:lpstr>Univariate [Beaver] Model</vt:lpstr>
      <vt:lpstr>Multivariate [Altman] Model</vt:lpstr>
      <vt:lpstr>Slide 17</vt:lpstr>
      <vt:lpstr>Forecasting Financial Failure</vt:lpstr>
      <vt:lpstr>Analytical Review Procedures</vt:lpstr>
      <vt:lpstr>Management’s Use of Analysis</vt:lpstr>
      <vt:lpstr>Use of LIFO Reserves</vt:lpstr>
      <vt:lpstr>Use of LIFO Reserves (cont’d)</vt:lpstr>
      <vt:lpstr>Graphing Financial Information</vt:lpstr>
      <vt:lpstr>Graphing Financial Information (cont’d)</vt:lpstr>
      <vt:lpstr>Graphing Financial Information (cont’d)</vt:lpstr>
      <vt:lpstr>Management of Earnings</vt:lpstr>
      <vt:lpstr>Management of Earnings (cont’d)</vt:lpstr>
      <vt:lpstr>Valuation</vt:lpstr>
      <vt:lpstr>Fundamental Valuation Analysis</vt:lpstr>
      <vt:lpstr>Multiperiod Discounted Valuation Models</vt:lpstr>
      <vt:lpstr>Discounted Earnings Models</vt:lpstr>
      <vt:lpstr>Discounted Cash Flow Models</vt:lpstr>
      <vt:lpstr>Discounted Cash Flow Models (cont’d)</vt:lpstr>
      <vt:lpstr>What Analysts Use</vt:lpstr>
      <vt:lpstr>Practical Exercise </vt:lpstr>
      <vt:lpstr>Practical Exercise  (Cont’d)</vt:lpstr>
      <vt:lpstr>Practical Exercise  (Cont’d)</vt:lpstr>
      <vt:lpstr>Slide 38</vt:lpstr>
      <vt:lpstr>Slide 39</vt:lpstr>
      <vt:lpstr>Slide 40</vt:lpstr>
      <vt:lpstr>Slide 41</vt:lpstr>
      <vt:lpstr>Practical Exercise </vt:lpstr>
      <vt:lpstr>Practical Exercise  (Cont’d)</vt:lpstr>
      <vt:lpstr>Slide 44</vt:lpstr>
      <vt:lpstr>Slide 45</vt:lpstr>
      <vt:lpstr>Practical Exercise </vt:lpstr>
      <vt:lpstr>Practical Exercise  (Cont’d)</vt:lpstr>
      <vt:lpstr>Slide 48</vt:lpstr>
      <vt:lpstr>Slide 49</vt:lpstr>
      <vt:lpstr>Lecture 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dc:title>
  <dc:creator>Anne Oppegard</dc:creator>
  <cp:lastModifiedBy>NTS</cp:lastModifiedBy>
  <cp:revision>89</cp:revision>
  <dcterms:created xsi:type="dcterms:W3CDTF">2006-02-12T17:17:16Z</dcterms:created>
  <dcterms:modified xsi:type="dcterms:W3CDTF">2014-06-09T05:32:27Z</dcterms:modified>
</cp:coreProperties>
</file>