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94" r:id="rId2"/>
    <p:sldId id="295" r:id="rId3"/>
    <p:sldId id="297"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8"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E808CF-3F9D-4027-B3CA-02CBE10FF45B}" type="datetimeFigureOut">
              <a:rPr lang="en-US" smtClean="0"/>
              <a:pPr/>
              <a:t>6/8/2014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EC0F03-0386-46EE-8E1D-D05B965CAA66}" type="slidenum">
              <a:rPr lang="en-US" smtClean="0"/>
              <a:pPr/>
              <a:t>‹#›</a:t>
            </a:fld>
            <a:endParaRPr lang="en-US"/>
          </a:p>
        </p:txBody>
      </p:sp>
    </p:spTree>
    <p:extLst>
      <p:ext uri="{BB962C8B-B14F-4D97-AF65-F5344CB8AC3E}">
        <p14:creationId xmlns:p14="http://schemas.microsoft.com/office/powerpoint/2010/main" xmlns="" val="1711963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10"/>
          </p:nvPr>
        </p:nvSpPr>
        <p:spPr/>
        <p:txBody>
          <a:bodyPr/>
          <a:lstStyle/>
          <a:p>
            <a:fld id="{55EC0F03-0386-46EE-8E1D-D05B965CAA66}" type="slidenum">
              <a:rPr lang="en-US" smtClean="0"/>
              <a:pPr/>
              <a:t>26</a:t>
            </a:fld>
            <a:endParaRPr lang="en-US"/>
          </a:p>
        </p:txBody>
      </p:sp>
    </p:spTree>
    <p:extLst>
      <p:ext uri="{BB962C8B-B14F-4D97-AF65-F5344CB8AC3E}">
        <p14:creationId xmlns:p14="http://schemas.microsoft.com/office/powerpoint/2010/main" xmlns="" val="3396559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763235-C1EE-470F-A6F4-8F9231BC6179}"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B006A6-85ED-497D-A4D5-9EBE7DBBCA6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763235-C1EE-470F-A6F4-8F9231BC6179}"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B006A6-85ED-497D-A4D5-9EBE7DBBCA6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763235-C1EE-470F-A6F4-8F9231BC6179}"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B006A6-85ED-497D-A4D5-9EBE7DBBCA6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763235-C1EE-470F-A6F4-8F9231BC6179}"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B006A6-85ED-497D-A4D5-9EBE7DBBCA6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763235-C1EE-470F-A6F4-8F9231BC6179}" type="datetimeFigureOut">
              <a:rPr lang="en-US" smtClean="0"/>
              <a:pPr/>
              <a:t>6/8/2014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B006A6-85ED-497D-A4D5-9EBE7DBBCA6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763235-C1EE-470F-A6F4-8F9231BC6179}" type="datetimeFigureOut">
              <a:rPr lang="en-US" smtClean="0"/>
              <a:pPr/>
              <a:t>6/8/2014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B006A6-85ED-497D-A4D5-9EBE7DBBCA6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763235-C1EE-470F-A6F4-8F9231BC6179}" type="datetimeFigureOut">
              <a:rPr lang="en-US" smtClean="0"/>
              <a:pPr/>
              <a:t>6/8/2014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B006A6-85ED-497D-A4D5-9EBE7DBBCA6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763235-C1EE-470F-A6F4-8F9231BC6179}"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B006A6-85ED-497D-A4D5-9EBE7DBBCA6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763235-C1EE-470F-A6F4-8F9231BC6179}"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B006A6-85ED-497D-A4D5-9EBE7DBBCA6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763235-C1EE-470F-A6F4-8F9231BC6179}"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B006A6-85ED-497D-A4D5-9EBE7DBBCA6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763235-C1EE-470F-A6F4-8F9231BC6179}"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B006A6-85ED-497D-A4D5-9EBE7DBBCA6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763235-C1EE-470F-A6F4-8F9231BC6179}" type="datetimeFigureOut">
              <a:rPr lang="en-US" smtClean="0"/>
              <a:pPr/>
              <a:t>6/8/2014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B006A6-85ED-497D-A4D5-9EBE7DBBCA6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
          <a:ext cx="9144000" cy="6857999"/>
        </p:xfrm>
        <a:graphic>
          <a:graphicData uri="http://schemas.openxmlformats.org/drawingml/2006/table">
            <a:tbl>
              <a:tblPr firstRow="1" bandRow="1">
                <a:tableStyleId>{5C22544A-7EE6-4342-B048-85BDC9FD1C3A}</a:tableStyleId>
              </a:tblPr>
              <a:tblGrid>
                <a:gridCol w="3021496"/>
                <a:gridCol w="6122504"/>
              </a:tblGrid>
              <a:tr h="2122391">
                <a:tc>
                  <a:txBody>
                    <a:bodyPr/>
                    <a:lstStyle/>
                    <a:p>
                      <a:r>
                        <a:rPr lang="en-MY" sz="2800" b="1" dirty="0" smtClean="0">
                          <a:latin typeface="Arial" pitchFamily="34" charset="0"/>
                          <a:cs typeface="Arial" pitchFamily="34" charset="0"/>
                        </a:rPr>
                        <a:t>Course Title:            </a:t>
                      </a:r>
                      <a:endParaRPr lang="en-MY" sz="2800" b="1" dirty="0">
                        <a:latin typeface="Arial" pitchFamily="34" charset="0"/>
                        <a:cs typeface="Arial" pitchFamily="34" charset="0"/>
                      </a:endParaRPr>
                    </a:p>
                  </a:txBody>
                  <a:tcPr/>
                </a:tc>
                <a:tc>
                  <a:txBody>
                    <a:bodyPr/>
                    <a:lstStyle/>
                    <a:p>
                      <a:r>
                        <a:rPr lang="en-MY" sz="2800" b="1" dirty="0" smtClean="0">
                          <a:effectLst/>
                          <a:latin typeface="Arial" pitchFamily="34" charset="0"/>
                          <a:cs typeface="Arial" pitchFamily="34" charset="0"/>
                        </a:rPr>
                        <a:t>Financial</a:t>
                      </a:r>
                      <a:r>
                        <a:rPr lang="en-MY" sz="2800" b="1" baseline="0" dirty="0" smtClean="0">
                          <a:effectLst/>
                          <a:latin typeface="Arial" pitchFamily="34" charset="0"/>
                          <a:cs typeface="Arial" pitchFamily="34" charset="0"/>
                        </a:rPr>
                        <a:t> </a:t>
                      </a:r>
                      <a:r>
                        <a:rPr lang="en-MY" sz="2800" b="1" dirty="0" smtClean="0">
                          <a:effectLst/>
                          <a:latin typeface="Arial" pitchFamily="34" charset="0"/>
                          <a:cs typeface="Arial" pitchFamily="34" charset="0"/>
                        </a:rPr>
                        <a:t>Statement Analysis</a:t>
                      </a:r>
                      <a:endParaRPr lang="en-MY" sz="2800" b="1" dirty="0">
                        <a:effectLst/>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Course Code:</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MGT-537</a:t>
                      </a:r>
                      <a:endParaRPr lang="en-MY" sz="2800" b="1" dirty="0">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Course Instructor:</a:t>
                      </a:r>
                      <a:endParaRPr lang="en-MY" sz="2800" b="1" dirty="0">
                        <a:latin typeface="Arial" pitchFamily="34" charset="0"/>
                        <a:cs typeface="Arial" pitchFamily="34" charset="0"/>
                      </a:endParaRPr>
                    </a:p>
                  </a:txBody>
                  <a:tcPr/>
                </a:tc>
                <a:tc>
                  <a:txBody>
                    <a:bodyPr/>
                    <a:lstStyle/>
                    <a:p>
                      <a:pPr algn="l"/>
                      <a:r>
                        <a:rPr lang="en-MY" sz="2800" b="1" dirty="0" err="1" smtClean="0">
                          <a:latin typeface="Arial" pitchFamily="34" charset="0"/>
                          <a:cs typeface="Arial" pitchFamily="34" charset="0"/>
                        </a:rPr>
                        <a:t>Dr.</a:t>
                      </a:r>
                      <a:r>
                        <a:rPr lang="en-MY" sz="2800" b="1" dirty="0" smtClean="0">
                          <a:latin typeface="Arial" pitchFamily="34" charset="0"/>
                          <a:cs typeface="Arial" pitchFamily="34" charset="0"/>
                        </a:rPr>
                        <a:t> Hafiz Muhammad </a:t>
                      </a:r>
                      <a:r>
                        <a:rPr lang="en-MY" sz="2800" b="1" dirty="0" err="1" smtClean="0">
                          <a:latin typeface="Arial" pitchFamily="34" charset="0"/>
                          <a:cs typeface="Arial" pitchFamily="34" charset="0"/>
                        </a:rPr>
                        <a:t>Ishaq</a:t>
                      </a:r>
                      <a:endParaRPr lang="en-MY" sz="2800" b="1" dirty="0">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Total Lectures:</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32</a:t>
                      </a:r>
                      <a:endParaRPr lang="en-MY" sz="2800" b="1" dirty="0">
                        <a:latin typeface="Arial" pitchFamily="34" charset="0"/>
                        <a:cs typeface="Arial" pitchFamily="34" charset="0"/>
                      </a:endParaRPr>
                    </a:p>
                  </a:txBody>
                  <a:tcPr/>
                </a:tc>
              </a:tr>
              <a:tr h="1183902">
                <a:tc>
                  <a:txBody>
                    <a:bodyPr/>
                    <a:lstStyle/>
                    <a:p>
                      <a:endParaRPr lang="en-MY" sz="2400" dirty="0">
                        <a:latin typeface="Arial" pitchFamily="34" charset="0"/>
                        <a:cs typeface="Arial" pitchFamily="34" charset="0"/>
                      </a:endParaRPr>
                    </a:p>
                  </a:txBody>
                  <a:tcPr/>
                </a:tc>
                <a:tc>
                  <a:txBody>
                    <a:bodyPr/>
                    <a:lstStyle/>
                    <a:p>
                      <a:endParaRPr lang="en-MY" sz="240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charset="0"/>
                <a:cs typeface="Arial" charset="0"/>
              </a:rPr>
              <a:t>Previous Lecture Summary</a:t>
            </a:r>
            <a:endParaRPr lang="en-US" dirty="0"/>
          </a:p>
        </p:txBody>
      </p:sp>
      <p:sp>
        <p:nvSpPr>
          <p:cNvPr id="33793" name="Rectangle 1"/>
          <p:cNvSpPr>
            <a:spLocks noChangeArrowheads="1"/>
          </p:cNvSpPr>
          <p:nvPr/>
        </p:nvSpPr>
        <p:spPr bwMode="auto">
          <a:xfrm>
            <a:off x="381000" y="1415535"/>
            <a:ext cx="85344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Statement of Cash Flows</a:t>
            </a:r>
          </a:p>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pP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Financial Ratios and the Statement of Cash Flows,</a:t>
            </a:r>
          </a:p>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pPr>
            <a:r>
              <a:rPr lang="en-MY" b="1" dirty="0" smtClean="0">
                <a:latin typeface="Arial" charset="0"/>
                <a:ea typeface="Times New Roman" pitchFamily="18" charset="0"/>
                <a:cs typeface="Arial" charset="0"/>
              </a:rPr>
              <a:t> Practical Exercises</a:t>
            </a:r>
            <a:r>
              <a:rPr kumimoji="0" lang="en-US"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b="1" dirty="0" smtClean="0">
                <a:latin typeface="Arial" charset="0"/>
                <a:cs typeface="Arial" charset="0"/>
              </a:rPr>
              <a:t>Today’s Lecture Topics</a:t>
            </a:r>
            <a:br>
              <a:rPr lang="en-US" altLang="en-US" b="1" dirty="0" smtClean="0">
                <a:latin typeface="Arial" charset="0"/>
                <a:cs typeface="Arial" charset="0"/>
              </a:rPr>
            </a:br>
            <a:endParaRPr lang="en-US" dirty="0"/>
          </a:p>
        </p:txBody>
      </p:sp>
      <p:sp>
        <p:nvSpPr>
          <p:cNvPr id="33793" name="Rectangle 1"/>
          <p:cNvSpPr>
            <a:spLocks noChangeArrowheads="1"/>
          </p:cNvSpPr>
          <p:nvPr/>
        </p:nvSpPr>
        <p:spPr bwMode="auto">
          <a:xfrm>
            <a:off x="381000" y="-131042"/>
            <a:ext cx="8534400" cy="46628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eaLnBrk="0" fontAlgn="base" hangingPunct="0">
              <a:lnSpc>
                <a:spcPct val="150000"/>
              </a:lnSpc>
              <a:spcBef>
                <a:spcPct val="0"/>
              </a:spcBef>
              <a:spcAft>
                <a:spcPct val="0"/>
              </a:spcAft>
            </a:pPr>
            <a:r>
              <a:rPr lang="en-US" b="1" dirty="0" smtClean="0">
                <a:latin typeface="Arial" pitchFamily="34" charset="0"/>
                <a:ea typeface="Times New Roman" pitchFamily="18" charset="0"/>
                <a:cs typeface="Arial" pitchFamily="34" charset="0"/>
              </a:rPr>
              <a:t> </a:t>
            </a:r>
          </a:p>
          <a:p>
            <a:pPr lvl="0" algn="just" eaLnBrk="0" fontAlgn="base" hangingPunct="0">
              <a:lnSpc>
                <a:spcPct val="150000"/>
              </a:lnSpc>
              <a:spcBef>
                <a:spcPct val="0"/>
              </a:spcBef>
              <a:spcAft>
                <a:spcPct val="0"/>
              </a:spcAft>
              <a:buFont typeface="Wingdings" pitchFamily="2" charset="2"/>
              <a:buChar char="Ø"/>
            </a:pPr>
            <a:endParaRPr lang="en-US" b="1" dirty="0" smtClean="0">
              <a:latin typeface="Arial" pitchFamily="34" charset="0"/>
              <a:ea typeface="Times New Roman" pitchFamily="18" charset="0"/>
              <a:cs typeface="Arial" pitchFamily="34" charset="0"/>
            </a:endParaRPr>
          </a:p>
          <a:p>
            <a:pPr lvl="0" algn="just" eaLnBrk="0" fontAlgn="base" hangingPunct="0">
              <a:lnSpc>
                <a:spcPct val="150000"/>
              </a:lnSpc>
              <a:spcBef>
                <a:spcPct val="0"/>
              </a:spcBef>
              <a:spcAft>
                <a:spcPct val="0"/>
              </a:spcAft>
            </a:pPr>
            <a:r>
              <a:rPr lang="en-US" b="1" dirty="0" smtClean="0">
                <a:latin typeface="Arial" pitchFamily="34" charset="0"/>
                <a:ea typeface="Times New Roman" pitchFamily="18" charset="0"/>
                <a:cs typeface="Arial" pitchFamily="34" charset="0"/>
              </a:rPr>
              <a:t>Statement of Cash Flows</a:t>
            </a:r>
          </a:p>
          <a:p>
            <a:pPr lvl="0" algn="just" eaLnBrk="0" fontAlgn="base" hangingPunct="0">
              <a:lnSpc>
                <a:spcPct val="150000"/>
              </a:lnSpc>
              <a:spcBef>
                <a:spcPct val="0"/>
              </a:spcBef>
              <a:spcAft>
                <a:spcPct val="0"/>
              </a:spcAft>
              <a:buFont typeface="Wingdings" pitchFamily="2" charset="2"/>
              <a:buChar char="Ø"/>
            </a:pPr>
            <a:r>
              <a:rPr lang="en-US" b="1" dirty="0" smtClean="0">
                <a:latin typeface="Arial" pitchFamily="34" charset="0"/>
                <a:ea typeface="Times New Roman" pitchFamily="18" charset="0"/>
                <a:cs typeface="Arial" pitchFamily="34" charset="0"/>
              </a:rPr>
              <a:t> Operating Cash Flow/Current Maturities of Long-Term</a:t>
            </a:r>
          </a:p>
          <a:p>
            <a:pPr lvl="0" algn="just" eaLnBrk="0" fontAlgn="base" hangingPunct="0">
              <a:lnSpc>
                <a:spcPct val="150000"/>
              </a:lnSpc>
              <a:spcBef>
                <a:spcPct val="0"/>
              </a:spcBef>
              <a:spcAft>
                <a:spcPct val="0"/>
              </a:spcAft>
            </a:pPr>
            <a:r>
              <a:rPr lang="en-US" b="1" dirty="0" smtClean="0">
                <a:latin typeface="Arial" pitchFamily="34" charset="0"/>
                <a:ea typeface="Times New Roman" pitchFamily="18" charset="0"/>
                <a:cs typeface="Arial" pitchFamily="34" charset="0"/>
              </a:rPr>
              <a:t>    Debt and Current Notes Payable, </a:t>
            </a:r>
          </a:p>
          <a:p>
            <a:pPr lvl="0" algn="just" eaLnBrk="0" fontAlgn="base" hangingPunct="0">
              <a:lnSpc>
                <a:spcPct val="150000"/>
              </a:lnSpc>
              <a:spcBef>
                <a:spcPct val="0"/>
              </a:spcBef>
              <a:spcAft>
                <a:spcPct val="0"/>
              </a:spcAft>
              <a:buFont typeface="Wingdings" pitchFamily="2" charset="2"/>
              <a:buChar char="Ø"/>
            </a:pPr>
            <a:r>
              <a:rPr lang="en-US" b="1" dirty="0" smtClean="0">
                <a:latin typeface="Arial" pitchFamily="34" charset="0"/>
                <a:ea typeface="Times New Roman" pitchFamily="18" charset="0"/>
                <a:cs typeface="Arial" pitchFamily="34" charset="0"/>
              </a:rPr>
              <a:t> Operating Cash Flow/Total Debt, </a:t>
            </a:r>
          </a:p>
          <a:p>
            <a:pPr lvl="0" algn="just" eaLnBrk="0" fontAlgn="base" hangingPunct="0">
              <a:lnSpc>
                <a:spcPct val="150000"/>
              </a:lnSpc>
              <a:spcBef>
                <a:spcPct val="0"/>
              </a:spcBef>
              <a:spcAft>
                <a:spcPct val="0"/>
              </a:spcAft>
              <a:buFont typeface="Wingdings" pitchFamily="2" charset="2"/>
              <a:buChar char="Ø"/>
            </a:pPr>
            <a:r>
              <a:rPr lang="en-US" b="1" dirty="0" smtClean="0">
                <a:latin typeface="Arial" pitchFamily="34" charset="0"/>
                <a:ea typeface="Times New Roman" pitchFamily="18" charset="0"/>
                <a:cs typeface="Arial" pitchFamily="34" charset="0"/>
              </a:rPr>
              <a:t> Operating Cash Flow Per Share,</a:t>
            </a:r>
          </a:p>
          <a:p>
            <a:pPr lvl="0" algn="just" eaLnBrk="0" fontAlgn="base" hangingPunct="0">
              <a:lnSpc>
                <a:spcPct val="150000"/>
              </a:lnSpc>
              <a:spcBef>
                <a:spcPct val="0"/>
              </a:spcBef>
              <a:spcAft>
                <a:spcPct val="0"/>
              </a:spcAft>
              <a:buFont typeface="Wingdings" pitchFamily="2" charset="2"/>
              <a:buChar char="Ø"/>
            </a:pPr>
            <a:r>
              <a:rPr lang="en-US" b="1" dirty="0">
                <a:latin typeface="Arial" pitchFamily="34" charset="0"/>
                <a:ea typeface="Times New Roman" pitchFamily="18" charset="0"/>
                <a:cs typeface="Arial" pitchFamily="34" charset="0"/>
              </a:rPr>
              <a:t> </a:t>
            </a:r>
            <a:r>
              <a:rPr lang="en-US" b="1" dirty="0" smtClean="0">
                <a:latin typeface="Arial" pitchFamily="34" charset="0"/>
                <a:ea typeface="Times New Roman" pitchFamily="18" charset="0"/>
                <a:cs typeface="Arial" pitchFamily="34" charset="0"/>
              </a:rPr>
              <a:t>Operating Cash Flow/Cash Dividends</a:t>
            </a:r>
          </a:p>
          <a:p>
            <a:pPr lvl="0" algn="just">
              <a:lnSpc>
                <a:spcPct val="150000"/>
              </a:lnSpc>
              <a:buFont typeface="Wingdings" pitchFamily="2" charset="2"/>
              <a:buChar char="Ø"/>
            </a:pPr>
            <a:r>
              <a:rPr lang="en-MY" b="1" dirty="0" smtClean="0"/>
              <a:t> Alternative Cash Flow,</a:t>
            </a:r>
            <a:endParaRPr lang="en-US" b="1" dirty="0" smtClean="0"/>
          </a:p>
          <a:p>
            <a:pPr algn="just">
              <a:lnSpc>
                <a:spcPct val="150000"/>
              </a:lnSpc>
              <a:buFont typeface="Wingdings" pitchFamily="2" charset="2"/>
              <a:buChar char="Ø"/>
            </a:pPr>
            <a:r>
              <a:rPr lang="en-MY" b="1" dirty="0" smtClean="0"/>
              <a:t> Procedures for Development of the Statement of Cash Flows</a:t>
            </a:r>
          </a:p>
          <a:p>
            <a:pPr lvl="0" algn="just">
              <a:lnSpc>
                <a:spcPct val="150000"/>
              </a:lnSpc>
              <a:buFont typeface="Wingdings" pitchFamily="2" charset="2"/>
              <a:buChar char="Ø"/>
            </a:pPr>
            <a:r>
              <a:rPr lang="en-MY" b="1" dirty="0" smtClean="0">
                <a:latin typeface="Arial" charset="0"/>
                <a:ea typeface="Times New Roman" pitchFamily="18" charset="0"/>
                <a:cs typeface="Arial" charset="0"/>
              </a:rPr>
              <a:t> Practical Exercises</a:t>
            </a:r>
            <a:r>
              <a:rPr lang="en-US" b="1" dirty="0" smtClean="0">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descr="gibson-graphic (2)"/>
          <p:cNvSpPr>
            <a:spLocks noGrp="1" noChangeArrowheads="1"/>
          </p:cNvSpPr>
          <p:nvPr>
            <p:ph type="title"/>
          </p:nvPr>
        </p:nvSpPr>
        <p:spPr/>
        <p:txBody>
          <a:bodyPr rtlCol="0">
            <a:normAutofit fontScale="90000"/>
          </a:bodyPr>
          <a:lstStyle/>
          <a:p>
            <a:pPr fontAlgn="auto">
              <a:spcAft>
                <a:spcPts val="0"/>
              </a:spcAft>
              <a:defRPr/>
            </a:pPr>
            <a:r>
              <a:rPr lang="en-US" b="1" dirty="0" smtClean="0">
                <a:cs typeface="Arial" charset="0"/>
              </a:rPr>
              <a:t>Financial Ratios and the Statement of Cash Flows</a:t>
            </a:r>
          </a:p>
        </p:txBody>
      </p:sp>
      <p:sp>
        <p:nvSpPr>
          <p:cNvPr id="22531" name="Rectangle 3"/>
          <p:cNvSpPr>
            <a:spLocks noGrp="1" noChangeArrowheads="1"/>
          </p:cNvSpPr>
          <p:nvPr>
            <p:ph idx="1"/>
          </p:nvPr>
        </p:nvSpPr>
        <p:spPr>
          <a:xfrm>
            <a:off x="593725" y="1598613"/>
            <a:ext cx="7864475" cy="4114800"/>
          </a:xfrm>
        </p:spPr>
        <p:txBody>
          <a:bodyPr/>
          <a:lstStyle/>
          <a:p>
            <a:r>
              <a:rPr lang="en-US" dirty="0" smtClean="0">
                <a:cs typeface="Arial" charset="0"/>
              </a:rPr>
              <a:t>Statement of cash flows is relatively new</a:t>
            </a:r>
          </a:p>
          <a:p>
            <a:pPr lvl="1"/>
            <a:r>
              <a:rPr lang="en-US" dirty="0" smtClean="0">
                <a:cs typeface="Arial" charset="0"/>
              </a:rPr>
              <a:t>Required presentation began in 1987</a:t>
            </a:r>
          </a:p>
          <a:p>
            <a:r>
              <a:rPr lang="en-US" dirty="0" smtClean="0">
                <a:cs typeface="Arial" charset="0"/>
              </a:rPr>
              <a:t>Cash flow financial ratios were slowly developed</a:t>
            </a:r>
          </a:p>
          <a:p>
            <a:r>
              <a:rPr lang="en-US" dirty="0" smtClean="0">
                <a:cs typeface="Arial" charset="0"/>
              </a:rPr>
              <a:t>Traditional ratios relate balance sheet to income statement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descr="gibson-graphic (2)"/>
          <p:cNvSpPr>
            <a:spLocks noGrp="1" noChangeArrowheads="1"/>
          </p:cNvSpPr>
          <p:nvPr>
            <p:ph type="title"/>
          </p:nvPr>
        </p:nvSpPr>
        <p:spPr>
          <a:xfrm>
            <a:off x="0" y="0"/>
            <a:ext cx="9140825" cy="1295400"/>
          </a:xfrm>
        </p:spPr>
        <p:txBody>
          <a:bodyPr/>
          <a:lstStyle/>
          <a:p>
            <a:r>
              <a:rPr lang="en-US" sz="3200" b="1" smtClean="0">
                <a:cs typeface="Arial" charset="0"/>
              </a:rPr>
              <a:t>Operating Cash Flow/Current Maturities of Long-Term Debt and Current Notes Payable</a:t>
            </a:r>
          </a:p>
        </p:txBody>
      </p:sp>
      <p:sp>
        <p:nvSpPr>
          <p:cNvPr id="9220" name="Rectangle 3"/>
          <p:cNvSpPr>
            <a:spLocks noGrp="1" noChangeArrowheads="1"/>
          </p:cNvSpPr>
          <p:nvPr>
            <p:ph idx="1"/>
          </p:nvPr>
        </p:nvSpPr>
        <p:spPr>
          <a:xfrm>
            <a:off x="609600" y="3048000"/>
            <a:ext cx="7924800" cy="1674813"/>
          </a:xfrm>
        </p:spPr>
        <p:txBody>
          <a:bodyPr/>
          <a:lstStyle/>
          <a:p>
            <a:pPr marL="346075" indent="-346075"/>
            <a:r>
              <a:rPr lang="en-US" smtClean="0"/>
              <a:t>Indicates a firm’s abilities to meet its current maturities of debt</a:t>
            </a:r>
          </a:p>
          <a:p>
            <a:pPr marL="346075" indent="-346075"/>
            <a:r>
              <a:rPr lang="en-US" smtClean="0"/>
              <a:t>Higher ratio indicates better liquidity</a:t>
            </a:r>
          </a:p>
        </p:txBody>
      </p:sp>
      <p:graphicFrame>
        <p:nvGraphicFramePr>
          <p:cNvPr id="9218" name="Object 4"/>
          <p:cNvGraphicFramePr>
            <a:graphicFrameLocks noChangeAspect="1"/>
          </p:cNvGraphicFramePr>
          <p:nvPr/>
        </p:nvGraphicFramePr>
        <p:xfrm>
          <a:off x="1689100" y="1524000"/>
          <a:ext cx="5765800" cy="1281113"/>
        </p:xfrm>
        <a:graphic>
          <a:graphicData uri="http://schemas.openxmlformats.org/presentationml/2006/ole">
            <p:oleObj spid="_x0000_s1033" name="Equation" r:id="rId4" imgW="2628900" imgH="584200" progId="">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descr="gibson-graphic (2)"/>
          <p:cNvSpPr>
            <a:spLocks noGrp="1" noChangeArrowheads="1"/>
          </p:cNvSpPr>
          <p:nvPr>
            <p:ph type="title"/>
          </p:nvPr>
        </p:nvSpPr>
        <p:spPr/>
        <p:txBody>
          <a:bodyPr/>
          <a:lstStyle/>
          <a:p>
            <a:r>
              <a:rPr lang="en-US" b="1" smtClean="0">
                <a:cs typeface="Arial" charset="0"/>
              </a:rPr>
              <a:t>Operating Cash Flow to Total Debt</a:t>
            </a:r>
          </a:p>
        </p:txBody>
      </p:sp>
      <p:sp>
        <p:nvSpPr>
          <p:cNvPr id="10244" name="Rectangle 3"/>
          <p:cNvSpPr>
            <a:spLocks noGrp="1" noChangeArrowheads="1"/>
          </p:cNvSpPr>
          <p:nvPr>
            <p:ph idx="1"/>
          </p:nvPr>
        </p:nvSpPr>
        <p:spPr>
          <a:xfrm>
            <a:off x="609600" y="2438400"/>
            <a:ext cx="7924800" cy="2741613"/>
          </a:xfrm>
        </p:spPr>
        <p:txBody>
          <a:bodyPr/>
          <a:lstStyle/>
          <a:p>
            <a:pPr marL="346075" indent="-346075"/>
            <a:r>
              <a:rPr lang="en-US" smtClean="0"/>
              <a:t>Indicates a firm’s ability to cover total debt with the yearly operating cash flow</a:t>
            </a:r>
          </a:p>
          <a:p>
            <a:pPr marL="346075" indent="-346075"/>
            <a:r>
              <a:rPr lang="en-US" smtClean="0"/>
              <a:t>Conservative approach is to include all possible balance sheet debt</a:t>
            </a:r>
          </a:p>
        </p:txBody>
      </p:sp>
      <p:graphicFrame>
        <p:nvGraphicFramePr>
          <p:cNvPr id="10242" name="Object 4"/>
          <p:cNvGraphicFramePr>
            <a:graphicFrameLocks noChangeAspect="1"/>
          </p:cNvGraphicFramePr>
          <p:nvPr/>
        </p:nvGraphicFramePr>
        <p:xfrm>
          <a:off x="2913063" y="1295400"/>
          <a:ext cx="3314700" cy="863600"/>
        </p:xfrm>
        <a:graphic>
          <a:graphicData uri="http://schemas.openxmlformats.org/presentationml/2006/ole">
            <p:oleObj spid="_x0000_s2057" name="Equation" r:id="rId4" imgW="1511300" imgH="393700" progId="">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descr="gibson-graphic (2)"/>
          <p:cNvSpPr>
            <a:spLocks noGrp="1" noChangeArrowheads="1"/>
          </p:cNvSpPr>
          <p:nvPr>
            <p:ph type="title"/>
          </p:nvPr>
        </p:nvSpPr>
        <p:spPr/>
        <p:txBody>
          <a:bodyPr/>
          <a:lstStyle/>
          <a:p>
            <a:r>
              <a:rPr lang="en-US" b="1" dirty="0" smtClean="0">
                <a:cs typeface="Arial" charset="0"/>
              </a:rPr>
              <a:t>Operating Cash Flow Per Share</a:t>
            </a:r>
          </a:p>
        </p:txBody>
      </p:sp>
      <p:sp>
        <p:nvSpPr>
          <p:cNvPr id="11268" name="Rectangle 3"/>
          <p:cNvSpPr>
            <a:spLocks noGrp="1" noChangeArrowheads="1"/>
          </p:cNvSpPr>
          <p:nvPr>
            <p:ph idx="1"/>
          </p:nvPr>
        </p:nvSpPr>
        <p:spPr>
          <a:xfrm>
            <a:off x="609600" y="2667000"/>
            <a:ext cx="7924800" cy="3200400"/>
          </a:xfrm>
        </p:spPr>
        <p:txBody>
          <a:bodyPr/>
          <a:lstStyle/>
          <a:p>
            <a:r>
              <a:rPr lang="en-US" smtClean="0"/>
              <a:t>A better indication of a firm’s ability to make capital expenditure decisions and pay dividends than is earnings per share</a:t>
            </a:r>
          </a:p>
          <a:p>
            <a:r>
              <a:rPr lang="en-US" smtClean="0"/>
              <a:t>Does not reflect firm’s profitability</a:t>
            </a:r>
          </a:p>
          <a:p>
            <a:pPr lvl="1"/>
            <a:r>
              <a:rPr lang="en-US" smtClean="0"/>
              <a:t>Firms are prohibited from reporting this statistic in financial statements or in the notes thereto</a:t>
            </a:r>
          </a:p>
        </p:txBody>
      </p:sp>
      <p:graphicFrame>
        <p:nvGraphicFramePr>
          <p:cNvPr id="11266" name="Object 4"/>
          <p:cNvGraphicFramePr>
            <a:graphicFrameLocks noChangeAspect="1"/>
          </p:cNvGraphicFramePr>
          <p:nvPr/>
        </p:nvGraphicFramePr>
        <p:xfrm>
          <a:off x="1452563" y="1219200"/>
          <a:ext cx="6237287" cy="1216025"/>
        </p:xfrm>
        <a:graphic>
          <a:graphicData uri="http://schemas.openxmlformats.org/presentationml/2006/ole">
            <p:oleObj spid="_x0000_s3081" name="Equation" r:id="rId4" imgW="2997200" imgH="584200" progId="">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descr="gibson-graphic (2)"/>
          <p:cNvSpPr>
            <a:spLocks noGrp="1" noChangeArrowheads="1"/>
          </p:cNvSpPr>
          <p:nvPr>
            <p:ph type="title"/>
          </p:nvPr>
        </p:nvSpPr>
        <p:spPr/>
        <p:txBody>
          <a:bodyPr rtlCol="0">
            <a:normAutofit fontScale="90000"/>
          </a:bodyPr>
          <a:lstStyle/>
          <a:p>
            <a:pPr fontAlgn="auto">
              <a:spcAft>
                <a:spcPts val="0"/>
              </a:spcAft>
              <a:defRPr/>
            </a:pPr>
            <a:r>
              <a:rPr lang="en-US" b="1" dirty="0" smtClean="0">
                <a:cs typeface="Arial" charset="0"/>
              </a:rPr>
              <a:t>Operating Cash Flow to Cash Dividends</a:t>
            </a:r>
          </a:p>
        </p:txBody>
      </p:sp>
      <p:sp>
        <p:nvSpPr>
          <p:cNvPr id="12292" name="Rectangle 3"/>
          <p:cNvSpPr>
            <a:spLocks noGrp="1" noChangeArrowheads="1"/>
          </p:cNvSpPr>
          <p:nvPr>
            <p:ph idx="1"/>
          </p:nvPr>
        </p:nvSpPr>
        <p:spPr>
          <a:xfrm>
            <a:off x="609600" y="2438400"/>
            <a:ext cx="7924800" cy="3198813"/>
          </a:xfrm>
        </p:spPr>
        <p:txBody>
          <a:bodyPr/>
          <a:lstStyle/>
          <a:p>
            <a:r>
              <a:rPr lang="en-US" dirty="0" smtClean="0"/>
              <a:t>Indicates a firm’s ability to cover cash dividends with the yearly operating cash flow</a:t>
            </a:r>
          </a:p>
        </p:txBody>
      </p:sp>
      <p:graphicFrame>
        <p:nvGraphicFramePr>
          <p:cNvPr id="12290" name="Object 4"/>
          <p:cNvGraphicFramePr>
            <a:graphicFrameLocks noChangeAspect="1"/>
          </p:cNvGraphicFramePr>
          <p:nvPr/>
        </p:nvGraphicFramePr>
        <p:xfrm>
          <a:off x="2895600" y="1524000"/>
          <a:ext cx="3314700" cy="863600"/>
        </p:xfrm>
        <a:graphic>
          <a:graphicData uri="http://schemas.openxmlformats.org/presentationml/2006/ole">
            <p:oleObj spid="_x0000_s4105" name="Equation" r:id="rId4" imgW="1511300" imgH="393700" progId="">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descr="gibson-graphic (2)"/>
          <p:cNvSpPr>
            <a:spLocks noGrp="1" noChangeArrowheads="1"/>
          </p:cNvSpPr>
          <p:nvPr>
            <p:ph type="title"/>
          </p:nvPr>
        </p:nvSpPr>
        <p:spPr/>
        <p:txBody>
          <a:bodyPr/>
          <a:lstStyle/>
          <a:p>
            <a:r>
              <a:rPr lang="en-US" b="1" smtClean="0">
                <a:cs typeface="Arial" charset="0"/>
              </a:rPr>
              <a:t>Alternative Cash Flow</a:t>
            </a:r>
          </a:p>
        </p:txBody>
      </p:sp>
      <p:sp>
        <p:nvSpPr>
          <p:cNvPr id="23555" name="Rectangle 3"/>
          <p:cNvSpPr>
            <a:spLocks noGrp="1" noChangeArrowheads="1"/>
          </p:cNvSpPr>
          <p:nvPr>
            <p:ph idx="1"/>
          </p:nvPr>
        </p:nvSpPr>
        <p:spPr>
          <a:xfrm>
            <a:off x="593725" y="1598613"/>
            <a:ext cx="7940675" cy="4114800"/>
          </a:xfrm>
        </p:spPr>
        <p:txBody>
          <a:bodyPr>
            <a:normAutofit/>
          </a:bodyPr>
          <a:lstStyle/>
          <a:p>
            <a:r>
              <a:rPr lang="en-US" sz="2800" dirty="0">
                <a:cs typeface="Arial" charset="0"/>
              </a:rPr>
              <a:t>A summary of the actual or anticipated incomings and outgoings of cash in a firm over an accounting period (month, quarter, year).</a:t>
            </a:r>
          </a:p>
          <a:p>
            <a:r>
              <a:rPr lang="en-US" dirty="0" smtClean="0">
                <a:cs typeface="Arial" charset="0"/>
              </a:rPr>
              <a:t>No standard definition of cash flow</a:t>
            </a:r>
          </a:p>
          <a:p>
            <a:r>
              <a:rPr lang="en-US" dirty="0" smtClean="0">
                <a:cs typeface="Arial" charset="0"/>
              </a:rPr>
              <a:t>Alternative definition</a:t>
            </a:r>
          </a:p>
          <a:p>
            <a:pPr lvl="1"/>
            <a:r>
              <a:rPr lang="en-US" dirty="0" smtClean="0">
                <a:cs typeface="Arial" charset="0"/>
              </a:rPr>
              <a:t>Net income plus depreciation expense</a:t>
            </a:r>
          </a:p>
          <a:p>
            <a:pPr lvl="1"/>
            <a:r>
              <a:rPr lang="en-US" dirty="0" smtClean="0">
                <a:cs typeface="Arial" charset="0"/>
              </a:rPr>
              <a:t>Less useful than the net cash flow from operating activities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descr="gibson-graphic (2)"/>
          <p:cNvSpPr>
            <a:spLocks noGrp="1" noChangeArrowheads="1"/>
          </p:cNvSpPr>
          <p:nvPr>
            <p:ph type="title"/>
          </p:nvPr>
        </p:nvSpPr>
        <p:spPr/>
        <p:txBody>
          <a:bodyPr rtlCol="0">
            <a:normAutofit fontScale="90000"/>
          </a:bodyPr>
          <a:lstStyle/>
          <a:p>
            <a:pPr fontAlgn="auto">
              <a:spcAft>
                <a:spcPts val="0"/>
              </a:spcAft>
              <a:defRPr/>
            </a:pPr>
            <a:r>
              <a:rPr lang="en-US" b="1" smtClean="0">
                <a:cs typeface="Arial" charset="0"/>
              </a:rPr>
              <a:t>Procedures to Develop the Statement of Cash Flows</a:t>
            </a:r>
          </a:p>
        </p:txBody>
      </p:sp>
      <p:sp>
        <p:nvSpPr>
          <p:cNvPr id="100355" name="Rectangle 3"/>
          <p:cNvSpPr>
            <a:spLocks noGrp="1" noChangeArrowheads="1"/>
          </p:cNvSpPr>
          <p:nvPr>
            <p:ph idx="1"/>
          </p:nvPr>
        </p:nvSpPr>
        <p:spPr>
          <a:xfrm>
            <a:off x="593725" y="1446213"/>
            <a:ext cx="7772400" cy="992187"/>
          </a:xfrm>
        </p:spPr>
        <p:txBody>
          <a:bodyPr rtlCol="0">
            <a:normAutofit lnSpcReduction="10000"/>
          </a:bodyPr>
          <a:lstStyle/>
          <a:p>
            <a:pPr marL="0" indent="0" fontAlgn="auto">
              <a:spcAft>
                <a:spcPts val="0"/>
              </a:spcAft>
              <a:buFontTx/>
              <a:buNone/>
              <a:defRPr/>
            </a:pPr>
            <a:r>
              <a:rPr lang="en-US" smtClean="0">
                <a:cs typeface="Arial" charset="0"/>
              </a:rPr>
              <a:t>Analyze all balance sheet accounts other than cash and cash equivalents.</a:t>
            </a:r>
          </a:p>
        </p:txBody>
      </p:sp>
      <p:graphicFrame>
        <p:nvGraphicFramePr>
          <p:cNvPr id="100462" name="Group 110"/>
          <p:cNvGraphicFramePr>
            <a:graphicFrameLocks noGrp="1"/>
          </p:cNvGraphicFramePr>
          <p:nvPr/>
        </p:nvGraphicFramePr>
        <p:xfrm>
          <a:off x="304800" y="2668588"/>
          <a:ext cx="8534400" cy="3277235"/>
        </p:xfrm>
        <a:graphic>
          <a:graphicData uri="http://schemas.openxmlformats.org/drawingml/2006/table">
            <a:tbl>
              <a:tblPr/>
              <a:tblGrid>
                <a:gridCol w="2844800"/>
                <a:gridCol w="2844800"/>
                <a:gridCol w="2844800"/>
              </a:tblGrid>
              <a:tr h="492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rgbClr val="336699"/>
                        </a:solidFill>
                        <a:effectLst/>
                        <a:latin typeface="Arial" charset="0"/>
                      </a:endParaRPr>
                    </a:p>
                  </a:txBody>
                  <a:tcPr horzOverflow="overflow">
                    <a:lnL w="28575"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28575"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Increase</a:t>
                      </a:r>
                    </a:p>
                  </a:txBody>
                  <a:tcPr horzOverflow="overflow">
                    <a:lnL w="12700"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28575"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Decrease</a:t>
                      </a:r>
                    </a:p>
                  </a:txBody>
                  <a:tcPr horzOverflow="overflow">
                    <a:lnL w="12700" cap="flat" cmpd="sng" algn="ctr">
                      <a:solidFill>
                        <a:srgbClr val="003366"/>
                      </a:solidFill>
                      <a:prstDash val="solid"/>
                      <a:round/>
                      <a:headEnd type="none" w="med" len="med"/>
                      <a:tailEnd type="none" w="med" len="med"/>
                    </a:lnL>
                    <a:lnR w="28575" cap="flat" cmpd="sng" algn="ctr">
                      <a:solidFill>
                        <a:srgbClr val="003366"/>
                      </a:solidFill>
                      <a:prstDash val="solid"/>
                      <a:round/>
                      <a:headEnd type="none" w="med" len="med"/>
                      <a:tailEnd type="none" w="med" len="med"/>
                    </a:lnR>
                    <a:lnT w="28575"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r>
              <a:tr h="4889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Current assets</a:t>
                      </a:r>
                    </a:p>
                  </a:txBody>
                  <a:tcPr horzOverflow="overflow">
                    <a:lnL w="28575"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Operating outflow</a:t>
                      </a:r>
                    </a:p>
                  </a:txBody>
                  <a:tcPr horzOverflow="overflow">
                    <a:lnL w="12700"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Operating inflow</a:t>
                      </a:r>
                    </a:p>
                  </a:txBody>
                  <a:tcPr horzOverflow="overflow">
                    <a:lnL w="12700" cap="flat" cmpd="sng" algn="ctr">
                      <a:solidFill>
                        <a:srgbClr val="003366"/>
                      </a:solidFill>
                      <a:prstDash val="solid"/>
                      <a:round/>
                      <a:headEnd type="none" w="med" len="med"/>
                      <a:tailEnd type="none" w="med" len="med"/>
                    </a:lnL>
                    <a:lnR w="28575"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r>
              <a:tr h="492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Noncurrent assets</a:t>
                      </a:r>
                    </a:p>
                  </a:txBody>
                  <a:tcPr horzOverflow="overflow">
                    <a:lnL w="28575"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Investing outflow</a:t>
                      </a:r>
                    </a:p>
                  </a:txBody>
                  <a:tcPr horzOverflow="overflow">
                    <a:lnL w="12700"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Investing inflow</a:t>
                      </a:r>
                    </a:p>
                  </a:txBody>
                  <a:tcPr horzOverflow="overflow">
                    <a:lnL w="12700" cap="flat" cmpd="sng" algn="ctr">
                      <a:solidFill>
                        <a:srgbClr val="003366"/>
                      </a:solidFill>
                      <a:prstDash val="solid"/>
                      <a:round/>
                      <a:headEnd type="none" w="med" len="med"/>
                      <a:tailEnd type="none" w="med" len="med"/>
                    </a:lnL>
                    <a:lnR w="28575"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r>
              <a:tr h="492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Current liabilities</a:t>
                      </a:r>
                    </a:p>
                  </a:txBody>
                  <a:tcPr horzOverflow="overflow">
                    <a:lnL w="28575"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Operating inflow</a:t>
                      </a:r>
                    </a:p>
                  </a:txBody>
                  <a:tcPr horzOverflow="overflow">
                    <a:lnL w="12700"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Operating outflow</a:t>
                      </a:r>
                    </a:p>
                  </a:txBody>
                  <a:tcPr horzOverflow="overflow">
                    <a:lnL w="12700" cap="flat" cmpd="sng" algn="ctr">
                      <a:solidFill>
                        <a:srgbClr val="003366"/>
                      </a:solidFill>
                      <a:prstDash val="solid"/>
                      <a:round/>
                      <a:headEnd type="none" w="med" len="med"/>
                      <a:tailEnd type="none" w="med" len="med"/>
                    </a:lnL>
                    <a:lnR w="28575"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r>
              <a:tr h="4889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Long-term liabilities</a:t>
                      </a:r>
                    </a:p>
                  </a:txBody>
                  <a:tcPr horzOverflow="overflow">
                    <a:lnL w="28575"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Financing inflow</a:t>
                      </a:r>
                    </a:p>
                  </a:txBody>
                  <a:tcPr horzOverflow="overflow">
                    <a:lnL w="12700"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Financing outflow</a:t>
                      </a:r>
                    </a:p>
                  </a:txBody>
                  <a:tcPr horzOverflow="overflow">
                    <a:lnL w="12700" cap="flat" cmpd="sng" algn="ctr">
                      <a:solidFill>
                        <a:srgbClr val="003366"/>
                      </a:solidFill>
                      <a:prstDash val="solid"/>
                      <a:round/>
                      <a:headEnd type="none" w="med" len="med"/>
                      <a:tailEnd type="none" w="med" len="med"/>
                    </a:lnL>
                    <a:lnR w="28575"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12700" cap="flat" cmpd="sng" algn="ctr">
                      <a:solidFill>
                        <a:srgbClr val="003366"/>
                      </a:solidFill>
                      <a:prstDash val="solid"/>
                      <a:round/>
                      <a:headEnd type="none" w="med" len="med"/>
                      <a:tailEnd type="none" w="med" len="med"/>
                    </a:lnB>
                    <a:lnTlToBr>
                      <a:noFill/>
                    </a:lnTlToBr>
                    <a:lnBlToTr>
                      <a:noFill/>
                    </a:lnBlToTr>
                    <a:noFill/>
                  </a:tcPr>
                </a:tc>
              </a:tr>
              <a:tr h="492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Stockholders’ equity</a:t>
                      </a:r>
                    </a:p>
                  </a:txBody>
                  <a:tcPr horzOverflow="overflow">
                    <a:lnL w="28575"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28575" cap="flat" cmpd="sng" algn="ctr">
                      <a:solidFill>
                        <a:srgbClr val="0033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Financing inflow</a:t>
                      </a:r>
                    </a:p>
                  </a:txBody>
                  <a:tcPr anchor="ctr" horzOverflow="overflow">
                    <a:lnL w="12700" cap="flat" cmpd="sng" algn="ctr">
                      <a:solidFill>
                        <a:srgbClr val="003366"/>
                      </a:solidFill>
                      <a:prstDash val="solid"/>
                      <a:round/>
                      <a:headEnd type="none" w="med" len="med"/>
                      <a:tailEnd type="none" w="med" len="med"/>
                    </a:lnL>
                    <a:lnR w="12700"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28575" cap="flat" cmpd="sng" algn="ctr">
                      <a:solidFill>
                        <a:srgbClr val="0033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Financing outflow</a:t>
                      </a:r>
                    </a:p>
                  </a:txBody>
                  <a:tcPr anchor="ctr" horzOverflow="overflow">
                    <a:lnL w="12700" cap="flat" cmpd="sng" algn="ctr">
                      <a:solidFill>
                        <a:srgbClr val="003366"/>
                      </a:solidFill>
                      <a:prstDash val="solid"/>
                      <a:round/>
                      <a:headEnd type="none" w="med" len="med"/>
                      <a:tailEnd type="none" w="med" len="med"/>
                    </a:lnL>
                    <a:lnR w="28575" cap="flat" cmpd="sng" algn="ctr">
                      <a:solidFill>
                        <a:srgbClr val="003366"/>
                      </a:solidFill>
                      <a:prstDash val="solid"/>
                      <a:round/>
                      <a:headEnd type="none" w="med" len="med"/>
                      <a:tailEnd type="none" w="med" len="med"/>
                    </a:lnR>
                    <a:lnT w="12700" cap="flat" cmpd="sng" algn="ctr">
                      <a:solidFill>
                        <a:srgbClr val="003366"/>
                      </a:solidFill>
                      <a:prstDash val="solid"/>
                      <a:round/>
                      <a:headEnd type="none" w="med" len="med"/>
                      <a:tailEnd type="none" w="med" len="med"/>
                    </a:lnT>
                    <a:lnB w="28575" cap="flat" cmpd="sng" algn="ctr">
                      <a:solidFill>
                        <a:srgbClr val="003366"/>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gibson-graphic (2)"/>
          <p:cNvSpPr>
            <a:spLocks noGrp="1" noChangeArrowheads="1"/>
          </p:cNvSpPr>
          <p:nvPr>
            <p:ph type="title"/>
          </p:nvPr>
        </p:nvSpPr>
        <p:spPr/>
        <p:txBody>
          <a:bodyPr>
            <a:normAutofit fontScale="90000"/>
          </a:bodyPr>
          <a:lstStyle/>
          <a:p>
            <a:r>
              <a:rPr lang="en-US" b="1" dirty="0" smtClean="0">
                <a:cs typeface="Arial" charset="0"/>
              </a:rPr>
              <a:t>Procedures to Develop the Statement of Cash Flows (Cont’d)</a:t>
            </a:r>
          </a:p>
        </p:txBody>
      </p:sp>
      <p:sp>
        <p:nvSpPr>
          <p:cNvPr id="25603" name="Rectangle 3"/>
          <p:cNvSpPr>
            <a:spLocks noGrp="1" noChangeArrowheads="1"/>
          </p:cNvSpPr>
          <p:nvPr>
            <p:ph idx="1"/>
          </p:nvPr>
        </p:nvSpPr>
        <p:spPr>
          <a:xfrm>
            <a:off x="593725" y="1598613"/>
            <a:ext cx="7864475" cy="4114800"/>
          </a:xfrm>
        </p:spPr>
        <p:txBody>
          <a:bodyPr/>
          <a:lstStyle/>
          <a:p>
            <a:pPr marL="533400" indent="-533400">
              <a:buFontTx/>
              <a:buAutoNum type="arabicPeriod"/>
            </a:pPr>
            <a:r>
              <a:rPr lang="en-US" smtClean="0">
                <a:cs typeface="Arial" charset="0"/>
              </a:rPr>
              <a:t>Determine change in cash and cash equivalents</a:t>
            </a:r>
          </a:p>
          <a:p>
            <a:pPr marL="533400" indent="-533400">
              <a:buFontTx/>
              <a:buAutoNum type="arabicPeriod"/>
            </a:pPr>
            <a:r>
              <a:rPr lang="en-US" smtClean="0">
                <a:cs typeface="Arial" charset="0"/>
              </a:rPr>
              <a:t>Compute the change in all other balance sheet accounts</a:t>
            </a:r>
          </a:p>
          <a:p>
            <a:pPr marL="533400" indent="-533400">
              <a:buFontTx/>
              <a:buAutoNum type="arabicPeriod"/>
            </a:pPr>
            <a:r>
              <a:rPr lang="en-US" smtClean="0">
                <a:cs typeface="Arial" charset="0"/>
              </a:rPr>
              <a:t>Classify as operating, investing, and financing</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descr="gibson-graphic (2)"/>
          <p:cNvSpPr>
            <a:spLocks noGrp="1" noChangeArrowheads="1"/>
          </p:cNvSpPr>
          <p:nvPr>
            <p:ph type="title"/>
          </p:nvPr>
        </p:nvSpPr>
        <p:spPr/>
        <p:txBody>
          <a:bodyPr>
            <a:normAutofit fontScale="90000"/>
          </a:bodyPr>
          <a:lstStyle/>
          <a:p>
            <a:r>
              <a:rPr lang="en-US" b="1" smtClean="0">
                <a:cs typeface="Arial" charset="0"/>
              </a:rPr>
              <a:t>Procedures to Develop</a:t>
            </a:r>
            <a:br>
              <a:rPr lang="en-US" b="1" smtClean="0">
                <a:cs typeface="Arial" charset="0"/>
              </a:rPr>
            </a:br>
            <a:r>
              <a:rPr lang="en-US" b="1" smtClean="0">
                <a:cs typeface="Arial" charset="0"/>
              </a:rPr>
              <a:t>Direct Operating Cash Flows</a:t>
            </a:r>
          </a:p>
        </p:txBody>
      </p:sp>
      <p:sp>
        <p:nvSpPr>
          <p:cNvPr id="26627" name="Rectangle 3"/>
          <p:cNvSpPr>
            <a:spLocks noGrp="1" noChangeArrowheads="1"/>
          </p:cNvSpPr>
          <p:nvPr>
            <p:ph idx="1"/>
          </p:nvPr>
        </p:nvSpPr>
        <p:spPr>
          <a:xfrm>
            <a:off x="593725" y="1598613"/>
            <a:ext cx="7940675" cy="4114800"/>
          </a:xfrm>
        </p:spPr>
        <p:txBody>
          <a:bodyPr>
            <a:normAutofit fontScale="92500" lnSpcReduction="10000"/>
          </a:bodyPr>
          <a:lstStyle/>
          <a:p>
            <a:pPr marL="457200" indent="-457200">
              <a:buFontTx/>
              <a:buAutoNum type="arabicPeriod"/>
            </a:pPr>
            <a:r>
              <a:rPr lang="en-US" smtClean="0">
                <a:cs typeface="Arial" charset="0"/>
              </a:rPr>
              <a:t>Operating section describes income statement accounts as receipts or payments</a:t>
            </a:r>
          </a:p>
          <a:p>
            <a:pPr marL="457200" indent="-457200">
              <a:buFontTx/>
              <a:buAutoNum type="arabicPeriod"/>
            </a:pPr>
            <a:r>
              <a:rPr lang="en-US" smtClean="0">
                <a:cs typeface="Arial" charset="0"/>
              </a:rPr>
              <a:t>Cash receipts</a:t>
            </a:r>
          </a:p>
          <a:p>
            <a:pPr marL="857250" lvl="1">
              <a:buFontTx/>
              <a:buChar char="•"/>
            </a:pPr>
            <a:r>
              <a:rPr lang="en-US" smtClean="0">
                <a:cs typeface="Arial" charset="0"/>
              </a:rPr>
              <a:t>From customers</a:t>
            </a:r>
          </a:p>
          <a:p>
            <a:pPr marL="857250" lvl="1">
              <a:buFontTx/>
              <a:buChar char="•"/>
            </a:pPr>
            <a:r>
              <a:rPr lang="en-US" smtClean="0">
                <a:cs typeface="Arial" charset="0"/>
              </a:rPr>
              <a:t>From other operating sources</a:t>
            </a:r>
          </a:p>
          <a:p>
            <a:pPr marL="457200" indent="-457200">
              <a:buFontTx/>
              <a:buAutoNum type="arabicPeriod"/>
            </a:pPr>
            <a:r>
              <a:rPr lang="en-US" smtClean="0">
                <a:cs typeface="Arial" charset="0"/>
              </a:rPr>
              <a:t>Cash payments</a:t>
            </a:r>
          </a:p>
          <a:p>
            <a:pPr marL="857250" lvl="1">
              <a:buFontTx/>
              <a:buChar char="•"/>
            </a:pPr>
            <a:r>
              <a:rPr lang="en-US" smtClean="0">
                <a:cs typeface="Arial" charset="0"/>
              </a:rPr>
              <a:t>For merchandise</a:t>
            </a:r>
          </a:p>
          <a:p>
            <a:pPr marL="857250" lvl="1">
              <a:buFontTx/>
              <a:buChar char="•"/>
            </a:pPr>
            <a:r>
              <a:rPr lang="en-US" smtClean="0">
                <a:cs typeface="Arial" charset="0"/>
              </a:rPr>
              <a:t>To employees</a:t>
            </a:r>
          </a:p>
          <a:p>
            <a:pPr marL="857250" lvl="1">
              <a:buFontTx/>
              <a:buChar char="•"/>
            </a:pPr>
            <a:r>
              <a:rPr lang="en-US" smtClean="0">
                <a:cs typeface="Arial" charset="0"/>
              </a:rPr>
              <a:t>For other operating expenses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descr="gibson-graphic (2)"/>
          <p:cNvSpPr>
            <a:spLocks noGrp="1" noChangeArrowheads="1"/>
          </p:cNvSpPr>
          <p:nvPr>
            <p:ph type="title"/>
          </p:nvPr>
        </p:nvSpPr>
        <p:spPr/>
        <p:txBody>
          <a:bodyPr>
            <a:normAutofit fontScale="90000"/>
          </a:bodyPr>
          <a:lstStyle/>
          <a:p>
            <a:r>
              <a:rPr lang="en-US" b="1" smtClean="0">
                <a:cs typeface="Arial" charset="0"/>
              </a:rPr>
              <a:t>Procedures to Develop</a:t>
            </a:r>
            <a:br>
              <a:rPr lang="en-US" b="1" smtClean="0">
                <a:cs typeface="Arial" charset="0"/>
              </a:rPr>
            </a:br>
            <a:r>
              <a:rPr lang="en-US" b="1" smtClean="0">
                <a:cs typeface="Arial" charset="0"/>
              </a:rPr>
              <a:t>Indirect Operating Cash Flows</a:t>
            </a:r>
          </a:p>
        </p:txBody>
      </p:sp>
      <p:sp>
        <p:nvSpPr>
          <p:cNvPr id="27651" name="Rectangle 3"/>
          <p:cNvSpPr>
            <a:spLocks noGrp="1" noChangeArrowheads="1"/>
          </p:cNvSpPr>
          <p:nvPr>
            <p:ph idx="1"/>
          </p:nvPr>
        </p:nvSpPr>
        <p:spPr>
          <a:xfrm>
            <a:off x="593725" y="1598613"/>
            <a:ext cx="7940675" cy="4114800"/>
          </a:xfrm>
        </p:spPr>
        <p:txBody>
          <a:bodyPr/>
          <a:lstStyle/>
          <a:p>
            <a:pPr marL="457200" indent="-457200">
              <a:buFontTx/>
              <a:buAutoNum type="arabicPeriod"/>
            </a:pPr>
            <a:r>
              <a:rPr lang="en-US" smtClean="0">
                <a:cs typeface="Arial" charset="0"/>
              </a:rPr>
              <a:t>Begin with net income</a:t>
            </a:r>
          </a:p>
          <a:p>
            <a:pPr marL="457200" indent="-457200">
              <a:buFontTx/>
              <a:buAutoNum type="arabicPeriod"/>
            </a:pPr>
            <a:r>
              <a:rPr lang="en-US" smtClean="0">
                <a:cs typeface="Arial" charset="0"/>
              </a:rPr>
              <a:t>Eliminate gains and losses that relate to investing and financing activities</a:t>
            </a:r>
          </a:p>
          <a:p>
            <a:pPr marL="457200" indent="-457200">
              <a:buFontTx/>
              <a:buAutoNum type="arabicPeriod"/>
            </a:pPr>
            <a:r>
              <a:rPr lang="en-US" smtClean="0">
                <a:cs typeface="Arial" charset="0"/>
              </a:rPr>
              <a:t>Add back or deduct adjustments to change accrual-based net income to cash basis</a:t>
            </a:r>
          </a:p>
          <a:p>
            <a:pPr marL="857250" lvl="1">
              <a:buFontTx/>
              <a:buChar char="•"/>
            </a:pPr>
            <a:r>
              <a:rPr lang="en-US" smtClean="0">
                <a:cs typeface="Arial" charset="0"/>
              </a:rPr>
              <a:t>Current noncash assets</a:t>
            </a:r>
          </a:p>
          <a:p>
            <a:pPr marL="857250" lvl="1">
              <a:buFontTx/>
              <a:buChar char="•"/>
            </a:pPr>
            <a:r>
              <a:rPr lang="en-US" smtClean="0">
                <a:cs typeface="Arial" charset="0"/>
              </a:rPr>
              <a:t>Current liabilities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xmlns="" val="3779021692"/>
              </p:ext>
            </p:extLst>
          </p:nvPr>
        </p:nvGraphicFramePr>
        <p:xfrm>
          <a:off x="609600" y="1738702"/>
          <a:ext cx="8077200" cy="5113374"/>
        </p:xfrm>
        <a:graphic>
          <a:graphicData uri="http://schemas.openxmlformats.org/drawingml/2006/table">
            <a:tbl>
              <a:tblPr/>
              <a:tblGrid>
                <a:gridCol w="3276600"/>
                <a:gridCol w="2362200"/>
                <a:gridCol w="2438400"/>
              </a:tblGrid>
              <a:tr h="964177">
                <a:tc gridSpan="3">
                  <a:txBody>
                    <a:bodyPr/>
                    <a:lstStyle/>
                    <a:p>
                      <a:pPr marL="0" marR="0" algn="ctr">
                        <a:lnSpc>
                          <a:spcPct val="115000"/>
                        </a:lnSpc>
                        <a:spcBef>
                          <a:spcPts val="0"/>
                        </a:spcBef>
                        <a:spcAft>
                          <a:spcPts val="0"/>
                        </a:spcAft>
                      </a:pPr>
                      <a:r>
                        <a:rPr lang="en-US" sz="1800" b="1" dirty="0">
                          <a:solidFill>
                            <a:srgbClr val="000000"/>
                          </a:solidFill>
                          <a:latin typeface="Times New Roman"/>
                          <a:ea typeface="Times New Roman"/>
                        </a:rPr>
                        <a:t>Melvin Company</a:t>
                      </a:r>
                      <a:endParaRPr lang="en-US" sz="1800" b="1" dirty="0">
                        <a:latin typeface="Times New Roman"/>
                        <a:ea typeface="Times New Roman"/>
                      </a:endParaRPr>
                    </a:p>
                    <a:p>
                      <a:pPr marL="0" marR="0" algn="ctr">
                        <a:lnSpc>
                          <a:spcPct val="115000"/>
                        </a:lnSpc>
                        <a:spcBef>
                          <a:spcPts val="0"/>
                        </a:spcBef>
                        <a:spcAft>
                          <a:spcPts val="0"/>
                        </a:spcAft>
                      </a:pPr>
                      <a:r>
                        <a:rPr lang="en-US" sz="1800" b="1" dirty="0">
                          <a:solidFill>
                            <a:srgbClr val="000000"/>
                          </a:solidFill>
                          <a:latin typeface="Times New Roman"/>
                          <a:ea typeface="Times New Roman"/>
                        </a:rPr>
                        <a:t>Balance Sheet</a:t>
                      </a:r>
                      <a:endParaRPr lang="en-US" sz="1800" b="1" dirty="0">
                        <a:latin typeface="Times New Roman"/>
                        <a:ea typeface="Times New Roman"/>
                      </a:endParaRPr>
                    </a:p>
                    <a:p>
                      <a:pPr marL="0" marR="0" algn="ctr">
                        <a:lnSpc>
                          <a:spcPct val="115000"/>
                        </a:lnSpc>
                        <a:spcBef>
                          <a:spcPts val="0"/>
                        </a:spcBef>
                        <a:spcAft>
                          <a:spcPts val="0"/>
                        </a:spcAft>
                      </a:pPr>
                      <a:r>
                        <a:rPr lang="en-US" sz="1800" b="1" dirty="0">
                          <a:solidFill>
                            <a:srgbClr val="000000"/>
                          </a:solidFill>
                          <a:latin typeface="Times New Roman"/>
                          <a:ea typeface="Times New Roman"/>
                        </a:rPr>
                        <a:t>December 31, 2010, and 2009</a:t>
                      </a:r>
                      <a:endParaRPr lang="en-US" sz="1800" b="1" dirty="0">
                        <a:latin typeface="Times New Roman"/>
                        <a:ea typeface="Times New Roman"/>
                      </a:endParaRPr>
                    </a:p>
                  </a:txBody>
                  <a:tcPr marL="0" marR="0" marT="0" marB="0">
                    <a:lnL>
                      <a:noFill/>
                    </a:lnL>
                    <a:lnR>
                      <a:noFill/>
                    </a:lnR>
                    <a:lnT>
                      <a:noFill/>
                    </a:lnT>
                    <a:lnB>
                      <a:noFill/>
                    </a:lnB>
                  </a:tcPr>
                </a:tc>
                <a:tc hMerge="1">
                  <a:txBody>
                    <a:bodyPr/>
                    <a:lstStyle/>
                    <a:p>
                      <a:endParaRPr lang="en-US"/>
                    </a:p>
                  </a:txBody>
                  <a:tcPr/>
                </a:tc>
                <a:tc hMerge="1">
                  <a:txBody>
                    <a:bodyPr/>
                    <a:lstStyle/>
                    <a:p>
                      <a:endParaRPr lang="en-US"/>
                    </a:p>
                  </a:txBody>
                  <a:tcPr/>
                </a:tc>
              </a:tr>
              <a:tr h="321392">
                <a:tc>
                  <a:txBody>
                    <a:bodyPr/>
                    <a:lstStyle/>
                    <a:p>
                      <a:pPr marL="0" marR="0" algn="ctr">
                        <a:lnSpc>
                          <a:spcPct val="115000"/>
                        </a:lnSpc>
                        <a:spcBef>
                          <a:spcPts val="0"/>
                        </a:spcBef>
                        <a:spcAft>
                          <a:spcPts val="0"/>
                        </a:spcAft>
                      </a:pPr>
                      <a:endParaRPr lang="en-US" sz="1800" b="1">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endParaRPr lang="en-US" sz="1800" b="1">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endParaRPr lang="en-US" sz="1800" b="1">
                        <a:latin typeface="Times New Roman"/>
                        <a:ea typeface="Times New Roman"/>
                      </a:endParaRPr>
                    </a:p>
                  </a:txBody>
                  <a:tcPr marL="0" marR="0" marT="0" marB="0">
                    <a:lnL>
                      <a:noFill/>
                    </a:lnL>
                    <a:lnR>
                      <a:noFill/>
                    </a:lnR>
                    <a:lnT>
                      <a:noFill/>
                    </a:lnT>
                    <a:lnB>
                      <a:noFill/>
                    </a:lnB>
                  </a:tcPr>
                </a:tc>
              </a:tr>
              <a:tr h="321392">
                <a:tc>
                  <a:txBody>
                    <a:bodyPr/>
                    <a:lstStyle/>
                    <a:p>
                      <a:pPr marL="0" marR="0" algn="l">
                        <a:lnSpc>
                          <a:spcPct val="115000"/>
                        </a:lnSpc>
                        <a:spcBef>
                          <a:spcPts val="0"/>
                        </a:spcBef>
                        <a:spcAft>
                          <a:spcPts val="0"/>
                        </a:spcAft>
                      </a:pPr>
                      <a:r>
                        <a:rPr lang="en-US" sz="1800" b="1" u="sng" dirty="0">
                          <a:solidFill>
                            <a:srgbClr val="000000"/>
                          </a:solidFill>
                          <a:latin typeface="Times New Roman"/>
                          <a:ea typeface="Times New Roman"/>
                        </a:rPr>
                        <a:t>Assets</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Times New Roman"/>
                          <a:ea typeface="Times New Roman"/>
                        </a:rPr>
                        <a:t>2010</a:t>
                      </a:r>
                      <a:endParaRPr lang="en-US" sz="1800" b="1">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Times New Roman"/>
                          <a:ea typeface="Times New Roman"/>
                        </a:rPr>
                        <a:t>2009</a:t>
                      </a:r>
                      <a:endParaRPr lang="en-US" sz="1800" b="1">
                        <a:latin typeface="Times New Roman"/>
                        <a:ea typeface="Times New Roman"/>
                      </a:endParaRPr>
                    </a:p>
                  </a:txBody>
                  <a:tcPr marL="0" marR="0" marT="0" marB="0">
                    <a:lnL>
                      <a:noFill/>
                    </a:lnL>
                    <a:lnR>
                      <a:noFill/>
                    </a:lnR>
                    <a:lnT>
                      <a:noFill/>
                    </a:lnT>
                    <a:lnB>
                      <a:noFill/>
                    </a:lnB>
                  </a:tcPr>
                </a:tc>
              </a:tr>
              <a:tr h="321392">
                <a:tc>
                  <a:txBody>
                    <a:bodyPr/>
                    <a:lstStyle/>
                    <a:p>
                      <a:pPr marL="0" marR="0" algn="l">
                        <a:lnSpc>
                          <a:spcPct val="115000"/>
                        </a:lnSpc>
                        <a:spcBef>
                          <a:spcPts val="0"/>
                        </a:spcBef>
                        <a:spcAft>
                          <a:spcPts val="0"/>
                        </a:spcAft>
                      </a:pPr>
                      <a:r>
                        <a:rPr lang="en-US" sz="1800" b="1" dirty="0">
                          <a:solidFill>
                            <a:srgbClr val="000000"/>
                          </a:solidFill>
                          <a:latin typeface="Times New Roman"/>
                          <a:ea typeface="Times New Roman"/>
                        </a:rPr>
                        <a:t>Cash</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a:solidFill>
                            <a:srgbClr val="000000"/>
                          </a:solidFill>
                          <a:latin typeface="Courier New"/>
                          <a:ea typeface="Times New Roman"/>
                        </a:rPr>
                        <a:t>$ 625</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a:solidFill>
                            <a:srgbClr val="000000"/>
                          </a:solidFill>
                          <a:latin typeface="Courier New"/>
                          <a:ea typeface="Times New Roman"/>
                        </a:rPr>
                        <a:t>$ 499</a:t>
                      </a:r>
                      <a:endParaRPr lang="en-US" sz="1800" b="1">
                        <a:latin typeface="Times New Roman"/>
                        <a:ea typeface="Times New Roman"/>
                      </a:endParaRPr>
                    </a:p>
                  </a:txBody>
                  <a:tcPr marL="0" marR="0" marT="0" marB="0" anchor="b">
                    <a:lnL>
                      <a:noFill/>
                    </a:lnL>
                    <a:lnR>
                      <a:noFill/>
                    </a:lnR>
                    <a:lnT>
                      <a:noFill/>
                    </a:lnT>
                    <a:lnB>
                      <a:noFill/>
                    </a:lnB>
                  </a:tcPr>
                </a:tc>
              </a:tr>
              <a:tr h="321392">
                <a:tc>
                  <a:txBody>
                    <a:bodyPr/>
                    <a:lstStyle/>
                    <a:p>
                      <a:pPr marL="0" marR="0" algn="l">
                        <a:lnSpc>
                          <a:spcPct val="115000"/>
                        </a:lnSpc>
                        <a:spcBef>
                          <a:spcPts val="0"/>
                        </a:spcBef>
                        <a:spcAft>
                          <a:spcPts val="0"/>
                        </a:spcAft>
                      </a:pPr>
                      <a:r>
                        <a:rPr lang="en-US" sz="1800" b="1" dirty="0">
                          <a:solidFill>
                            <a:srgbClr val="000000"/>
                          </a:solidFill>
                          <a:latin typeface="Times New Roman"/>
                          <a:ea typeface="Times New Roman"/>
                        </a:rPr>
                        <a:t>Marketable securities, </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Courier New"/>
                          <a:ea typeface="Times New Roman"/>
                        </a:rPr>
                        <a:t> </a:t>
                      </a:r>
                      <a:r>
                        <a:rPr lang="en-US" sz="1800" b="1" dirty="0" smtClean="0">
                          <a:solidFill>
                            <a:srgbClr val="000000"/>
                          </a:solidFill>
                          <a:latin typeface="Courier New"/>
                          <a:ea typeface="Times New Roman"/>
                        </a:rPr>
                        <a:t> 260</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Courier New"/>
                          <a:ea typeface="Times New Roman"/>
                        </a:rPr>
                        <a:t> </a:t>
                      </a:r>
                      <a:r>
                        <a:rPr lang="en-US" sz="1800" b="1" dirty="0" smtClean="0">
                          <a:solidFill>
                            <a:srgbClr val="000000"/>
                          </a:solidFill>
                          <a:latin typeface="Courier New"/>
                          <a:ea typeface="Times New Roman"/>
                        </a:rPr>
                        <a:t> 370</a:t>
                      </a:r>
                      <a:endParaRPr lang="en-US" sz="1800" b="1" dirty="0">
                        <a:latin typeface="Times New Roman"/>
                        <a:ea typeface="Times New Roman"/>
                      </a:endParaRPr>
                    </a:p>
                  </a:txBody>
                  <a:tcPr marL="0" marR="0" marT="0" marB="0" anchor="b">
                    <a:lnL>
                      <a:noFill/>
                    </a:lnL>
                    <a:lnR>
                      <a:noFill/>
                    </a:lnR>
                    <a:lnT>
                      <a:noFill/>
                    </a:lnT>
                    <a:lnB>
                      <a:noFill/>
                    </a:lnB>
                  </a:tcPr>
                </a:tc>
              </a:tr>
              <a:tr h="617037">
                <a:tc>
                  <a:txBody>
                    <a:bodyPr/>
                    <a:lstStyle/>
                    <a:p>
                      <a:pPr marL="0" marR="0" algn="l">
                        <a:lnSpc>
                          <a:spcPct val="115000"/>
                        </a:lnSpc>
                        <a:spcBef>
                          <a:spcPts val="0"/>
                        </a:spcBef>
                        <a:spcAft>
                          <a:spcPts val="0"/>
                        </a:spcAft>
                      </a:pPr>
                      <a:r>
                        <a:rPr lang="en-US" sz="1800" b="1" dirty="0">
                          <a:solidFill>
                            <a:srgbClr val="000000"/>
                          </a:solidFill>
                          <a:latin typeface="Times New Roman"/>
                          <a:ea typeface="Times New Roman"/>
                        </a:rPr>
                        <a:t>Trade accounts receivable, less allowances</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endParaRPr lang="en-US" sz="1800" b="1">
                        <a:solidFill>
                          <a:srgbClr val="000000"/>
                        </a:solidFill>
                        <a:latin typeface="Courier New"/>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endParaRPr lang="en-US" sz="1800" b="1">
                        <a:solidFill>
                          <a:srgbClr val="000000"/>
                        </a:solidFill>
                        <a:latin typeface="Courier New"/>
                        <a:ea typeface="Times New Roman"/>
                      </a:endParaRPr>
                    </a:p>
                  </a:txBody>
                  <a:tcPr marL="0" marR="0" marT="0" marB="0" anchor="b">
                    <a:lnL>
                      <a:noFill/>
                    </a:lnL>
                    <a:lnR>
                      <a:noFill/>
                    </a:lnR>
                    <a:lnT>
                      <a:noFill/>
                    </a:lnT>
                    <a:lnB>
                      <a:noFill/>
                    </a:lnB>
                  </a:tcPr>
                </a:tc>
              </a:tr>
              <a:tr h="321392">
                <a:tc>
                  <a:txBody>
                    <a:bodyPr/>
                    <a:lstStyle/>
                    <a:p>
                      <a:pPr marL="0" marR="0" algn="l">
                        <a:lnSpc>
                          <a:spcPct val="115000"/>
                        </a:lnSpc>
                        <a:spcBef>
                          <a:spcPts val="0"/>
                        </a:spcBef>
                        <a:spcAft>
                          <a:spcPts val="0"/>
                        </a:spcAft>
                      </a:pPr>
                      <a:r>
                        <a:rPr lang="en-US" sz="1800" b="1" dirty="0">
                          <a:solidFill>
                            <a:srgbClr val="000000"/>
                          </a:solidFill>
                          <a:latin typeface="Times New Roman"/>
                          <a:ea typeface="Times New Roman"/>
                        </a:rPr>
                        <a:t>   of 36 in 2010 and 18 in 2009</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a:solidFill>
                            <a:srgbClr val="000000"/>
                          </a:solidFill>
                          <a:latin typeface="Courier New"/>
                          <a:ea typeface="Times New Roman"/>
                        </a:rPr>
                        <a:t> 1,080</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a:solidFill>
                            <a:srgbClr val="000000"/>
                          </a:solidFill>
                          <a:latin typeface="Courier New"/>
                          <a:ea typeface="Times New Roman"/>
                        </a:rPr>
                        <a:t> 820</a:t>
                      </a:r>
                      <a:endParaRPr lang="en-US" sz="1800" b="1">
                        <a:latin typeface="Times New Roman"/>
                        <a:ea typeface="Times New Roman"/>
                      </a:endParaRPr>
                    </a:p>
                  </a:txBody>
                  <a:tcPr marL="0" marR="0" marT="0" marB="0" anchor="b">
                    <a:lnL>
                      <a:noFill/>
                    </a:lnL>
                    <a:lnR>
                      <a:noFill/>
                    </a:lnR>
                    <a:lnT>
                      <a:noFill/>
                    </a:lnT>
                    <a:lnB>
                      <a:noFill/>
                    </a:lnB>
                  </a:tcPr>
                </a:tc>
              </a:tr>
              <a:tr h="321392">
                <a:tc>
                  <a:txBody>
                    <a:bodyPr/>
                    <a:lstStyle/>
                    <a:p>
                      <a:pPr marL="0" marR="0" algn="l">
                        <a:lnSpc>
                          <a:spcPct val="115000"/>
                        </a:lnSpc>
                        <a:spcBef>
                          <a:spcPts val="0"/>
                        </a:spcBef>
                        <a:spcAft>
                          <a:spcPts val="0"/>
                        </a:spcAft>
                      </a:pPr>
                      <a:r>
                        <a:rPr lang="en-US" sz="1800" b="1" dirty="0">
                          <a:solidFill>
                            <a:srgbClr val="000000"/>
                          </a:solidFill>
                          <a:latin typeface="Times New Roman"/>
                          <a:ea typeface="Times New Roman"/>
                        </a:rPr>
                        <a:t>Inventories, FIFO</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Courier New"/>
                          <a:ea typeface="Times New Roman"/>
                        </a:rPr>
                        <a:t> </a:t>
                      </a:r>
                      <a:r>
                        <a:rPr lang="en-US" sz="1800" b="1" dirty="0" smtClean="0">
                          <a:solidFill>
                            <a:srgbClr val="000000"/>
                          </a:solidFill>
                          <a:latin typeface="Courier New"/>
                          <a:ea typeface="Times New Roman"/>
                        </a:rPr>
                        <a:t>  930</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a:solidFill>
                            <a:srgbClr val="000000"/>
                          </a:solidFill>
                          <a:latin typeface="Courier New"/>
                          <a:ea typeface="Times New Roman"/>
                        </a:rPr>
                        <a:t> 870</a:t>
                      </a:r>
                      <a:endParaRPr lang="en-US" sz="1800" b="1">
                        <a:latin typeface="Times New Roman"/>
                        <a:ea typeface="Times New Roman"/>
                      </a:endParaRPr>
                    </a:p>
                  </a:txBody>
                  <a:tcPr marL="0" marR="0" marT="0" marB="0" anchor="b">
                    <a:lnL>
                      <a:noFill/>
                    </a:lnL>
                    <a:lnR>
                      <a:noFill/>
                    </a:lnR>
                    <a:lnT>
                      <a:noFill/>
                    </a:lnT>
                    <a:lnB>
                      <a:noFill/>
                    </a:lnB>
                  </a:tcPr>
                </a:tc>
              </a:tr>
              <a:tr h="321392">
                <a:tc>
                  <a:txBody>
                    <a:bodyPr/>
                    <a:lstStyle/>
                    <a:p>
                      <a:pPr marL="0" marR="0" algn="l">
                        <a:lnSpc>
                          <a:spcPct val="115000"/>
                        </a:lnSpc>
                        <a:spcBef>
                          <a:spcPts val="0"/>
                        </a:spcBef>
                        <a:spcAft>
                          <a:spcPts val="0"/>
                        </a:spcAft>
                      </a:pPr>
                      <a:r>
                        <a:rPr lang="en-US" sz="1800" b="1" dirty="0">
                          <a:solidFill>
                            <a:srgbClr val="000000"/>
                          </a:solidFill>
                          <a:latin typeface="Times New Roman"/>
                          <a:ea typeface="Times New Roman"/>
                        </a:rPr>
                        <a:t>Prepaid expenses</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Courier New"/>
                          <a:ea typeface="Times New Roman"/>
                        </a:rPr>
                        <a:t>   230</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sng" dirty="0">
                          <a:solidFill>
                            <a:srgbClr val="000000"/>
                          </a:solidFill>
                          <a:latin typeface="Courier New"/>
                          <a:ea typeface="Times New Roman"/>
                        </a:rPr>
                        <a:t> </a:t>
                      </a:r>
                      <a:r>
                        <a:rPr lang="en-US" sz="1800" b="1" u="sng" dirty="0" smtClean="0">
                          <a:solidFill>
                            <a:srgbClr val="000000"/>
                          </a:solidFill>
                          <a:latin typeface="Courier New"/>
                          <a:ea typeface="Times New Roman"/>
                        </a:rPr>
                        <a:t>220</a:t>
                      </a:r>
                      <a:endParaRPr lang="en-US" sz="1800" b="1" dirty="0">
                        <a:latin typeface="Times New Roman"/>
                        <a:ea typeface="Times New Roman"/>
                      </a:endParaRPr>
                    </a:p>
                  </a:txBody>
                  <a:tcPr marL="0" marR="0" marT="0" marB="0" anchor="b">
                    <a:lnL>
                      <a:noFill/>
                    </a:lnL>
                    <a:lnR>
                      <a:noFill/>
                    </a:lnR>
                    <a:lnT>
                      <a:noFill/>
                    </a:lnT>
                    <a:lnB>
                      <a:noFill/>
                    </a:lnB>
                  </a:tcPr>
                </a:tc>
              </a:tr>
              <a:tr h="321392">
                <a:tc>
                  <a:txBody>
                    <a:bodyPr/>
                    <a:lstStyle/>
                    <a:p>
                      <a:pPr marL="0" marR="0" algn="l">
                        <a:lnSpc>
                          <a:spcPct val="115000"/>
                        </a:lnSpc>
                        <a:spcBef>
                          <a:spcPts val="0"/>
                        </a:spcBef>
                        <a:spcAft>
                          <a:spcPts val="0"/>
                        </a:spcAft>
                      </a:pPr>
                      <a:r>
                        <a:rPr lang="en-US" sz="1800" b="1" dirty="0">
                          <a:solidFill>
                            <a:srgbClr val="000000"/>
                          </a:solidFill>
                          <a:latin typeface="Times New Roman"/>
                          <a:ea typeface="Times New Roman"/>
                        </a:rPr>
                        <a:t> Total current assets</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Courier New"/>
                          <a:ea typeface="Times New Roman"/>
                        </a:rPr>
                        <a:t>$3,125</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Courier New"/>
                          <a:ea typeface="Times New Roman"/>
                        </a:rPr>
                        <a:t>$2,779</a:t>
                      </a:r>
                      <a:endParaRPr lang="en-US" sz="1800" b="1">
                        <a:latin typeface="Times New Roman"/>
                        <a:ea typeface="Times New Roman"/>
                      </a:endParaRPr>
                    </a:p>
                  </a:txBody>
                  <a:tcPr marL="0" marR="0" marT="0" marB="0" anchor="b">
                    <a:lnL>
                      <a:noFill/>
                    </a:lnL>
                    <a:lnR>
                      <a:noFill/>
                    </a:lnR>
                    <a:lnT>
                      <a:noFill/>
                    </a:lnT>
                    <a:lnB>
                      <a:noFill/>
                    </a:lnB>
                  </a:tcPr>
                </a:tc>
              </a:tr>
              <a:tr h="114849">
                <a:tc>
                  <a:txBody>
                    <a:bodyPr/>
                    <a:lstStyle/>
                    <a:p>
                      <a:pPr marL="0" marR="0" algn="l">
                        <a:lnSpc>
                          <a:spcPct val="115000"/>
                        </a:lnSpc>
                        <a:spcBef>
                          <a:spcPts val="0"/>
                        </a:spcBef>
                        <a:spcAft>
                          <a:spcPts val="0"/>
                        </a:spcAft>
                      </a:pPr>
                      <a:endParaRPr lang="en-US" sz="1800" b="1" dirty="0">
                        <a:solidFill>
                          <a:srgbClr val="000000"/>
                        </a:solidFill>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endParaRPr lang="en-US" sz="1800" b="1" dirty="0">
                        <a:solidFill>
                          <a:srgbClr val="000000"/>
                        </a:solidFill>
                        <a:latin typeface="Courier New"/>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endParaRPr lang="en-US" sz="1800" b="1">
                        <a:solidFill>
                          <a:srgbClr val="000000"/>
                        </a:solidFill>
                        <a:latin typeface="Courier New"/>
                        <a:ea typeface="Times New Roman"/>
                      </a:endParaRPr>
                    </a:p>
                  </a:txBody>
                  <a:tcPr marL="0" marR="0" marT="0" marB="0" anchor="b">
                    <a:lnL>
                      <a:noFill/>
                    </a:lnL>
                    <a:lnR>
                      <a:noFill/>
                    </a:lnR>
                    <a:lnT>
                      <a:noFill/>
                    </a:lnT>
                    <a:lnB>
                      <a:noFill/>
                    </a:lnB>
                  </a:tcPr>
                </a:tc>
              </a:tr>
              <a:tr h="631657">
                <a:tc>
                  <a:txBody>
                    <a:bodyPr/>
                    <a:lstStyle/>
                    <a:p>
                      <a:pPr marL="0" marR="0" algn="l">
                        <a:lnSpc>
                          <a:spcPct val="115000"/>
                        </a:lnSpc>
                        <a:spcBef>
                          <a:spcPts val="0"/>
                        </a:spcBef>
                        <a:spcAft>
                          <a:spcPts val="0"/>
                        </a:spcAft>
                      </a:pPr>
                      <a:r>
                        <a:rPr lang="en-US" sz="1800" b="1" dirty="0">
                          <a:solidFill>
                            <a:srgbClr val="000000"/>
                          </a:solidFill>
                          <a:latin typeface="Times New Roman"/>
                          <a:ea typeface="Times New Roman"/>
                        </a:rPr>
                        <a:t>Investments</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Courier New"/>
                          <a:ea typeface="Times New Roman"/>
                        </a:rPr>
                        <a:t>  </a:t>
                      </a:r>
                      <a:r>
                        <a:rPr lang="en-US" sz="1800" b="1" u="sng" dirty="0" smtClean="0">
                          <a:solidFill>
                            <a:srgbClr val="000000"/>
                          </a:solidFill>
                          <a:latin typeface="Courier New"/>
                          <a:ea typeface="Times New Roman"/>
                        </a:rPr>
                        <a:t>$ </a:t>
                      </a:r>
                      <a:r>
                        <a:rPr lang="en-US" sz="1800" b="1" u="sng" dirty="0">
                          <a:solidFill>
                            <a:srgbClr val="000000"/>
                          </a:solidFill>
                          <a:latin typeface="Courier New"/>
                          <a:ea typeface="Times New Roman"/>
                        </a:rPr>
                        <a:t> 820</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Courier New"/>
                          <a:ea typeface="Times New Roman"/>
                        </a:rPr>
                        <a:t>  </a:t>
                      </a:r>
                      <a:r>
                        <a:rPr lang="en-US" sz="1800" b="1" u="sng" dirty="0">
                          <a:solidFill>
                            <a:srgbClr val="000000"/>
                          </a:solidFill>
                          <a:latin typeface="Courier New"/>
                          <a:ea typeface="Times New Roman"/>
                        </a:rPr>
                        <a:t>$  600</a:t>
                      </a:r>
                      <a:endParaRPr lang="en-US" sz="1800" b="1" dirty="0">
                        <a:latin typeface="Times New Roman"/>
                        <a:ea typeface="Times New Roman"/>
                      </a:endParaRPr>
                    </a:p>
                  </a:txBody>
                  <a:tcPr marL="0" marR="0" marT="0" marB="0" anchor="b">
                    <a:lnL>
                      <a:noFill/>
                    </a:lnL>
                    <a:lnR>
                      <a:noFill/>
                    </a:lnR>
                    <a:lnT>
                      <a:noFill/>
                    </a:lnT>
                    <a:lnB>
                      <a:noFill/>
                    </a:lnB>
                  </a:tcPr>
                </a:tc>
              </a:tr>
            </a:tbl>
          </a:graphicData>
        </a:graphic>
      </p:graphicFrame>
      <p:sp>
        <p:nvSpPr>
          <p:cNvPr id="4" name="Rectangle 3"/>
          <p:cNvSpPr/>
          <p:nvPr/>
        </p:nvSpPr>
        <p:spPr>
          <a:xfrm>
            <a:off x="457200" y="1447800"/>
            <a:ext cx="8229600" cy="338554"/>
          </a:xfrm>
          <a:prstGeom prst="rect">
            <a:avLst/>
          </a:prstGeom>
        </p:spPr>
        <p:txBody>
          <a:bodyPr wrap="square">
            <a:spAutoFit/>
          </a:bodyPr>
          <a:lstStyle/>
          <a:p>
            <a:r>
              <a:rPr lang="en-US" sz="1600" b="1" dirty="0">
                <a:latin typeface="Arial" pitchFamily="34" charset="0"/>
                <a:cs typeface="Arial" pitchFamily="34" charset="0"/>
              </a:rPr>
              <a:t>The following statements are presented for Melvin Company.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graphicFrame>
        <p:nvGraphicFramePr>
          <p:cNvPr id="3" name="Table 2"/>
          <p:cNvGraphicFramePr>
            <a:graphicFrameLocks noGrp="1"/>
          </p:cNvGraphicFramePr>
          <p:nvPr/>
        </p:nvGraphicFramePr>
        <p:xfrm>
          <a:off x="457201" y="1524000"/>
          <a:ext cx="8077199" cy="3479744"/>
        </p:xfrm>
        <a:graphic>
          <a:graphicData uri="http://schemas.openxmlformats.org/drawingml/2006/table">
            <a:tbl>
              <a:tblPr/>
              <a:tblGrid>
                <a:gridCol w="30595"/>
                <a:gridCol w="4375150"/>
                <a:gridCol w="1101436"/>
                <a:gridCol w="2570018"/>
              </a:tblGrid>
              <a:tr h="406372">
                <a:tc gridSpan="2">
                  <a:txBody>
                    <a:bodyPr/>
                    <a:lstStyle/>
                    <a:p>
                      <a:pPr marL="0" marR="0">
                        <a:lnSpc>
                          <a:spcPct val="115000"/>
                        </a:lnSpc>
                        <a:spcBef>
                          <a:spcPts val="0"/>
                        </a:spcBef>
                        <a:spcAft>
                          <a:spcPts val="0"/>
                        </a:spcAft>
                      </a:pPr>
                      <a:r>
                        <a:rPr lang="en-US" sz="1800" b="1" dirty="0">
                          <a:solidFill>
                            <a:srgbClr val="000000"/>
                          </a:solidFill>
                          <a:latin typeface="Times New Roman"/>
                          <a:ea typeface="Times New Roman"/>
                          <a:cs typeface="Times New Roman"/>
                        </a:rPr>
                        <a:t>Property, plant, and equipment:</a:t>
                      </a:r>
                      <a:endParaRPr lang="en-US" sz="1800" b="1" dirty="0">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endParaRPr lang="en-US" sz="1800" b="1">
                        <a:solidFill>
                          <a:srgbClr val="000000"/>
                        </a:solidFill>
                        <a:latin typeface="Courier New"/>
                        <a:ea typeface="Times New Roman"/>
                        <a:cs typeface="Times New Roman"/>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800" b="1">
                        <a:solidFill>
                          <a:srgbClr val="000000"/>
                        </a:solidFill>
                        <a:latin typeface="Courier New"/>
                        <a:ea typeface="Times New Roman"/>
                        <a:cs typeface="Times New Roman"/>
                      </a:endParaRPr>
                    </a:p>
                  </a:txBody>
                  <a:tcPr marL="0" marR="0" marT="0" marB="0" anchor="b">
                    <a:lnL>
                      <a:noFill/>
                    </a:lnL>
                    <a:lnR>
                      <a:noFill/>
                    </a:lnR>
                    <a:lnT>
                      <a:noFill/>
                    </a:lnT>
                    <a:lnB>
                      <a:noFill/>
                    </a:lnB>
                  </a:tcPr>
                </a:tc>
              </a:tr>
              <a:tr h="406372">
                <a:tc>
                  <a:txBody>
                    <a:bodyPr/>
                    <a:lstStyle/>
                    <a:p>
                      <a:pPr marL="0" marR="0">
                        <a:lnSpc>
                          <a:spcPct val="115000"/>
                        </a:lnSpc>
                        <a:spcBef>
                          <a:spcPts val="0"/>
                        </a:spcBef>
                        <a:spcAft>
                          <a:spcPts val="0"/>
                        </a:spcAft>
                      </a:pPr>
                      <a:r>
                        <a:rPr lang="en-US" sz="1800" b="1">
                          <a:latin typeface="Times New Roman"/>
                          <a:ea typeface="Times New Roman"/>
                          <a:cs typeface="Times New Roman"/>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800" b="1" dirty="0">
                          <a:solidFill>
                            <a:srgbClr val="000000"/>
                          </a:solidFill>
                          <a:latin typeface="Times New Roman"/>
                          <a:ea typeface="Times New Roman"/>
                          <a:cs typeface="Times New Roman"/>
                        </a:rPr>
                        <a:t> Land</a:t>
                      </a:r>
                      <a:endParaRPr lang="en-US" sz="1800" b="1" dirty="0">
                        <a:latin typeface="Times New Roman"/>
                        <a:ea typeface="Times New Roman"/>
                        <a:cs typeface="Times New Roman"/>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Courier New"/>
                          <a:ea typeface="Times New Roman"/>
                          <a:cs typeface="Times New Roman"/>
                        </a:rPr>
                        <a:t>$  130</a:t>
                      </a:r>
                      <a:endParaRPr lang="en-US" sz="1800" b="1">
                        <a:latin typeface="Times New Roman"/>
                        <a:ea typeface="Times New Roman"/>
                        <a:cs typeface="Times New Roman"/>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Courier New"/>
                          <a:ea typeface="Times New Roman"/>
                          <a:cs typeface="Times New Roman"/>
                        </a:rPr>
                        <a:t>$  127</a:t>
                      </a:r>
                      <a:endParaRPr lang="en-US" sz="1800" b="1">
                        <a:latin typeface="Times New Roman"/>
                        <a:ea typeface="Times New Roman"/>
                        <a:cs typeface="Times New Roman"/>
                      </a:endParaRPr>
                    </a:p>
                  </a:txBody>
                  <a:tcPr marL="0" marR="0" marT="0" marB="0" anchor="b">
                    <a:lnL>
                      <a:noFill/>
                    </a:lnL>
                    <a:lnR>
                      <a:noFill/>
                    </a:lnR>
                    <a:lnT>
                      <a:noFill/>
                    </a:lnT>
                    <a:lnB>
                      <a:noFill/>
                    </a:lnB>
                  </a:tcPr>
                </a:tc>
              </a:tr>
              <a:tr h="406372">
                <a:tc>
                  <a:txBody>
                    <a:bodyPr/>
                    <a:lstStyle/>
                    <a:p>
                      <a:pPr marL="0" marR="0">
                        <a:lnSpc>
                          <a:spcPct val="115000"/>
                        </a:lnSpc>
                        <a:spcBef>
                          <a:spcPts val="0"/>
                        </a:spcBef>
                        <a:spcAft>
                          <a:spcPts val="0"/>
                        </a:spcAft>
                      </a:pPr>
                      <a:r>
                        <a:rPr lang="en-US" sz="1800" b="1">
                          <a:latin typeface="Times New Roman"/>
                          <a:ea typeface="Times New Roman"/>
                          <a:cs typeface="Times New Roman"/>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800" b="1">
                          <a:solidFill>
                            <a:srgbClr val="000000"/>
                          </a:solidFill>
                          <a:latin typeface="Times New Roman"/>
                          <a:ea typeface="Times New Roman"/>
                          <a:cs typeface="Times New Roman"/>
                        </a:rPr>
                        <a:t> Buildings and improvements</a:t>
                      </a:r>
                      <a:endParaRPr lang="en-US" sz="1800" b="1">
                        <a:latin typeface="Times New Roman"/>
                        <a:ea typeface="Times New Roman"/>
                        <a:cs typeface="Times New Roman"/>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Courier New"/>
                          <a:ea typeface="Times New Roman"/>
                          <a:cs typeface="Times New Roman"/>
                        </a:rPr>
                        <a:t> 760</a:t>
                      </a:r>
                      <a:endParaRPr lang="en-US" sz="1800" b="1" dirty="0">
                        <a:latin typeface="Times New Roman"/>
                        <a:ea typeface="Times New Roman"/>
                        <a:cs typeface="Times New Roman"/>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Courier New"/>
                          <a:ea typeface="Times New Roman"/>
                          <a:cs typeface="Times New Roman"/>
                        </a:rPr>
                        <a:t> 670</a:t>
                      </a:r>
                      <a:endParaRPr lang="en-US" sz="1800" b="1">
                        <a:latin typeface="Times New Roman"/>
                        <a:ea typeface="Times New Roman"/>
                        <a:cs typeface="Times New Roman"/>
                      </a:endParaRPr>
                    </a:p>
                  </a:txBody>
                  <a:tcPr marL="0" marR="0" marT="0" marB="0" anchor="b">
                    <a:lnL>
                      <a:noFill/>
                    </a:lnL>
                    <a:lnR>
                      <a:noFill/>
                    </a:lnR>
                    <a:lnT>
                      <a:noFill/>
                    </a:lnT>
                    <a:lnB>
                      <a:noFill/>
                    </a:lnB>
                  </a:tcPr>
                </a:tc>
              </a:tr>
              <a:tr h="406372">
                <a:tc>
                  <a:txBody>
                    <a:bodyPr/>
                    <a:lstStyle/>
                    <a:p>
                      <a:pPr marL="0" marR="0">
                        <a:lnSpc>
                          <a:spcPct val="115000"/>
                        </a:lnSpc>
                        <a:spcBef>
                          <a:spcPts val="0"/>
                        </a:spcBef>
                        <a:spcAft>
                          <a:spcPts val="0"/>
                        </a:spcAft>
                      </a:pPr>
                      <a:r>
                        <a:rPr lang="en-US" sz="1800" b="1">
                          <a:latin typeface="Times New Roman"/>
                          <a:ea typeface="Times New Roman"/>
                          <a:cs typeface="Times New Roman"/>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800" b="1">
                          <a:solidFill>
                            <a:srgbClr val="000000"/>
                          </a:solidFill>
                          <a:latin typeface="Times New Roman"/>
                          <a:ea typeface="Times New Roman"/>
                          <a:cs typeface="Times New Roman"/>
                        </a:rPr>
                        <a:t> Machinery and equipment</a:t>
                      </a:r>
                      <a:endParaRPr lang="en-US" sz="1800" b="1">
                        <a:latin typeface="Times New Roman"/>
                        <a:ea typeface="Times New Roman"/>
                        <a:cs typeface="Times New Roman"/>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u="sng">
                          <a:solidFill>
                            <a:srgbClr val="000000"/>
                          </a:solidFill>
                          <a:latin typeface="Courier New"/>
                          <a:ea typeface="Times New Roman"/>
                          <a:cs typeface="Times New Roman"/>
                        </a:rPr>
                        <a:t> 2,100</a:t>
                      </a:r>
                      <a:endParaRPr lang="en-US" sz="1800" b="1">
                        <a:latin typeface="Times New Roman"/>
                        <a:ea typeface="Times New Roman"/>
                        <a:cs typeface="Times New Roman"/>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Courier New"/>
                          <a:ea typeface="Times New Roman"/>
                          <a:cs typeface="Times New Roman"/>
                        </a:rPr>
                        <a:t> </a:t>
                      </a:r>
                      <a:r>
                        <a:rPr lang="en-US" sz="1800" b="1" u="sng">
                          <a:solidFill>
                            <a:srgbClr val="000000"/>
                          </a:solidFill>
                          <a:latin typeface="Courier New"/>
                          <a:ea typeface="Times New Roman"/>
                          <a:cs typeface="Times New Roman"/>
                        </a:rPr>
                        <a:t> 1,400</a:t>
                      </a:r>
                      <a:endParaRPr lang="en-US" sz="1800" b="1">
                        <a:latin typeface="Times New Roman"/>
                        <a:ea typeface="Times New Roman"/>
                        <a:cs typeface="Times New Roman"/>
                      </a:endParaRPr>
                    </a:p>
                  </a:txBody>
                  <a:tcPr marL="0" marR="0" marT="0" marB="0" anchor="b">
                    <a:lnL>
                      <a:noFill/>
                    </a:lnL>
                    <a:lnR>
                      <a:noFill/>
                    </a:lnR>
                    <a:lnT>
                      <a:noFill/>
                    </a:lnT>
                    <a:lnB>
                      <a:noFill/>
                    </a:lnB>
                  </a:tcPr>
                </a:tc>
              </a:tr>
              <a:tr h="279512">
                <a:tc gridSpan="2">
                  <a:txBody>
                    <a:bodyPr/>
                    <a:lstStyle/>
                    <a:p>
                      <a:pPr marL="0" marR="0">
                        <a:lnSpc>
                          <a:spcPct val="115000"/>
                        </a:lnSpc>
                        <a:spcBef>
                          <a:spcPts val="0"/>
                        </a:spcBef>
                        <a:spcAft>
                          <a:spcPts val="0"/>
                        </a:spcAft>
                      </a:pPr>
                      <a:endParaRPr lang="en-US" sz="1800" b="1">
                        <a:solidFill>
                          <a:srgbClr val="000000"/>
                        </a:solidFill>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800" b="1">
                          <a:solidFill>
                            <a:srgbClr val="000000"/>
                          </a:solidFill>
                          <a:latin typeface="Courier New"/>
                          <a:ea typeface="Times New Roman"/>
                          <a:cs typeface="Times New Roman"/>
                        </a:rPr>
                        <a:t> $2,990</a:t>
                      </a:r>
                      <a:endParaRPr lang="en-US" sz="1800" b="1">
                        <a:latin typeface="Times New Roman"/>
                        <a:ea typeface="Times New Roman"/>
                        <a:cs typeface="Times New Roman"/>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Courier New"/>
                          <a:ea typeface="Times New Roman"/>
                          <a:cs typeface="Times New Roman"/>
                        </a:rPr>
                        <a:t> $2,197</a:t>
                      </a:r>
                      <a:endParaRPr lang="en-US" sz="1800" b="1">
                        <a:latin typeface="Times New Roman"/>
                        <a:ea typeface="Times New Roman"/>
                        <a:cs typeface="Times New Roman"/>
                      </a:endParaRPr>
                    </a:p>
                  </a:txBody>
                  <a:tcPr marL="0" marR="0" marT="0" marB="0" anchor="b">
                    <a:lnL>
                      <a:noFill/>
                    </a:lnL>
                    <a:lnR>
                      <a:noFill/>
                    </a:lnR>
                    <a:lnT>
                      <a:noFill/>
                    </a:lnT>
                    <a:lnB>
                      <a:noFill/>
                    </a:lnB>
                  </a:tcPr>
                </a:tc>
              </a:tr>
              <a:tr h="406372">
                <a:tc gridSpan="2">
                  <a:txBody>
                    <a:bodyPr/>
                    <a:lstStyle/>
                    <a:p>
                      <a:pPr marL="0" marR="0">
                        <a:lnSpc>
                          <a:spcPct val="115000"/>
                        </a:lnSpc>
                        <a:spcBef>
                          <a:spcPts val="0"/>
                        </a:spcBef>
                        <a:spcAft>
                          <a:spcPts val="0"/>
                        </a:spcAft>
                      </a:pPr>
                      <a:r>
                        <a:rPr lang="en-US" sz="1800" b="1">
                          <a:solidFill>
                            <a:srgbClr val="000000"/>
                          </a:solidFill>
                          <a:latin typeface="Times New Roman"/>
                          <a:ea typeface="Times New Roman"/>
                          <a:cs typeface="Times New Roman"/>
                        </a:rPr>
                        <a:t> Less allowances for depreciation</a:t>
                      </a:r>
                      <a:endParaRPr lang="en-US" sz="1800" b="1">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800" b="1" u="sng">
                          <a:solidFill>
                            <a:srgbClr val="000000"/>
                          </a:solidFill>
                          <a:latin typeface="Courier New"/>
                          <a:ea typeface="Times New Roman"/>
                          <a:cs typeface="Times New Roman"/>
                        </a:rPr>
                        <a:t> 1,100</a:t>
                      </a:r>
                      <a:endParaRPr lang="en-US" sz="1800" b="1">
                        <a:latin typeface="Times New Roman"/>
                        <a:ea typeface="Times New Roman"/>
                        <a:cs typeface="Times New Roman"/>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u="sng">
                          <a:solidFill>
                            <a:srgbClr val="000000"/>
                          </a:solidFill>
                          <a:latin typeface="Courier New"/>
                          <a:ea typeface="Times New Roman"/>
                          <a:cs typeface="Times New Roman"/>
                        </a:rPr>
                        <a:t>   890</a:t>
                      </a:r>
                      <a:endParaRPr lang="en-US" sz="1800" b="1">
                        <a:latin typeface="Times New Roman"/>
                        <a:ea typeface="Times New Roman"/>
                        <a:cs typeface="Times New Roman"/>
                      </a:endParaRPr>
                    </a:p>
                  </a:txBody>
                  <a:tcPr marL="0" marR="0" marT="0" marB="0" anchor="b">
                    <a:lnL>
                      <a:noFill/>
                    </a:lnL>
                    <a:lnR>
                      <a:noFill/>
                    </a:lnR>
                    <a:lnT>
                      <a:noFill/>
                    </a:lnT>
                    <a:lnB>
                      <a:noFill/>
                    </a:lnB>
                  </a:tcPr>
                </a:tc>
              </a:tr>
              <a:tr h="319672">
                <a:tc gridSpan="2">
                  <a:txBody>
                    <a:bodyPr/>
                    <a:lstStyle/>
                    <a:p>
                      <a:pPr marL="0" marR="0">
                        <a:lnSpc>
                          <a:spcPct val="115000"/>
                        </a:lnSpc>
                        <a:spcBef>
                          <a:spcPts val="0"/>
                        </a:spcBef>
                        <a:spcAft>
                          <a:spcPts val="0"/>
                        </a:spcAft>
                      </a:pPr>
                      <a:endParaRPr lang="en-US" sz="1800" b="1">
                        <a:solidFill>
                          <a:srgbClr val="000000"/>
                        </a:solidFill>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800" b="1">
                          <a:solidFill>
                            <a:srgbClr val="000000"/>
                          </a:solidFill>
                          <a:latin typeface="Courier New"/>
                          <a:ea typeface="Times New Roman"/>
                          <a:cs typeface="Times New Roman"/>
                        </a:rPr>
                        <a:t> $1,890</a:t>
                      </a:r>
                      <a:endParaRPr lang="en-US" sz="1800" b="1">
                        <a:latin typeface="Times New Roman"/>
                        <a:ea typeface="Times New Roman"/>
                        <a:cs typeface="Times New Roman"/>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Courier New"/>
                          <a:ea typeface="Times New Roman"/>
                          <a:cs typeface="Times New Roman"/>
                        </a:rPr>
                        <a:t> $1,307</a:t>
                      </a:r>
                      <a:endParaRPr lang="en-US" sz="1800" b="1">
                        <a:latin typeface="Times New Roman"/>
                        <a:ea typeface="Times New Roman"/>
                        <a:cs typeface="Times New Roman"/>
                      </a:endParaRPr>
                    </a:p>
                  </a:txBody>
                  <a:tcPr marL="0" marR="0" marT="0" marB="0" anchor="b">
                    <a:lnL>
                      <a:noFill/>
                    </a:lnL>
                    <a:lnR>
                      <a:noFill/>
                    </a:lnR>
                    <a:lnT>
                      <a:noFill/>
                    </a:lnT>
                    <a:lnB>
                      <a:noFill/>
                    </a:lnB>
                  </a:tcPr>
                </a:tc>
              </a:tr>
              <a:tr h="406372">
                <a:tc gridSpan="2">
                  <a:txBody>
                    <a:bodyPr/>
                    <a:lstStyle/>
                    <a:p>
                      <a:pPr marL="0" marR="0">
                        <a:lnSpc>
                          <a:spcPct val="115000"/>
                        </a:lnSpc>
                        <a:spcBef>
                          <a:spcPts val="0"/>
                        </a:spcBef>
                        <a:spcAft>
                          <a:spcPts val="0"/>
                        </a:spcAft>
                      </a:pPr>
                      <a:r>
                        <a:rPr lang="en-US" sz="1800" b="1">
                          <a:solidFill>
                            <a:srgbClr val="000000"/>
                          </a:solidFill>
                          <a:latin typeface="Times New Roman"/>
                          <a:ea typeface="Times New Roman"/>
                          <a:cs typeface="Times New Roman"/>
                        </a:rPr>
                        <a:t>Goodwill</a:t>
                      </a:r>
                      <a:endParaRPr lang="en-US" sz="1800" b="1">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800" b="1" u="sng">
                          <a:solidFill>
                            <a:srgbClr val="000000"/>
                          </a:solidFill>
                          <a:latin typeface="Courier New"/>
                          <a:ea typeface="Times New Roman"/>
                          <a:cs typeface="Times New Roman"/>
                        </a:rPr>
                        <a:t>   500</a:t>
                      </a:r>
                      <a:endParaRPr lang="en-US" sz="1800" b="1">
                        <a:latin typeface="Times New Roman"/>
                        <a:ea typeface="Times New Roman"/>
                        <a:cs typeface="Times New Roman"/>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u="sng">
                          <a:solidFill>
                            <a:srgbClr val="000000"/>
                          </a:solidFill>
                          <a:latin typeface="Courier New"/>
                          <a:ea typeface="Times New Roman"/>
                          <a:cs typeface="Times New Roman"/>
                        </a:rPr>
                        <a:t>   550</a:t>
                      </a:r>
                      <a:endParaRPr lang="en-US" sz="1800" b="1">
                        <a:latin typeface="Times New Roman"/>
                        <a:ea typeface="Times New Roman"/>
                        <a:cs typeface="Times New Roman"/>
                      </a:endParaRPr>
                    </a:p>
                  </a:txBody>
                  <a:tcPr marL="0" marR="0" marT="0" marB="0" anchor="b">
                    <a:lnL>
                      <a:noFill/>
                    </a:lnL>
                    <a:lnR>
                      <a:noFill/>
                    </a:lnR>
                    <a:lnT>
                      <a:noFill/>
                    </a:lnT>
                    <a:lnB>
                      <a:noFill/>
                    </a:lnB>
                  </a:tcPr>
                </a:tc>
              </a:tr>
              <a:tr h="406372">
                <a:tc gridSpan="2">
                  <a:txBody>
                    <a:bodyPr/>
                    <a:lstStyle/>
                    <a:p>
                      <a:pPr marL="0" marR="0">
                        <a:lnSpc>
                          <a:spcPct val="115000"/>
                        </a:lnSpc>
                        <a:spcBef>
                          <a:spcPts val="0"/>
                        </a:spcBef>
                        <a:spcAft>
                          <a:spcPts val="0"/>
                        </a:spcAft>
                      </a:pPr>
                      <a:r>
                        <a:rPr lang="en-US" sz="1800" b="1">
                          <a:solidFill>
                            <a:srgbClr val="000000"/>
                          </a:solidFill>
                          <a:latin typeface="Times New Roman"/>
                          <a:ea typeface="Times New Roman"/>
                          <a:cs typeface="Times New Roman"/>
                        </a:rPr>
                        <a:t>Total assets</a:t>
                      </a:r>
                      <a:endParaRPr lang="en-US" sz="1800" b="1">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800" b="1" u="dbl">
                          <a:solidFill>
                            <a:srgbClr val="000000"/>
                          </a:solidFill>
                          <a:latin typeface="Courier New"/>
                          <a:ea typeface="Times New Roman"/>
                          <a:cs typeface="Times New Roman"/>
                        </a:rPr>
                        <a:t>$6,335</a:t>
                      </a:r>
                      <a:endParaRPr lang="en-US" sz="1800" b="1">
                        <a:latin typeface="Times New Roman"/>
                        <a:ea typeface="Times New Roman"/>
                        <a:cs typeface="Times New Roman"/>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u="dbl" dirty="0">
                          <a:solidFill>
                            <a:srgbClr val="000000"/>
                          </a:solidFill>
                          <a:latin typeface="Courier New"/>
                          <a:ea typeface="Times New Roman"/>
                          <a:cs typeface="Times New Roman"/>
                        </a:rPr>
                        <a:t>$5,236</a:t>
                      </a:r>
                      <a:endParaRPr lang="en-US" sz="1800" b="1" dirty="0">
                        <a:latin typeface="Times New Roman"/>
                        <a:ea typeface="Times New Roman"/>
                        <a:cs typeface="Times New Roman"/>
                      </a:endParaRPr>
                    </a:p>
                  </a:txBody>
                  <a:tcPr marL="0" marR="0" marT="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xmlns="" val="2455890705"/>
              </p:ext>
            </p:extLst>
          </p:nvPr>
        </p:nvGraphicFramePr>
        <p:xfrm>
          <a:off x="533401" y="1524000"/>
          <a:ext cx="8305799" cy="4922520"/>
        </p:xfrm>
        <a:graphic>
          <a:graphicData uri="http://schemas.openxmlformats.org/drawingml/2006/table">
            <a:tbl>
              <a:tblPr/>
              <a:tblGrid>
                <a:gridCol w="881752"/>
                <a:gridCol w="3080647"/>
                <a:gridCol w="914400"/>
                <a:gridCol w="2971801"/>
                <a:gridCol w="50800"/>
                <a:gridCol w="406399"/>
              </a:tblGrid>
              <a:tr h="304800">
                <a:tc gridSpan="4">
                  <a:txBody>
                    <a:bodyPr/>
                    <a:lstStyle/>
                    <a:p>
                      <a:pPr marL="0" marR="0">
                        <a:lnSpc>
                          <a:spcPct val="115000"/>
                        </a:lnSpc>
                        <a:spcBef>
                          <a:spcPts val="0"/>
                        </a:spcBef>
                        <a:spcAft>
                          <a:spcPts val="0"/>
                        </a:spcAft>
                      </a:pPr>
                      <a:r>
                        <a:rPr lang="en-US" sz="2000" b="1" u="sng" dirty="0">
                          <a:solidFill>
                            <a:srgbClr val="000000"/>
                          </a:solidFill>
                          <a:latin typeface="Times New Roman"/>
                          <a:ea typeface="Times New Roman"/>
                          <a:cs typeface="Times New Roman"/>
                        </a:rPr>
                        <a:t>Liabilities and Shareholders' Equity</a:t>
                      </a:r>
                      <a:endParaRPr lang="en-US" sz="2000" b="1" dirty="0">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endParaRPr lang="en-US" sz="2000" b="1" dirty="0"/>
                    </a:p>
                  </a:txBody>
                  <a:tcPr marL="0" marR="0" marT="0" marB="0" anchor="b">
                    <a:lnL>
                      <a:noFill/>
                    </a:lnL>
                    <a:lnR>
                      <a:noFill/>
                    </a:lnR>
                    <a:lnT>
                      <a:noFill/>
                    </a:lnT>
                    <a:lnB>
                      <a:noFill/>
                    </a:lnB>
                  </a:tcPr>
                </a:tc>
                <a:tc>
                  <a:txBody>
                    <a:bodyPr/>
                    <a:lstStyle/>
                    <a:p>
                      <a:pPr marL="0" marR="0">
                        <a:lnSpc>
                          <a:spcPct val="115000"/>
                        </a:lnSpc>
                        <a:spcBef>
                          <a:spcPts val="0"/>
                        </a:spcBef>
                        <a:spcAft>
                          <a:spcPts val="0"/>
                        </a:spcAft>
                      </a:pPr>
                      <a:r>
                        <a:rPr lang="en-US" sz="2000" b="1" dirty="0">
                          <a:latin typeface="Times New Roman"/>
                          <a:ea typeface="Times New Roman"/>
                          <a:cs typeface="Times New Roman"/>
                        </a:rPr>
                        <a:t> </a:t>
                      </a:r>
                    </a:p>
                  </a:txBody>
                  <a:tcPr marL="0" marR="0" marT="0" marB="0" anchor="ctr">
                    <a:lnL>
                      <a:noFill/>
                    </a:lnL>
                    <a:lnR>
                      <a:noFill/>
                    </a:lnR>
                    <a:lnT>
                      <a:noFill/>
                    </a:lnT>
                    <a:lnB>
                      <a:noFill/>
                    </a:lnB>
                  </a:tcPr>
                </a:tc>
              </a:tr>
              <a:tr h="234462">
                <a:tc gridSpan="2">
                  <a:txBody>
                    <a:bodyPr/>
                    <a:lstStyle/>
                    <a:p>
                      <a:pPr marL="0" marR="0">
                        <a:lnSpc>
                          <a:spcPct val="115000"/>
                        </a:lnSpc>
                        <a:spcBef>
                          <a:spcPts val="0"/>
                        </a:spcBef>
                        <a:spcAft>
                          <a:spcPts val="0"/>
                        </a:spcAft>
                      </a:pPr>
                      <a:r>
                        <a:rPr lang="en-US" sz="2000" b="1">
                          <a:solidFill>
                            <a:srgbClr val="000000"/>
                          </a:solidFill>
                          <a:latin typeface="Times New Roman"/>
                          <a:ea typeface="Times New Roman"/>
                          <a:cs typeface="Times New Roman"/>
                        </a:rPr>
                        <a:t>Accounts payable</a:t>
                      </a:r>
                      <a:endParaRPr lang="en-US" sz="2000" b="1">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2000" b="1">
                          <a:solidFill>
                            <a:srgbClr val="000000"/>
                          </a:solidFill>
                          <a:latin typeface="Courier New"/>
                          <a:ea typeface="Times New Roman"/>
                          <a:cs typeface="Times New Roman"/>
                        </a:rPr>
                        <a:t>$1,200</a:t>
                      </a:r>
                      <a:endParaRPr lang="en-US" sz="2000" b="1">
                        <a:latin typeface="Times New Roman"/>
                        <a:ea typeface="Times New Roman"/>
                        <a:cs typeface="Times New Roman"/>
                      </a:endParaRPr>
                    </a:p>
                  </a:txBody>
                  <a:tcPr marL="0" marR="0" marT="0" marB="0" anchor="b">
                    <a:lnL>
                      <a:noFill/>
                    </a:lnL>
                    <a:lnR>
                      <a:noFill/>
                    </a:lnR>
                    <a:lnT>
                      <a:noFill/>
                    </a:lnT>
                    <a:lnB>
                      <a:noFill/>
                    </a:lnB>
                  </a:tcPr>
                </a:tc>
                <a:tc gridSpan="3">
                  <a:txBody>
                    <a:bodyPr/>
                    <a:lstStyle/>
                    <a:p>
                      <a:pPr marL="0" marR="0" algn="r">
                        <a:lnSpc>
                          <a:spcPct val="115000"/>
                        </a:lnSpc>
                        <a:spcBef>
                          <a:spcPts val="0"/>
                        </a:spcBef>
                        <a:spcAft>
                          <a:spcPts val="0"/>
                        </a:spcAft>
                      </a:pPr>
                      <a:r>
                        <a:rPr lang="en-US" sz="2000" b="1" dirty="0">
                          <a:solidFill>
                            <a:srgbClr val="000000"/>
                          </a:solidFill>
                          <a:latin typeface="Courier New"/>
                          <a:ea typeface="Times New Roman"/>
                          <a:cs typeface="Times New Roman"/>
                        </a:rPr>
                        <a:t>$  900</a:t>
                      </a:r>
                      <a:endParaRPr lang="en-US" sz="2000" b="1" dirty="0">
                        <a:latin typeface="Times New Roman"/>
                        <a:ea typeface="Times New Roman"/>
                        <a:cs typeface="Times New Roman"/>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r>
              <a:tr h="234462">
                <a:tc gridSpan="2">
                  <a:txBody>
                    <a:bodyPr/>
                    <a:lstStyle/>
                    <a:p>
                      <a:pPr marL="0" marR="0">
                        <a:lnSpc>
                          <a:spcPct val="115000"/>
                        </a:lnSpc>
                        <a:spcBef>
                          <a:spcPts val="0"/>
                        </a:spcBef>
                        <a:spcAft>
                          <a:spcPts val="0"/>
                        </a:spcAft>
                      </a:pPr>
                      <a:r>
                        <a:rPr lang="en-US" sz="2000" b="1">
                          <a:solidFill>
                            <a:srgbClr val="000000"/>
                          </a:solidFill>
                          <a:latin typeface="Times New Roman"/>
                          <a:ea typeface="Times New Roman"/>
                          <a:cs typeface="Times New Roman"/>
                        </a:rPr>
                        <a:t>Accrued payroll</a:t>
                      </a:r>
                      <a:endParaRPr lang="en-US" sz="2000" b="1">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2000" b="1">
                          <a:solidFill>
                            <a:srgbClr val="000000"/>
                          </a:solidFill>
                          <a:latin typeface="Courier New"/>
                          <a:ea typeface="Times New Roman"/>
                          <a:cs typeface="Times New Roman"/>
                        </a:rPr>
                        <a:t> 100</a:t>
                      </a:r>
                      <a:endParaRPr lang="en-US" sz="2000" b="1">
                        <a:latin typeface="Times New Roman"/>
                        <a:ea typeface="Times New Roman"/>
                        <a:cs typeface="Times New Roman"/>
                      </a:endParaRPr>
                    </a:p>
                  </a:txBody>
                  <a:tcPr marL="0" marR="0" marT="0" marB="0" anchor="b">
                    <a:lnL>
                      <a:noFill/>
                    </a:lnL>
                    <a:lnR>
                      <a:noFill/>
                    </a:lnR>
                    <a:lnT>
                      <a:noFill/>
                    </a:lnT>
                    <a:lnB>
                      <a:noFill/>
                    </a:lnB>
                  </a:tcPr>
                </a:tc>
                <a:tc gridSpan="3">
                  <a:txBody>
                    <a:bodyPr/>
                    <a:lstStyle/>
                    <a:p>
                      <a:pPr marL="0" marR="0" algn="r">
                        <a:lnSpc>
                          <a:spcPct val="115000"/>
                        </a:lnSpc>
                        <a:spcBef>
                          <a:spcPts val="0"/>
                        </a:spcBef>
                        <a:spcAft>
                          <a:spcPts val="0"/>
                        </a:spcAft>
                      </a:pPr>
                      <a:r>
                        <a:rPr lang="en-US" sz="2000" b="1" dirty="0">
                          <a:solidFill>
                            <a:srgbClr val="000000"/>
                          </a:solidFill>
                          <a:latin typeface="Courier New"/>
                          <a:ea typeface="Times New Roman"/>
                          <a:cs typeface="Times New Roman"/>
                        </a:rPr>
                        <a:t> 80</a:t>
                      </a:r>
                      <a:endParaRPr lang="en-US" sz="2000" b="1" dirty="0">
                        <a:latin typeface="Times New Roman"/>
                        <a:ea typeface="Times New Roman"/>
                        <a:cs typeface="Times New Roman"/>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r>
              <a:tr h="234462">
                <a:tc gridSpan="2">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Times New Roman"/>
                        </a:rPr>
                        <a:t>Accrued taxes</a:t>
                      </a:r>
                      <a:endParaRPr lang="en-US" sz="2000" b="1" dirty="0">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2000" b="1" u="sng">
                          <a:solidFill>
                            <a:srgbClr val="000000"/>
                          </a:solidFill>
                          <a:latin typeface="Courier New"/>
                          <a:ea typeface="Times New Roman"/>
                          <a:cs typeface="Times New Roman"/>
                        </a:rPr>
                        <a:t>   300</a:t>
                      </a:r>
                      <a:endParaRPr lang="en-US" sz="2000" b="1">
                        <a:latin typeface="Times New Roman"/>
                        <a:ea typeface="Times New Roman"/>
                        <a:cs typeface="Times New Roman"/>
                      </a:endParaRPr>
                    </a:p>
                  </a:txBody>
                  <a:tcPr marL="0" marR="0" marT="0" marB="0" anchor="b">
                    <a:lnL>
                      <a:noFill/>
                    </a:lnL>
                    <a:lnR>
                      <a:noFill/>
                    </a:lnR>
                    <a:lnT>
                      <a:noFill/>
                    </a:lnT>
                    <a:lnB>
                      <a:noFill/>
                    </a:lnB>
                  </a:tcPr>
                </a:tc>
                <a:tc gridSpan="3">
                  <a:txBody>
                    <a:bodyPr/>
                    <a:lstStyle/>
                    <a:p>
                      <a:pPr marL="0" marR="0" algn="r">
                        <a:lnSpc>
                          <a:spcPct val="115000"/>
                        </a:lnSpc>
                        <a:spcBef>
                          <a:spcPts val="0"/>
                        </a:spcBef>
                        <a:spcAft>
                          <a:spcPts val="0"/>
                        </a:spcAft>
                      </a:pPr>
                      <a:r>
                        <a:rPr lang="en-US" sz="2000" b="1" u="sng">
                          <a:solidFill>
                            <a:srgbClr val="000000"/>
                          </a:solidFill>
                          <a:latin typeface="Courier New"/>
                          <a:ea typeface="Times New Roman"/>
                          <a:cs typeface="Times New Roman"/>
                        </a:rPr>
                        <a:t>   200</a:t>
                      </a:r>
                      <a:endParaRPr lang="en-US" sz="2000" b="1">
                        <a:latin typeface="Times New Roman"/>
                        <a:ea typeface="Times New Roman"/>
                        <a:cs typeface="Times New Roman"/>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r>
              <a:tr h="274320">
                <a:tc gridSpan="2">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Times New Roman"/>
                        </a:rPr>
                        <a:t>   Total current </a:t>
                      </a:r>
                      <a:r>
                        <a:rPr lang="en-US" sz="2000" b="1" dirty="0" smtClean="0">
                          <a:solidFill>
                            <a:srgbClr val="000000"/>
                          </a:solidFill>
                          <a:latin typeface="Times New Roman"/>
                          <a:ea typeface="Times New Roman"/>
                          <a:cs typeface="Times New Roman"/>
                        </a:rPr>
                        <a:t>liabilities                    </a:t>
                      </a:r>
                      <a:endParaRPr lang="en-US" sz="2000" b="1" dirty="0">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2000" b="1" dirty="0">
                          <a:solidFill>
                            <a:srgbClr val="000000"/>
                          </a:solidFill>
                          <a:latin typeface="Courier New"/>
                          <a:ea typeface="Times New Roman"/>
                          <a:cs typeface="Times New Roman"/>
                        </a:rPr>
                        <a:t> $1,600</a:t>
                      </a:r>
                      <a:endParaRPr lang="en-US" sz="2000" b="1" dirty="0">
                        <a:latin typeface="Times New Roman"/>
                        <a:ea typeface="Times New Roman"/>
                        <a:cs typeface="Times New Roman"/>
                      </a:endParaRPr>
                    </a:p>
                  </a:txBody>
                  <a:tcPr marL="0" marR="0" marT="0" marB="0" anchor="b">
                    <a:lnL>
                      <a:noFill/>
                    </a:lnL>
                    <a:lnR>
                      <a:noFill/>
                    </a:lnR>
                    <a:lnT>
                      <a:noFill/>
                    </a:lnT>
                    <a:lnB>
                      <a:noFill/>
                    </a:lnB>
                  </a:tcPr>
                </a:tc>
                <a:tc gridSpan="3">
                  <a:txBody>
                    <a:bodyPr/>
                    <a:lstStyle/>
                    <a:p>
                      <a:pPr marL="0" marR="0" algn="r">
                        <a:lnSpc>
                          <a:spcPct val="115000"/>
                        </a:lnSpc>
                        <a:spcBef>
                          <a:spcPts val="0"/>
                        </a:spcBef>
                        <a:spcAft>
                          <a:spcPts val="0"/>
                        </a:spcAft>
                      </a:pPr>
                      <a:r>
                        <a:rPr lang="en-US" sz="2000" b="1" dirty="0">
                          <a:solidFill>
                            <a:srgbClr val="000000"/>
                          </a:solidFill>
                          <a:latin typeface="Courier New"/>
                          <a:ea typeface="Times New Roman"/>
                          <a:cs typeface="Times New Roman"/>
                        </a:rPr>
                        <a:t> $1,180</a:t>
                      </a:r>
                      <a:endParaRPr lang="en-US" sz="2000" b="1" dirty="0">
                        <a:latin typeface="Times New Roman"/>
                        <a:ea typeface="Times New Roman"/>
                        <a:cs typeface="Times New Roman"/>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r>
              <a:tr h="234462">
                <a:tc gridSpan="2">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Times New Roman"/>
                        </a:rPr>
                        <a:t>Long-term debt</a:t>
                      </a:r>
                      <a:endParaRPr lang="en-US" sz="2000" b="1" dirty="0">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2000" b="1">
                          <a:solidFill>
                            <a:srgbClr val="000000"/>
                          </a:solidFill>
                          <a:latin typeface="Courier New"/>
                          <a:ea typeface="Times New Roman"/>
                          <a:cs typeface="Times New Roman"/>
                        </a:rPr>
                        <a:t> 900</a:t>
                      </a:r>
                      <a:endParaRPr lang="en-US" sz="2000" b="1">
                        <a:latin typeface="Times New Roman"/>
                        <a:ea typeface="Times New Roman"/>
                        <a:cs typeface="Times New Roman"/>
                      </a:endParaRPr>
                    </a:p>
                  </a:txBody>
                  <a:tcPr marL="0" marR="0" marT="0" marB="0" anchor="b">
                    <a:lnL>
                      <a:noFill/>
                    </a:lnL>
                    <a:lnR>
                      <a:noFill/>
                    </a:lnR>
                    <a:lnT>
                      <a:noFill/>
                    </a:lnT>
                    <a:lnB>
                      <a:noFill/>
                    </a:lnB>
                  </a:tcPr>
                </a:tc>
                <a:tc gridSpan="3">
                  <a:txBody>
                    <a:bodyPr/>
                    <a:lstStyle/>
                    <a:p>
                      <a:pPr marL="0" marR="0" algn="r">
                        <a:lnSpc>
                          <a:spcPct val="115000"/>
                        </a:lnSpc>
                        <a:spcBef>
                          <a:spcPts val="0"/>
                        </a:spcBef>
                        <a:spcAft>
                          <a:spcPts val="0"/>
                        </a:spcAft>
                      </a:pPr>
                      <a:r>
                        <a:rPr lang="en-US" sz="2000" b="1">
                          <a:solidFill>
                            <a:srgbClr val="000000"/>
                          </a:solidFill>
                          <a:latin typeface="Courier New"/>
                          <a:ea typeface="Times New Roman"/>
                          <a:cs typeface="Times New Roman"/>
                        </a:rPr>
                        <a:t> 750</a:t>
                      </a:r>
                      <a:endParaRPr lang="en-US" sz="2000" b="1">
                        <a:latin typeface="Times New Roman"/>
                        <a:ea typeface="Times New Roman"/>
                        <a:cs typeface="Times New Roman"/>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r>
              <a:tr h="234462">
                <a:tc gridSpan="2">
                  <a:txBody>
                    <a:bodyPr/>
                    <a:lstStyle/>
                    <a:p>
                      <a:pPr marL="0" marR="0">
                        <a:lnSpc>
                          <a:spcPct val="115000"/>
                        </a:lnSpc>
                        <a:spcBef>
                          <a:spcPts val="0"/>
                        </a:spcBef>
                        <a:spcAft>
                          <a:spcPts val="0"/>
                        </a:spcAft>
                      </a:pPr>
                      <a:r>
                        <a:rPr lang="en-US" sz="2000" b="1">
                          <a:solidFill>
                            <a:srgbClr val="000000"/>
                          </a:solidFill>
                          <a:latin typeface="Times New Roman"/>
                          <a:ea typeface="Times New Roman"/>
                          <a:cs typeface="Times New Roman"/>
                        </a:rPr>
                        <a:t>Deferred income taxes</a:t>
                      </a:r>
                      <a:endParaRPr lang="en-US" sz="2000" b="1">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2000" b="1">
                          <a:solidFill>
                            <a:srgbClr val="000000"/>
                          </a:solidFill>
                          <a:latin typeface="Courier New"/>
                          <a:ea typeface="Times New Roman"/>
                          <a:cs typeface="Times New Roman"/>
                        </a:rPr>
                        <a:t> 300</a:t>
                      </a:r>
                      <a:endParaRPr lang="en-US" sz="2000" b="1">
                        <a:latin typeface="Times New Roman"/>
                        <a:ea typeface="Times New Roman"/>
                        <a:cs typeface="Times New Roman"/>
                      </a:endParaRPr>
                    </a:p>
                  </a:txBody>
                  <a:tcPr marL="0" marR="0" marT="0" marB="0" anchor="b">
                    <a:lnL>
                      <a:noFill/>
                    </a:lnL>
                    <a:lnR>
                      <a:noFill/>
                    </a:lnR>
                    <a:lnT>
                      <a:noFill/>
                    </a:lnT>
                    <a:lnB>
                      <a:noFill/>
                    </a:lnB>
                  </a:tcPr>
                </a:tc>
                <a:tc gridSpan="3">
                  <a:txBody>
                    <a:bodyPr/>
                    <a:lstStyle/>
                    <a:p>
                      <a:pPr marL="0" marR="0" algn="r">
                        <a:lnSpc>
                          <a:spcPct val="115000"/>
                        </a:lnSpc>
                        <a:spcBef>
                          <a:spcPts val="0"/>
                        </a:spcBef>
                        <a:spcAft>
                          <a:spcPts val="0"/>
                        </a:spcAft>
                      </a:pPr>
                      <a:r>
                        <a:rPr lang="en-US" sz="2000" b="1">
                          <a:solidFill>
                            <a:srgbClr val="000000"/>
                          </a:solidFill>
                          <a:latin typeface="Courier New"/>
                          <a:ea typeface="Times New Roman"/>
                          <a:cs typeface="Times New Roman"/>
                        </a:rPr>
                        <a:t> 280</a:t>
                      </a:r>
                      <a:endParaRPr lang="en-US" sz="2000" b="1">
                        <a:latin typeface="Times New Roman"/>
                        <a:ea typeface="Times New Roman"/>
                        <a:cs typeface="Times New Roman"/>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r>
              <a:tr h="171938">
                <a:tc gridSpan="2">
                  <a:txBody>
                    <a:bodyPr/>
                    <a:lstStyle/>
                    <a:p>
                      <a:pPr marL="0" marR="0">
                        <a:lnSpc>
                          <a:spcPct val="115000"/>
                        </a:lnSpc>
                        <a:spcBef>
                          <a:spcPts val="0"/>
                        </a:spcBef>
                        <a:spcAft>
                          <a:spcPts val="0"/>
                        </a:spcAft>
                      </a:pPr>
                      <a:r>
                        <a:rPr lang="en-US" sz="2000" b="1">
                          <a:solidFill>
                            <a:srgbClr val="000000"/>
                          </a:solidFill>
                          <a:latin typeface="Times New Roman"/>
                          <a:ea typeface="Times New Roman"/>
                          <a:cs typeface="Times New Roman"/>
                        </a:rPr>
                        <a:t>Shareholders' equity:</a:t>
                      </a:r>
                      <a:endParaRPr lang="en-US" sz="2000" b="1">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endParaRPr lang="en-US" sz="2000" b="1">
                        <a:solidFill>
                          <a:srgbClr val="000000"/>
                        </a:solidFill>
                        <a:latin typeface="Courier New"/>
                        <a:ea typeface="Times New Roman"/>
                        <a:cs typeface="Times New Roman"/>
                      </a:endParaRPr>
                    </a:p>
                  </a:txBody>
                  <a:tcPr marL="0" marR="0" marT="0" marB="0" anchor="b">
                    <a:lnL>
                      <a:noFill/>
                    </a:lnL>
                    <a:lnR>
                      <a:noFill/>
                    </a:lnR>
                    <a:lnT>
                      <a:noFill/>
                    </a:lnT>
                    <a:lnB>
                      <a:noFill/>
                    </a:lnB>
                  </a:tcPr>
                </a:tc>
                <a:tc gridSpan="3">
                  <a:txBody>
                    <a:bodyPr/>
                    <a:lstStyle/>
                    <a:p>
                      <a:pPr marL="0" marR="0" algn="r">
                        <a:lnSpc>
                          <a:spcPct val="115000"/>
                        </a:lnSpc>
                        <a:spcBef>
                          <a:spcPts val="0"/>
                        </a:spcBef>
                        <a:spcAft>
                          <a:spcPts val="0"/>
                        </a:spcAft>
                      </a:pPr>
                      <a:endParaRPr lang="en-US" sz="2000" b="1">
                        <a:solidFill>
                          <a:srgbClr val="000000"/>
                        </a:solidFill>
                        <a:latin typeface="Courier New"/>
                        <a:ea typeface="Times New Roman"/>
                        <a:cs typeface="Times New Roman"/>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r>
              <a:tr h="312615">
                <a:tc>
                  <a:txBody>
                    <a:bodyPr/>
                    <a:lstStyle/>
                    <a:p>
                      <a:pPr marL="0" marR="0">
                        <a:lnSpc>
                          <a:spcPct val="115000"/>
                        </a:lnSpc>
                        <a:spcBef>
                          <a:spcPts val="0"/>
                        </a:spcBef>
                        <a:spcAft>
                          <a:spcPts val="0"/>
                        </a:spcAft>
                      </a:pPr>
                      <a:r>
                        <a:rPr lang="en-US" sz="2000" b="1">
                          <a:latin typeface="Times New Roman"/>
                          <a:ea typeface="Times New Roman"/>
                          <a:cs typeface="Times New Roman"/>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2000" b="1">
                          <a:solidFill>
                            <a:srgbClr val="000000"/>
                          </a:solidFill>
                          <a:latin typeface="Times New Roman"/>
                          <a:ea typeface="Times New Roman"/>
                          <a:cs typeface="Times New Roman"/>
                        </a:rPr>
                        <a:t> Common stock</a:t>
                      </a:r>
                      <a:endParaRPr lang="en-US" sz="2000" b="1">
                        <a:latin typeface="Times New Roman"/>
                        <a:ea typeface="Times New Roman"/>
                        <a:cs typeface="Times New Roman"/>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2000" b="1">
                          <a:solidFill>
                            <a:srgbClr val="000000"/>
                          </a:solidFill>
                          <a:latin typeface="Courier New"/>
                          <a:ea typeface="Times New Roman"/>
                          <a:cs typeface="Times New Roman"/>
                        </a:rPr>
                        <a:t> 1,000</a:t>
                      </a:r>
                      <a:endParaRPr lang="en-US" sz="2000" b="1">
                        <a:latin typeface="Times New Roman"/>
                        <a:ea typeface="Times New Roman"/>
                        <a:cs typeface="Times New Roman"/>
                      </a:endParaRPr>
                    </a:p>
                  </a:txBody>
                  <a:tcPr marL="0" marR="0" marT="0" marB="0" anchor="b">
                    <a:lnL>
                      <a:noFill/>
                    </a:lnL>
                    <a:lnR>
                      <a:noFill/>
                    </a:lnR>
                    <a:lnT>
                      <a:noFill/>
                    </a:lnT>
                    <a:lnB>
                      <a:noFill/>
                    </a:lnB>
                  </a:tcPr>
                </a:tc>
                <a:tc gridSpan="3">
                  <a:txBody>
                    <a:bodyPr/>
                    <a:lstStyle/>
                    <a:p>
                      <a:pPr marL="0" marR="0" algn="r">
                        <a:lnSpc>
                          <a:spcPct val="115000"/>
                        </a:lnSpc>
                        <a:spcBef>
                          <a:spcPts val="0"/>
                        </a:spcBef>
                        <a:spcAft>
                          <a:spcPts val="0"/>
                        </a:spcAft>
                      </a:pPr>
                      <a:r>
                        <a:rPr lang="en-US" sz="2000" b="1">
                          <a:solidFill>
                            <a:srgbClr val="000000"/>
                          </a:solidFill>
                          <a:latin typeface="Courier New"/>
                          <a:ea typeface="Times New Roman"/>
                          <a:cs typeface="Times New Roman"/>
                        </a:rPr>
                        <a:t> 1,000</a:t>
                      </a:r>
                      <a:endParaRPr lang="en-US" sz="2000" b="1">
                        <a:latin typeface="Times New Roman"/>
                        <a:ea typeface="Times New Roman"/>
                        <a:cs typeface="Times New Roman"/>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r>
              <a:tr h="312615">
                <a:tc>
                  <a:txBody>
                    <a:bodyPr/>
                    <a:lstStyle/>
                    <a:p>
                      <a:pPr marL="0" marR="0">
                        <a:lnSpc>
                          <a:spcPct val="115000"/>
                        </a:lnSpc>
                        <a:spcBef>
                          <a:spcPts val="0"/>
                        </a:spcBef>
                        <a:spcAft>
                          <a:spcPts val="0"/>
                        </a:spcAft>
                      </a:pPr>
                      <a:r>
                        <a:rPr lang="en-US" sz="2000" b="1">
                          <a:latin typeface="Times New Roman"/>
                          <a:ea typeface="Times New Roman"/>
                          <a:cs typeface="Times New Roman"/>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Times New Roman"/>
                        </a:rPr>
                        <a:t> Retained earnings</a:t>
                      </a:r>
                      <a:endParaRPr lang="en-US" sz="2000" b="1" dirty="0">
                        <a:latin typeface="Times New Roman"/>
                        <a:ea typeface="Times New Roman"/>
                        <a:cs typeface="Times New Roman"/>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2000" b="1" u="sng">
                          <a:solidFill>
                            <a:srgbClr val="000000"/>
                          </a:solidFill>
                          <a:latin typeface="Courier New"/>
                          <a:ea typeface="Times New Roman"/>
                          <a:cs typeface="Times New Roman"/>
                        </a:rPr>
                        <a:t> 2,535</a:t>
                      </a:r>
                      <a:endParaRPr lang="en-US" sz="2000" b="1">
                        <a:latin typeface="Times New Roman"/>
                        <a:ea typeface="Times New Roman"/>
                        <a:cs typeface="Times New Roman"/>
                      </a:endParaRPr>
                    </a:p>
                  </a:txBody>
                  <a:tcPr marL="0" marR="0" marT="0" marB="0" anchor="b">
                    <a:lnL>
                      <a:noFill/>
                    </a:lnL>
                    <a:lnR>
                      <a:noFill/>
                    </a:lnR>
                    <a:lnT>
                      <a:noFill/>
                    </a:lnT>
                    <a:lnB>
                      <a:noFill/>
                    </a:lnB>
                  </a:tcPr>
                </a:tc>
                <a:tc gridSpan="3">
                  <a:txBody>
                    <a:bodyPr/>
                    <a:lstStyle/>
                    <a:p>
                      <a:pPr marL="0" marR="0" algn="r">
                        <a:lnSpc>
                          <a:spcPct val="115000"/>
                        </a:lnSpc>
                        <a:spcBef>
                          <a:spcPts val="0"/>
                        </a:spcBef>
                        <a:spcAft>
                          <a:spcPts val="0"/>
                        </a:spcAft>
                      </a:pPr>
                      <a:r>
                        <a:rPr lang="en-US" sz="2000" b="1" u="sng">
                          <a:solidFill>
                            <a:srgbClr val="000000"/>
                          </a:solidFill>
                          <a:latin typeface="Courier New"/>
                          <a:ea typeface="Times New Roman"/>
                          <a:cs typeface="Times New Roman"/>
                        </a:rPr>
                        <a:t> 2,026</a:t>
                      </a:r>
                      <a:endParaRPr lang="en-US" sz="2000" b="1">
                        <a:latin typeface="Times New Roman"/>
                        <a:ea typeface="Times New Roman"/>
                        <a:cs typeface="Times New Roman"/>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r>
              <a:tr h="1066800">
                <a:tc gridSpan="2">
                  <a:txBody>
                    <a:bodyPr/>
                    <a:lstStyle/>
                    <a:p>
                      <a:pPr marL="0" marR="0">
                        <a:lnSpc>
                          <a:spcPct val="115000"/>
                        </a:lnSpc>
                        <a:spcBef>
                          <a:spcPts val="0"/>
                        </a:spcBef>
                        <a:spcAft>
                          <a:spcPts val="0"/>
                        </a:spcAft>
                      </a:pPr>
                      <a:r>
                        <a:rPr lang="en-US" sz="2000" b="1">
                          <a:solidFill>
                            <a:srgbClr val="000000"/>
                          </a:solidFill>
                          <a:latin typeface="Times New Roman"/>
                          <a:ea typeface="Times New Roman"/>
                          <a:cs typeface="Times New Roman"/>
                        </a:rPr>
                        <a:t>Total liabilities and shareholders' equity</a:t>
                      </a:r>
                      <a:endParaRPr lang="en-US" sz="2000" b="1">
                        <a:latin typeface="Times New Roman"/>
                        <a:ea typeface="Times New Roman"/>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2000" b="1" u="dbl">
                          <a:solidFill>
                            <a:srgbClr val="000000"/>
                          </a:solidFill>
                          <a:latin typeface="Courier New"/>
                          <a:ea typeface="Times New Roman"/>
                          <a:cs typeface="Times New Roman"/>
                        </a:rPr>
                        <a:t>$6,335</a:t>
                      </a:r>
                      <a:endParaRPr lang="en-US" sz="2000" b="1">
                        <a:latin typeface="Times New Roman"/>
                        <a:ea typeface="Times New Roman"/>
                        <a:cs typeface="Times New Roman"/>
                      </a:endParaRPr>
                    </a:p>
                  </a:txBody>
                  <a:tcPr marL="0" marR="0" marT="0" marB="0" anchor="b">
                    <a:lnL>
                      <a:noFill/>
                    </a:lnL>
                    <a:lnR>
                      <a:noFill/>
                    </a:lnR>
                    <a:lnT>
                      <a:noFill/>
                    </a:lnT>
                    <a:lnB>
                      <a:noFill/>
                    </a:lnB>
                  </a:tcPr>
                </a:tc>
                <a:tc gridSpan="3">
                  <a:txBody>
                    <a:bodyPr/>
                    <a:lstStyle/>
                    <a:p>
                      <a:pPr marL="0" marR="0" algn="r">
                        <a:lnSpc>
                          <a:spcPct val="115000"/>
                        </a:lnSpc>
                        <a:spcBef>
                          <a:spcPts val="0"/>
                        </a:spcBef>
                        <a:spcAft>
                          <a:spcPts val="0"/>
                        </a:spcAft>
                      </a:pPr>
                      <a:r>
                        <a:rPr lang="en-US" sz="2000" b="1" u="dbl" dirty="0">
                          <a:solidFill>
                            <a:srgbClr val="000000"/>
                          </a:solidFill>
                          <a:latin typeface="Courier New"/>
                          <a:ea typeface="Times New Roman"/>
                          <a:cs typeface="Times New Roman"/>
                        </a:rPr>
                        <a:t>$5,236</a:t>
                      </a:r>
                      <a:endParaRPr lang="en-US" sz="2000" b="1" dirty="0">
                        <a:latin typeface="Times New Roman"/>
                        <a:ea typeface="Times New Roman"/>
                        <a:cs typeface="Times New Roman"/>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graphicFrame>
        <p:nvGraphicFramePr>
          <p:cNvPr id="3" name="Table 2"/>
          <p:cNvGraphicFramePr>
            <a:graphicFrameLocks noGrp="1"/>
          </p:cNvGraphicFramePr>
          <p:nvPr/>
        </p:nvGraphicFramePr>
        <p:xfrm>
          <a:off x="533400" y="1447800"/>
          <a:ext cx="8305800" cy="3154680"/>
        </p:xfrm>
        <a:graphic>
          <a:graphicData uri="http://schemas.openxmlformats.org/drawingml/2006/table">
            <a:tbl>
              <a:tblPr/>
              <a:tblGrid>
                <a:gridCol w="3657600"/>
                <a:gridCol w="4648200"/>
              </a:tblGrid>
              <a:tr h="0">
                <a:tc gridSpan="2">
                  <a:txBody>
                    <a:bodyPr/>
                    <a:lstStyle/>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Melvin Company</a:t>
                      </a:r>
                      <a:endParaRPr lang="en-US" sz="1800" b="1" dirty="0">
                        <a:latin typeface="Arial" pitchFamily="34" charset="0"/>
                        <a:ea typeface="Times New Roman"/>
                        <a:cs typeface="Arial" pitchFamily="34" charset="0"/>
                      </a:endParaRPr>
                    </a:p>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Income Statement</a:t>
                      </a:r>
                      <a:endParaRPr lang="en-US" sz="1800" b="1" dirty="0">
                        <a:latin typeface="Arial" pitchFamily="34" charset="0"/>
                        <a:ea typeface="Times New Roman"/>
                        <a:cs typeface="Arial" pitchFamily="34" charset="0"/>
                      </a:endParaRPr>
                    </a:p>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For the Year Ended December 31, 2010</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r>
              <a:tr h="0">
                <a:tc>
                  <a:txBody>
                    <a:bodyPr/>
                    <a:lstStyle/>
                    <a:p>
                      <a:pPr marL="0" marR="0">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Net sales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$8,000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Cost of goods sold</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u="sng">
                          <a:solidFill>
                            <a:srgbClr val="000000"/>
                          </a:solidFill>
                          <a:latin typeface="Arial" pitchFamily="34" charset="0"/>
                          <a:ea typeface="Times New Roman"/>
                          <a:cs typeface="Arial" pitchFamily="34" charset="0"/>
                        </a:rPr>
                        <a:t> 3,900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Gross profit</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 $4,100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Selling, administrative, and general expenses</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u="sng">
                          <a:solidFill>
                            <a:srgbClr val="000000"/>
                          </a:solidFill>
                          <a:latin typeface="Arial" pitchFamily="34" charset="0"/>
                          <a:ea typeface="Times New Roman"/>
                          <a:cs typeface="Arial" pitchFamily="34" charset="0"/>
                        </a:rPr>
                        <a:t> 2,600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Operating income</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 $1,500</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bl>
          </a:graphicData>
        </a:graphic>
      </p:graphicFrame>
      <p:graphicFrame>
        <p:nvGraphicFramePr>
          <p:cNvPr id="4" name="Table 3"/>
          <p:cNvGraphicFramePr>
            <a:graphicFrameLocks noGrp="1"/>
          </p:cNvGraphicFramePr>
          <p:nvPr/>
        </p:nvGraphicFramePr>
        <p:xfrm>
          <a:off x="609600" y="4572000"/>
          <a:ext cx="8229600" cy="1892808"/>
        </p:xfrm>
        <a:graphic>
          <a:graphicData uri="http://schemas.openxmlformats.org/drawingml/2006/table">
            <a:tbl>
              <a:tblPr/>
              <a:tblGrid>
                <a:gridCol w="6583680"/>
                <a:gridCol w="1645920"/>
              </a:tblGrid>
              <a:tr h="0">
                <a:tc>
                  <a:txBody>
                    <a:bodyPr/>
                    <a:lstStyle/>
                    <a:p>
                      <a:pPr marL="0" marR="0">
                        <a:lnSpc>
                          <a:spcPct val="115000"/>
                        </a:lnSpc>
                        <a:spcBef>
                          <a:spcPts val="0"/>
                        </a:spcBef>
                        <a:spcAft>
                          <a:spcPts val="0"/>
                        </a:spcAft>
                      </a:pPr>
                      <a:r>
                        <a:rPr lang="en-US" sz="1800" b="1" smtClean="0">
                          <a:solidFill>
                            <a:srgbClr val="000000"/>
                          </a:solidFill>
                          <a:latin typeface="Arial" pitchFamily="34" charset="0"/>
                          <a:ea typeface="Times New Roman"/>
                          <a:cs typeface="Arial" pitchFamily="34" charset="0"/>
                        </a:rPr>
                        <a:t>Interest expense</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u="sng">
                          <a:solidFill>
                            <a:srgbClr val="000000"/>
                          </a:solidFill>
                          <a:latin typeface="Arial" pitchFamily="34" charset="0"/>
                          <a:ea typeface="Times New Roman"/>
                          <a:cs typeface="Arial" pitchFamily="34" charset="0"/>
                        </a:rPr>
                        <a:t>   100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smtClean="0">
                          <a:solidFill>
                            <a:srgbClr val="000000"/>
                          </a:solidFill>
                          <a:latin typeface="Arial" pitchFamily="34" charset="0"/>
                          <a:ea typeface="Times New Roman"/>
                          <a:cs typeface="Arial" pitchFamily="34" charset="0"/>
                        </a:rPr>
                        <a:t>Income before income taxes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 $1,400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smtClean="0">
                          <a:solidFill>
                            <a:srgbClr val="000000"/>
                          </a:solidFill>
                          <a:latin typeface="Arial" pitchFamily="34" charset="0"/>
                          <a:ea typeface="Times New Roman"/>
                          <a:cs typeface="Arial" pitchFamily="34" charset="0"/>
                        </a:rPr>
                        <a:t>Income taxes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u="sng">
                          <a:solidFill>
                            <a:srgbClr val="000000"/>
                          </a:solidFill>
                          <a:latin typeface="Arial" pitchFamily="34" charset="0"/>
                          <a:ea typeface="Times New Roman"/>
                          <a:cs typeface="Arial" pitchFamily="34" charset="0"/>
                        </a:rPr>
                        <a:t>   400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smtClean="0">
                          <a:solidFill>
                            <a:srgbClr val="000000"/>
                          </a:solidFill>
                          <a:latin typeface="Arial" pitchFamily="34" charset="0"/>
                          <a:ea typeface="Times New Roman"/>
                          <a:cs typeface="Arial" pitchFamily="34" charset="0"/>
                        </a:rPr>
                        <a:t>Net income</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u="dbl">
                          <a:solidFill>
                            <a:srgbClr val="000000"/>
                          </a:solidFill>
                          <a:latin typeface="Arial" pitchFamily="34" charset="0"/>
                          <a:ea typeface="Times New Roman"/>
                          <a:cs typeface="Arial" pitchFamily="34" charset="0"/>
                        </a:rPr>
                        <a:t>$1,000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Net income per share</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$ 2.00</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bl>
          </a:graphicData>
        </a:graphic>
      </p:graphicFrame>
      <p:sp>
        <p:nvSpPr>
          <p:cNvPr id="55297" name="Rectangle 1"/>
          <p:cNvSpPr>
            <a:spLocks noChangeArrowheads="1"/>
          </p:cNvSpPr>
          <p:nvPr/>
        </p:nvSpPr>
        <p:spPr bwMode="auto">
          <a:xfrm>
            <a:off x="609600" y="6324600"/>
            <a:ext cx="5397631"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Arial" pitchFamily="34" charset="0"/>
                <a:ea typeface="Times New Roman" pitchFamily="18" charset="0"/>
              </a:rPr>
              <a:t>Note: 500 shares of common stock were outstanding.</a:t>
            </a:r>
            <a:endParaRPr kumimoji="0" lang="en-US" sz="1600" b="1"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MY" sz="4000" b="1" dirty="0" smtClean="0">
                <a:latin typeface="Arial" pitchFamily="34" charset="0"/>
                <a:cs typeface="Arial" pitchFamily="34" charset="0"/>
              </a:rPr>
              <a:t>Practical Exercise  (Cont’d)</a:t>
            </a:r>
            <a:endParaRPr lang="en-US" sz="4000" dirty="0"/>
          </a:p>
        </p:txBody>
      </p:sp>
      <p:graphicFrame>
        <p:nvGraphicFramePr>
          <p:cNvPr id="3" name="Table 2"/>
          <p:cNvGraphicFramePr>
            <a:graphicFrameLocks noGrp="1"/>
          </p:cNvGraphicFramePr>
          <p:nvPr>
            <p:extLst>
              <p:ext uri="{D42A27DB-BD31-4B8C-83A1-F6EECF244321}">
                <p14:modId xmlns:p14="http://schemas.microsoft.com/office/powerpoint/2010/main" xmlns="" val="4267105964"/>
              </p:ext>
            </p:extLst>
          </p:nvPr>
        </p:nvGraphicFramePr>
        <p:xfrm>
          <a:off x="533400" y="1369060"/>
          <a:ext cx="8229600" cy="5327904"/>
        </p:xfrm>
        <a:graphic>
          <a:graphicData uri="http://schemas.openxmlformats.org/drawingml/2006/table">
            <a:tbl>
              <a:tblPr/>
              <a:tblGrid>
                <a:gridCol w="171450"/>
                <a:gridCol w="3486150"/>
                <a:gridCol w="914400"/>
                <a:gridCol w="3657600"/>
              </a:tblGrid>
              <a:tr h="635578">
                <a:tc gridSpan="4">
                  <a:txBody>
                    <a:bodyPr/>
                    <a:lstStyle/>
                    <a:p>
                      <a:pPr marL="0" marR="0" algn="ctr">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Melvin Company</a:t>
                      </a:r>
                      <a:endParaRPr lang="en-US" sz="1600" b="1" dirty="0">
                        <a:latin typeface="Arial" pitchFamily="34" charset="0"/>
                        <a:ea typeface="Times New Roman"/>
                        <a:cs typeface="Arial" pitchFamily="34" charset="0"/>
                      </a:endParaRPr>
                    </a:p>
                    <a:p>
                      <a:pPr marL="0" marR="0" algn="ctr">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Statement of Cash Flows</a:t>
                      </a:r>
                      <a:endParaRPr lang="en-US" sz="1600" b="1" dirty="0">
                        <a:latin typeface="Arial" pitchFamily="34" charset="0"/>
                        <a:ea typeface="Times New Roman"/>
                        <a:cs typeface="Arial" pitchFamily="34" charset="0"/>
                      </a:endParaRPr>
                    </a:p>
                    <a:p>
                      <a:pPr marL="0" marR="0" algn="ctr">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For the Year Ended December 31, 2010</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r>
              <a:tr h="0">
                <a:tc gridSpan="2">
                  <a:txBody>
                    <a:bodyPr/>
                    <a:lstStyle/>
                    <a:p>
                      <a:pPr marL="0" marR="0">
                        <a:lnSpc>
                          <a:spcPct val="115000"/>
                        </a:lnSpc>
                        <a:spcBef>
                          <a:spcPts val="0"/>
                        </a:spcBef>
                        <a:spcAft>
                          <a:spcPts val="0"/>
                        </a:spcAft>
                      </a:pPr>
                      <a:endParaRPr lang="en-US" sz="16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b="1" dirty="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11859">
                <a:tc gridSpan="2">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Cash flows from operating activities:</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11859">
                <a:tc gridSpan="2">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Net income</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$1,000 </a:t>
                      </a:r>
                      <a:endParaRPr lang="en-US" sz="1600" b="1">
                        <a:latin typeface="Arial" pitchFamily="34" charset="0"/>
                        <a:ea typeface="Times New Roman"/>
                        <a:cs typeface="Arial" pitchFamily="34" charset="0"/>
                      </a:endParaRPr>
                    </a:p>
                  </a:txBody>
                  <a:tcPr marL="0" marR="0" marT="0" marB="0" anchor="b">
                    <a:lnL>
                      <a:noFill/>
                    </a:lnL>
                    <a:lnR>
                      <a:noFill/>
                    </a:lnR>
                    <a:lnT>
                      <a:noFill/>
                    </a:lnT>
                    <a:lnB>
                      <a:noFill/>
                    </a:lnB>
                  </a:tcPr>
                </a:tc>
              </a:tr>
              <a:tr h="211859">
                <a:tc gridSpan="2">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Adjustments to reconcile net income to </a:t>
                      </a:r>
                      <a:r>
                        <a:rPr lang="en-US" sz="1600" b="1" dirty="0" smtClean="0">
                          <a:solidFill>
                            <a:srgbClr val="000000"/>
                          </a:solidFill>
                          <a:latin typeface="Arial" pitchFamily="34" charset="0"/>
                          <a:ea typeface="Times New Roman"/>
                          <a:cs typeface="Arial" pitchFamily="34" charset="0"/>
                        </a:rPr>
                        <a:t>net cash</a:t>
                      </a:r>
                      <a:r>
                        <a:rPr lang="en-US" sz="1600" b="1" baseline="0" dirty="0" smtClean="0">
                          <a:solidFill>
                            <a:srgbClr val="000000"/>
                          </a:solidFill>
                          <a:latin typeface="Arial" pitchFamily="34" charset="0"/>
                          <a:ea typeface="Times New Roman"/>
                          <a:cs typeface="Arial" pitchFamily="34" charset="0"/>
                        </a:rPr>
                        <a:t> provided by Operating </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b="1" dirty="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11859">
                <a:tc gridSpan="2">
                  <a:txBody>
                    <a:bodyPr/>
                    <a:lstStyle/>
                    <a:p>
                      <a:pPr marL="0" marR="0">
                        <a:lnSpc>
                          <a:spcPct val="115000"/>
                        </a:lnSpc>
                        <a:spcBef>
                          <a:spcPts val="0"/>
                        </a:spcBef>
                        <a:spcAft>
                          <a:spcPts val="0"/>
                        </a:spcAft>
                      </a:pPr>
                      <a:r>
                        <a:rPr lang="en-US" sz="1600" b="1" dirty="0" smtClean="0">
                          <a:solidFill>
                            <a:srgbClr val="000000"/>
                          </a:solidFill>
                          <a:latin typeface="Arial" pitchFamily="34" charset="0"/>
                          <a:ea typeface="Times New Roman"/>
                          <a:cs typeface="Arial" pitchFamily="34" charset="0"/>
                        </a:rPr>
                        <a:t>activities</a:t>
                      </a:r>
                      <a:r>
                        <a:rPr lang="en-US" sz="1600" b="1" dirty="0">
                          <a:solidFill>
                            <a:srgbClr val="000000"/>
                          </a:solidFill>
                          <a:latin typeface="Arial" pitchFamily="34" charset="0"/>
                          <a:ea typeface="Times New Roman"/>
                          <a:cs typeface="Arial" pitchFamily="34" charset="0"/>
                        </a:rPr>
                        <a:t>:</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31119">
                <a:tc>
                  <a:txBody>
                    <a:bodyPr/>
                    <a:lstStyle/>
                    <a:p>
                      <a:pPr marL="0" marR="0">
                        <a:lnSpc>
                          <a:spcPct val="115000"/>
                        </a:lnSpc>
                        <a:spcBef>
                          <a:spcPts val="0"/>
                        </a:spcBef>
                        <a:spcAft>
                          <a:spcPts val="0"/>
                        </a:spcAft>
                      </a:pPr>
                      <a:r>
                        <a:rPr lang="en-US" sz="1600" b="1">
                          <a:latin typeface="Arial" pitchFamily="34" charset="0"/>
                          <a:ea typeface="Times New Roman"/>
                          <a:cs typeface="Arial" pitchFamily="34" charset="0"/>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 Depreciation</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$210 </a:t>
                      </a:r>
                      <a:endParaRPr lang="en-US" sz="16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31119">
                <a:tc>
                  <a:txBody>
                    <a:bodyPr/>
                    <a:lstStyle/>
                    <a:p>
                      <a:pPr marL="0" marR="0">
                        <a:lnSpc>
                          <a:spcPct val="115000"/>
                        </a:lnSpc>
                        <a:spcBef>
                          <a:spcPts val="0"/>
                        </a:spcBef>
                        <a:spcAft>
                          <a:spcPts val="0"/>
                        </a:spcAft>
                      </a:pPr>
                      <a:r>
                        <a:rPr lang="en-US" sz="1600" b="1">
                          <a:latin typeface="Arial" pitchFamily="34" charset="0"/>
                          <a:ea typeface="Times New Roman"/>
                          <a:cs typeface="Arial" pitchFamily="34" charset="0"/>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 Amortization</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 50 </a:t>
                      </a:r>
                      <a:endParaRPr lang="en-US" sz="16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31119">
                <a:tc>
                  <a:txBody>
                    <a:bodyPr/>
                    <a:lstStyle/>
                    <a:p>
                      <a:pPr marL="0" marR="0">
                        <a:lnSpc>
                          <a:spcPct val="115000"/>
                        </a:lnSpc>
                        <a:spcBef>
                          <a:spcPts val="0"/>
                        </a:spcBef>
                        <a:spcAft>
                          <a:spcPts val="0"/>
                        </a:spcAft>
                      </a:pPr>
                      <a:r>
                        <a:rPr lang="en-US" sz="1600" b="1">
                          <a:latin typeface="Arial" pitchFamily="34" charset="0"/>
                          <a:ea typeface="Times New Roman"/>
                          <a:cs typeface="Arial" pitchFamily="34" charset="0"/>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 Increase in accounts receivable</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(260)</a:t>
                      </a:r>
                      <a:endParaRPr lang="en-US" sz="16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31119">
                <a:tc>
                  <a:txBody>
                    <a:bodyPr/>
                    <a:lstStyle/>
                    <a:p>
                      <a:pPr marL="0" marR="0">
                        <a:lnSpc>
                          <a:spcPct val="115000"/>
                        </a:lnSpc>
                        <a:spcBef>
                          <a:spcPts val="0"/>
                        </a:spcBef>
                        <a:spcAft>
                          <a:spcPts val="0"/>
                        </a:spcAft>
                      </a:pPr>
                      <a:r>
                        <a:rPr lang="en-US" sz="1600" b="1">
                          <a:latin typeface="Arial" pitchFamily="34" charset="0"/>
                          <a:ea typeface="Times New Roman"/>
                          <a:cs typeface="Arial" pitchFamily="34" charset="0"/>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 Increase in inventories</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(60)</a:t>
                      </a:r>
                      <a:endParaRPr lang="en-US" sz="16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31119">
                <a:tc>
                  <a:txBody>
                    <a:bodyPr/>
                    <a:lstStyle/>
                    <a:p>
                      <a:pPr marL="0" marR="0">
                        <a:lnSpc>
                          <a:spcPct val="115000"/>
                        </a:lnSpc>
                        <a:spcBef>
                          <a:spcPts val="0"/>
                        </a:spcBef>
                        <a:spcAft>
                          <a:spcPts val="0"/>
                        </a:spcAft>
                      </a:pPr>
                      <a:r>
                        <a:rPr lang="en-US" sz="1600" b="1">
                          <a:latin typeface="Arial" pitchFamily="34" charset="0"/>
                          <a:ea typeface="Times New Roman"/>
                          <a:cs typeface="Arial" pitchFamily="34" charset="0"/>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 Increase in prepaid expenses</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(10)</a:t>
                      </a:r>
                      <a:endParaRPr lang="en-US" sz="16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31119">
                <a:tc>
                  <a:txBody>
                    <a:bodyPr/>
                    <a:lstStyle/>
                    <a:p>
                      <a:pPr marL="0" marR="0">
                        <a:lnSpc>
                          <a:spcPct val="115000"/>
                        </a:lnSpc>
                        <a:spcBef>
                          <a:spcPts val="0"/>
                        </a:spcBef>
                        <a:spcAft>
                          <a:spcPts val="0"/>
                        </a:spcAft>
                      </a:pPr>
                      <a:r>
                        <a:rPr lang="en-US" sz="1600" b="1">
                          <a:latin typeface="Arial" pitchFamily="34" charset="0"/>
                          <a:ea typeface="Times New Roman"/>
                          <a:cs typeface="Arial" pitchFamily="34" charset="0"/>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 Increase in accounts payable</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 300 </a:t>
                      </a:r>
                      <a:endParaRPr lang="en-US" sz="16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31119">
                <a:tc>
                  <a:txBody>
                    <a:bodyPr/>
                    <a:lstStyle/>
                    <a:p>
                      <a:pPr marL="0" marR="0">
                        <a:lnSpc>
                          <a:spcPct val="115000"/>
                        </a:lnSpc>
                        <a:spcBef>
                          <a:spcPts val="0"/>
                        </a:spcBef>
                        <a:spcAft>
                          <a:spcPts val="0"/>
                        </a:spcAft>
                      </a:pPr>
                      <a:r>
                        <a:rPr lang="en-US" sz="1600" b="1">
                          <a:latin typeface="Arial" pitchFamily="34" charset="0"/>
                          <a:ea typeface="Times New Roman"/>
                          <a:cs typeface="Arial" pitchFamily="34" charset="0"/>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 Increase in accrued payroll</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 20 </a:t>
                      </a:r>
                      <a:endParaRPr lang="en-US" sz="16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31119">
                <a:tc>
                  <a:txBody>
                    <a:bodyPr/>
                    <a:lstStyle/>
                    <a:p>
                      <a:pPr marL="0" marR="0">
                        <a:lnSpc>
                          <a:spcPct val="115000"/>
                        </a:lnSpc>
                        <a:spcBef>
                          <a:spcPts val="0"/>
                        </a:spcBef>
                        <a:spcAft>
                          <a:spcPts val="0"/>
                        </a:spcAft>
                      </a:pPr>
                      <a:r>
                        <a:rPr lang="en-US" sz="1600" b="1">
                          <a:latin typeface="Arial" pitchFamily="34" charset="0"/>
                          <a:ea typeface="Times New Roman"/>
                          <a:cs typeface="Arial" pitchFamily="34" charset="0"/>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 Increase in accrued taxes</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b="1" u="sng">
                          <a:solidFill>
                            <a:srgbClr val="000000"/>
                          </a:solidFill>
                          <a:latin typeface="Arial" pitchFamily="34" charset="0"/>
                          <a:ea typeface="Times New Roman"/>
                          <a:cs typeface="Arial" pitchFamily="34" charset="0"/>
                        </a:rPr>
                        <a:t> 100</a:t>
                      </a:r>
                      <a:r>
                        <a:rPr lang="en-US" sz="1600" b="1">
                          <a:solidFill>
                            <a:srgbClr val="000000"/>
                          </a:solidFill>
                          <a:latin typeface="Arial" pitchFamily="34" charset="0"/>
                          <a:ea typeface="Times New Roman"/>
                          <a:cs typeface="Arial" pitchFamily="34" charset="0"/>
                        </a:rPr>
                        <a:t> </a:t>
                      </a:r>
                      <a:endParaRPr lang="en-US" sz="16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600" b="1" u="sng">
                          <a:solidFill>
                            <a:srgbClr val="000000"/>
                          </a:solidFill>
                          <a:latin typeface="Arial" pitchFamily="34" charset="0"/>
                          <a:ea typeface="Times New Roman"/>
                          <a:cs typeface="Arial" pitchFamily="34" charset="0"/>
                        </a:rPr>
                        <a:t>   350</a:t>
                      </a:r>
                      <a:r>
                        <a:rPr lang="en-US" sz="1600" b="1">
                          <a:solidFill>
                            <a:srgbClr val="000000"/>
                          </a:solidFill>
                          <a:latin typeface="Arial" pitchFamily="34" charset="0"/>
                          <a:ea typeface="Times New Roman"/>
                          <a:cs typeface="Arial" pitchFamily="34" charset="0"/>
                        </a:rPr>
                        <a:t> </a:t>
                      </a:r>
                      <a:endParaRPr lang="en-US" sz="1600" b="1">
                        <a:latin typeface="Arial" pitchFamily="34" charset="0"/>
                        <a:ea typeface="Times New Roman"/>
                        <a:cs typeface="Arial" pitchFamily="34" charset="0"/>
                      </a:endParaRPr>
                    </a:p>
                  </a:txBody>
                  <a:tcPr marL="0" marR="0" marT="0" marB="0" anchor="b">
                    <a:lnL>
                      <a:noFill/>
                    </a:lnL>
                    <a:lnR>
                      <a:noFill/>
                    </a:lnR>
                    <a:lnT>
                      <a:noFill/>
                    </a:lnT>
                    <a:lnB>
                      <a:noFill/>
                    </a:lnB>
                  </a:tcPr>
                </a:tc>
              </a:tr>
              <a:tr h="211859">
                <a:tc gridSpan="2">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Net cash provided by operating activities</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 </a:t>
                      </a:r>
                      <a:endParaRPr lang="en-US" sz="16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 $1,350 </a:t>
                      </a:r>
                      <a:endParaRPr lang="en-US" sz="1600" b="1" dirty="0">
                        <a:latin typeface="Arial" pitchFamily="34" charset="0"/>
                        <a:ea typeface="Times New Roman"/>
                        <a:cs typeface="Arial" pitchFamily="34" charset="0"/>
                      </a:endParaRPr>
                    </a:p>
                  </a:txBody>
                  <a:tcPr marL="0" marR="0" marT="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graphicFrame>
        <p:nvGraphicFramePr>
          <p:cNvPr id="3" name="Table 2"/>
          <p:cNvGraphicFramePr>
            <a:graphicFrameLocks noGrp="1"/>
          </p:cNvGraphicFramePr>
          <p:nvPr/>
        </p:nvGraphicFramePr>
        <p:xfrm>
          <a:off x="533400" y="1524000"/>
          <a:ext cx="8153400" cy="3785616"/>
        </p:xfrm>
        <a:graphic>
          <a:graphicData uri="http://schemas.openxmlformats.org/drawingml/2006/table">
            <a:tbl>
              <a:tblPr/>
              <a:tblGrid>
                <a:gridCol w="1466850"/>
                <a:gridCol w="3486150"/>
                <a:gridCol w="914400"/>
                <a:gridCol w="2286000"/>
              </a:tblGrid>
              <a:tr h="0">
                <a:tc gridSpan="2">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Cash flows from investing activities:</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latin typeface="Arial" pitchFamily="34" charset="0"/>
                          <a:ea typeface="Times New Roman"/>
                          <a:cs typeface="Arial" pitchFamily="34" charset="0"/>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 Outflow for investments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$(220)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latin typeface="Arial" pitchFamily="34" charset="0"/>
                          <a:ea typeface="Times New Roman"/>
                          <a:cs typeface="Arial" pitchFamily="34" charset="0"/>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 Outflow for property, plant, and equipment</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u="sng">
                          <a:solidFill>
                            <a:srgbClr val="000000"/>
                          </a:solidFill>
                          <a:latin typeface="Arial" pitchFamily="34" charset="0"/>
                          <a:ea typeface="Times New Roman"/>
                          <a:cs typeface="Arial" pitchFamily="34" charset="0"/>
                        </a:rPr>
                        <a:t>(793</a:t>
                      </a:r>
                      <a:r>
                        <a:rPr lang="en-US" sz="1800" b="1">
                          <a:solidFill>
                            <a:srgbClr val="000000"/>
                          </a:solidFill>
                          <a:latin typeface="Arial" pitchFamily="34" charset="0"/>
                          <a:ea typeface="Times New Roman"/>
                          <a:cs typeface="Arial" pitchFamily="34" charset="0"/>
                        </a:rPr>
                        <a:t>)</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0">
                <a:tc gridSpan="2">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Net cash outflow for investing activities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endParaRPr lang="en-US" sz="1800" b="1" dirty="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(1,013)</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gridSpan="2">
                  <a:txBody>
                    <a:bodyPr/>
                    <a:lstStyle/>
                    <a:p>
                      <a:pPr marL="0" marR="0">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0">
                <a:tc gridSpan="2">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Cash flows from financing activities: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latin typeface="Arial" pitchFamily="34" charset="0"/>
                          <a:ea typeface="Times New Roman"/>
                          <a:cs typeface="Arial" pitchFamily="34" charset="0"/>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 Inflow from issuance of bonds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 $ 150 </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latin typeface="Arial" pitchFamily="34" charset="0"/>
                          <a:ea typeface="Times New Roman"/>
                          <a:cs typeface="Arial" pitchFamily="34" charset="0"/>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 Inflow from deferred taxes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 20 </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latin typeface="Arial" pitchFamily="34" charset="0"/>
                          <a:ea typeface="Times New Roman"/>
                          <a:cs typeface="Arial" pitchFamily="34" charset="0"/>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 Dividends paid</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u="sng">
                          <a:solidFill>
                            <a:srgbClr val="000000"/>
                          </a:solidFill>
                          <a:latin typeface="Arial" pitchFamily="34" charset="0"/>
                          <a:ea typeface="Times New Roman"/>
                          <a:cs typeface="Arial" pitchFamily="34" charset="0"/>
                        </a:rPr>
                        <a:t>(491</a:t>
                      </a:r>
                      <a:r>
                        <a:rPr lang="en-US" sz="1800" b="1">
                          <a:solidFill>
                            <a:srgbClr val="000000"/>
                          </a:solidFill>
                          <a:latin typeface="Arial" pitchFamily="34" charset="0"/>
                          <a:ea typeface="Times New Roman"/>
                          <a:cs typeface="Arial" pitchFamily="34" charset="0"/>
                        </a:rPr>
                        <a:t>)</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152400">
                <a:tc gridSpan="2">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Net cash outflow for investing activities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u="sng">
                          <a:solidFill>
                            <a:srgbClr val="000000"/>
                          </a:solidFill>
                          <a:latin typeface="Arial" pitchFamily="34" charset="0"/>
                          <a:ea typeface="Times New Roman"/>
                          <a:cs typeface="Arial" pitchFamily="34" charset="0"/>
                        </a:rPr>
                        <a:t>  (321</a:t>
                      </a:r>
                      <a:r>
                        <a:rPr lang="en-US" sz="1800" b="1">
                          <a:solidFill>
                            <a:srgbClr val="000000"/>
                          </a:solidFill>
                          <a:latin typeface="Arial" pitchFamily="34" charset="0"/>
                          <a:ea typeface="Times New Roman"/>
                          <a:cs typeface="Arial" pitchFamily="34" charset="0"/>
                        </a:rPr>
                        <a:t>)</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gridSpan="2">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Net increase in cash and cash equivalents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u="dbl" dirty="0">
                          <a:solidFill>
                            <a:srgbClr val="000000"/>
                          </a:solidFill>
                          <a:latin typeface="Arial" pitchFamily="34" charset="0"/>
                          <a:ea typeface="Times New Roman"/>
                          <a:cs typeface="Arial" pitchFamily="34" charset="0"/>
                        </a:rPr>
                        <a:t>$   16</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graphicFrame>
        <p:nvGraphicFramePr>
          <p:cNvPr id="3" name="Table 2"/>
          <p:cNvGraphicFramePr>
            <a:graphicFrameLocks noGrp="1"/>
          </p:cNvGraphicFramePr>
          <p:nvPr/>
        </p:nvGraphicFramePr>
        <p:xfrm>
          <a:off x="533400" y="1752600"/>
          <a:ext cx="8001000" cy="2523744"/>
        </p:xfrm>
        <a:graphic>
          <a:graphicData uri="http://schemas.openxmlformats.org/drawingml/2006/table">
            <a:tbl>
              <a:tblPr/>
              <a:tblGrid>
                <a:gridCol w="228600"/>
                <a:gridCol w="7772400"/>
              </a:tblGrid>
              <a:tr h="0">
                <a:tc gridSpan="2">
                  <a:txBody>
                    <a:bodyPr/>
                    <a:lstStyle/>
                    <a:p>
                      <a:pPr marL="0" marR="0">
                        <a:lnSpc>
                          <a:spcPct val="115000"/>
                        </a:lnSpc>
                        <a:spcBef>
                          <a:spcPts val="0"/>
                        </a:spcBef>
                        <a:spcAft>
                          <a:spcPts val="0"/>
                        </a:spcAft>
                      </a:pPr>
                      <a:r>
                        <a:rPr lang="en-US" sz="1800" dirty="0" smtClean="0">
                          <a:solidFill>
                            <a:srgbClr val="000000"/>
                          </a:solidFill>
                          <a:latin typeface="Arial" pitchFamily="34" charset="0"/>
                          <a:ea typeface="Times New Roman"/>
                          <a:cs typeface="Arial" pitchFamily="34" charset="0"/>
                        </a:rPr>
                        <a:t>a. Compute </a:t>
                      </a:r>
                      <a:r>
                        <a:rPr lang="en-US" sz="1800" dirty="0">
                          <a:solidFill>
                            <a:srgbClr val="000000"/>
                          </a:solidFill>
                          <a:latin typeface="Arial" pitchFamily="34" charset="0"/>
                          <a:ea typeface="Times New Roman"/>
                          <a:cs typeface="Arial" pitchFamily="34" charset="0"/>
                        </a:rPr>
                        <a:t>the following for 2010:</a:t>
                      </a:r>
                      <a:endParaRPr lang="en-US" sz="1800"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r>
              <a:tr h="0">
                <a:tc>
                  <a:txBody>
                    <a:bodyPr/>
                    <a:lstStyle/>
                    <a:p>
                      <a:pPr marL="0" marR="0">
                        <a:lnSpc>
                          <a:spcPct val="115000"/>
                        </a:lnSpc>
                        <a:spcBef>
                          <a:spcPts val="0"/>
                        </a:spcBef>
                        <a:spcAft>
                          <a:spcPts val="0"/>
                        </a:spcAft>
                      </a:pPr>
                      <a:r>
                        <a:rPr lang="en-US" sz="1800">
                          <a:solidFill>
                            <a:srgbClr val="000000"/>
                          </a:solidFill>
                          <a:latin typeface="Arial" pitchFamily="34" charset="0"/>
                          <a:ea typeface="Times New Roman"/>
                          <a:cs typeface="Arial" pitchFamily="34" charset="0"/>
                        </a:rPr>
                        <a:t>1.</a:t>
                      </a:r>
                      <a:endParaRPr lang="en-US" sz="180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800" dirty="0">
                          <a:solidFill>
                            <a:srgbClr val="000000"/>
                          </a:solidFill>
                          <a:latin typeface="Arial" pitchFamily="34" charset="0"/>
                          <a:ea typeface="Times New Roman"/>
                          <a:cs typeface="Arial" pitchFamily="34" charset="0"/>
                        </a:rPr>
                        <a:t>working capital</a:t>
                      </a:r>
                      <a:endParaRPr lang="en-US" sz="1800" dirty="0">
                        <a:latin typeface="Arial" pitchFamily="34" charset="0"/>
                        <a:ea typeface="Times New Roman"/>
                        <a:cs typeface="Arial" pitchFamily="34" charset="0"/>
                      </a:endParaRPr>
                    </a:p>
                  </a:txBody>
                  <a:tcPr marL="0" marR="0" marT="0" marB="0">
                    <a:lnL>
                      <a:noFill/>
                    </a:lnL>
                    <a:lnR>
                      <a:noFill/>
                    </a:lnR>
                    <a:lnT>
                      <a:noFill/>
                    </a:lnT>
                    <a:lnB>
                      <a:noFill/>
                    </a:lnB>
                  </a:tcPr>
                </a:tc>
              </a:tr>
              <a:tr h="0">
                <a:tc>
                  <a:txBody>
                    <a:bodyPr/>
                    <a:lstStyle/>
                    <a:p>
                      <a:pPr marL="0" marR="0">
                        <a:lnSpc>
                          <a:spcPct val="115000"/>
                        </a:lnSpc>
                        <a:spcBef>
                          <a:spcPts val="0"/>
                        </a:spcBef>
                        <a:spcAft>
                          <a:spcPts val="0"/>
                        </a:spcAft>
                      </a:pPr>
                      <a:r>
                        <a:rPr lang="en-US" sz="1800">
                          <a:solidFill>
                            <a:srgbClr val="000000"/>
                          </a:solidFill>
                          <a:latin typeface="Arial" pitchFamily="34" charset="0"/>
                          <a:ea typeface="Times New Roman"/>
                          <a:cs typeface="Arial" pitchFamily="34" charset="0"/>
                        </a:rPr>
                        <a:t>2.</a:t>
                      </a:r>
                      <a:endParaRPr lang="en-US" sz="180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800">
                          <a:solidFill>
                            <a:srgbClr val="000000"/>
                          </a:solidFill>
                          <a:latin typeface="Arial" pitchFamily="34" charset="0"/>
                          <a:ea typeface="Times New Roman"/>
                          <a:cs typeface="Arial" pitchFamily="34" charset="0"/>
                        </a:rPr>
                        <a:t>current ratio</a:t>
                      </a:r>
                      <a:endParaRPr lang="en-US" sz="1800">
                        <a:latin typeface="Arial" pitchFamily="34" charset="0"/>
                        <a:ea typeface="Times New Roman"/>
                        <a:cs typeface="Arial" pitchFamily="34" charset="0"/>
                      </a:endParaRPr>
                    </a:p>
                  </a:txBody>
                  <a:tcPr marL="0" marR="0" marT="0" marB="0">
                    <a:lnL>
                      <a:noFill/>
                    </a:lnL>
                    <a:lnR>
                      <a:noFill/>
                    </a:lnR>
                    <a:lnT>
                      <a:noFill/>
                    </a:lnT>
                    <a:lnB>
                      <a:noFill/>
                    </a:lnB>
                  </a:tcPr>
                </a:tc>
              </a:tr>
              <a:tr h="0">
                <a:tc>
                  <a:txBody>
                    <a:bodyPr/>
                    <a:lstStyle/>
                    <a:p>
                      <a:pPr marL="0" marR="0">
                        <a:lnSpc>
                          <a:spcPct val="115000"/>
                        </a:lnSpc>
                        <a:spcBef>
                          <a:spcPts val="0"/>
                        </a:spcBef>
                        <a:spcAft>
                          <a:spcPts val="0"/>
                        </a:spcAft>
                      </a:pPr>
                      <a:r>
                        <a:rPr lang="en-US" sz="1800">
                          <a:solidFill>
                            <a:srgbClr val="000000"/>
                          </a:solidFill>
                          <a:latin typeface="Arial" pitchFamily="34" charset="0"/>
                          <a:ea typeface="Times New Roman"/>
                          <a:cs typeface="Arial" pitchFamily="34" charset="0"/>
                        </a:rPr>
                        <a:t>3.</a:t>
                      </a:r>
                      <a:endParaRPr lang="en-US" sz="180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800" dirty="0">
                          <a:solidFill>
                            <a:srgbClr val="000000"/>
                          </a:solidFill>
                          <a:latin typeface="Arial" pitchFamily="34" charset="0"/>
                          <a:ea typeface="Times New Roman"/>
                          <a:cs typeface="Arial" pitchFamily="34" charset="0"/>
                        </a:rPr>
                        <a:t>acid-test ratio (conservative)</a:t>
                      </a:r>
                      <a:endParaRPr lang="en-US" sz="1800" dirty="0">
                        <a:latin typeface="Arial" pitchFamily="34" charset="0"/>
                        <a:ea typeface="Times New Roman"/>
                        <a:cs typeface="Arial" pitchFamily="34" charset="0"/>
                      </a:endParaRPr>
                    </a:p>
                  </a:txBody>
                  <a:tcPr marL="0" marR="0" marT="0" marB="0">
                    <a:lnL>
                      <a:noFill/>
                    </a:lnL>
                    <a:lnR>
                      <a:noFill/>
                    </a:lnR>
                    <a:lnT>
                      <a:noFill/>
                    </a:lnT>
                    <a:lnB>
                      <a:noFill/>
                    </a:lnB>
                  </a:tcPr>
                </a:tc>
              </a:tr>
              <a:tr h="0">
                <a:tc>
                  <a:txBody>
                    <a:bodyPr/>
                    <a:lstStyle/>
                    <a:p>
                      <a:pPr marL="0" marR="0">
                        <a:lnSpc>
                          <a:spcPct val="115000"/>
                        </a:lnSpc>
                        <a:spcBef>
                          <a:spcPts val="0"/>
                        </a:spcBef>
                        <a:spcAft>
                          <a:spcPts val="0"/>
                        </a:spcAft>
                      </a:pPr>
                      <a:r>
                        <a:rPr lang="en-US" sz="1800">
                          <a:solidFill>
                            <a:srgbClr val="000000"/>
                          </a:solidFill>
                          <a:latin typeface="Arial" pitchFamily="34" charset="0"/>
                          <a:ea typeface="Times New Roman"/>
                          <a:cs typeface="Arial" pitchFamily="34" charset="0"/>
                        </a:rPr>
                        <a:t>4.</a:t>
                      </a:r>
                      <a:endParaRPr lang="en-US" sz="180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800">
                          <a:solidFill>
                            <a:srgbClr val="000000"/>
                          </a:solidFill>
                          <a:latin typeface="Arial" pitchFamily="34" charset="0"/>
                          <a:ea typeface="Times New Roman"/>
                          <a:cs typeface="Arial" pitchFamily="34" charset="0"/>
                        </a:rPr>
                        <a:t>operating cash flow/current maturities of long-term debt and current notes payable</a:t>
                      </a:r>
                      <a:endParaRPr lang="en-US" sz="1800">
                        <a:latin typeface="Arial" pitchFamily="34" charset="0"/>
                        <a:ea typeface="Times New Roman"/>
                        <a:cs typeface="Arial" pitchFamily="34" charset="0"/>
                      </a:endParaRPr>
                    </a:p>
                  </a:txBody>
                  <a:tcPr marL="0" marR="0" marT="0" marB="0">
                    <a:lnL>
                      <a:noFill/>
                    </a:lnL>
                    <a:lnR>
                      <a:noFill/>
                    </a:lnR>
                    <a:lnT>
                      <a:noFill/>
                    </a:lnT>
                    <a:lnB>
                      <a:noFill/>
                    </a:lnB>
                  </a:tcPr>
                </a:tc>
              </a:tr>
              <a:tr h="0">
                <a:tc>
                  <a:txBody>
                    <a:bodyPr/>
                    <a:lstStyle/>
                    <a:p>
                      <a:pPr marL="0" marR="0">
                        <a:lnSpc>
                          <a:spcPct val="115000"/>
                        </a:lnSpc>
                        <a:spcBef>
                          <a:spcPts val="0"/>
                        </a:spcBef>
                        <a:spcAft>
                          <a:spcPts val="0"/>
                        </a:spcAft>
                      </a:pPr>
                      <a:r>
                        <a:rPr lang="en-US" sz="1800">
                          <a:solidFill>
                            <a:srgbClr val="000000"/>
                          </a:solidFill>
                          <a:latin typeface="Arial" pitchFamily="34" charset="0"/>
                          <a:ea typeface="Times New Roman"/>
                          <a:cs typeface="Arial" pitchFamily="34" charset="0"/>
                        </a:rPr>
                        <a:t>5.</a:t>
                      </a:r>
                      <a:endParaRPr lang="en-US" sz="180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800">
                          <a:solidFill>
                            <a:srgbClr val="000000"/>
                          </a:solidFill>
                          <a:latin typeface="Arial" pitchFamily="34" charset="0"/>
                          <a:ea typeface="Times New Roman"/>
                          <a:cs typeface="Arial" pitchFamily="34" charset="0"/>
                        </a:rPr>
                        <a:t>operating cash flow/total debt</a:t>
                      </a:r>
                      <a:endParaRPr lang="en-US" sz="1800">
                        <a:latin typeface="Arial" pitchFamily="34" charset="0"/>
                        <a:ea typeface="Times New Roman"/>
                        <a:cs typeface="Arial" pitchFamily="34" charset="0"/>
                      </a:endParaRPr>
                    </a:p>
                  </a:txBody>
                  <a:tcPr marL="0" marR="0" marT="0" marB="0">
                    <a:lnL>
                      <a:noFill/>
                    </a:lnL>
                    <a:lnR>
                      <a:noFill/>
                    </a:lnR>
                    <a:lnT>
                      <a:noFill/>
                    </a:lnT>
                    <a:lnB>
                      <a:noFill/>
                    </a:lnB>
                  </a:tcPr>
                </a:tc>
              </a:tr>
              <a:tr h="142875">
                <a:tc>
                  <a:txBody>
                    <a:bodyPr/>
                    <a:lstStyle/>
                    <a:p>
                      <a:pPr marL="0" marR="0">
                        <a:lnSpc>
                          <a:spcPct val="115000"/>
                        </a:lnSpc>
                        <a:spcBef>
                          <a:spcPts val="0"/>
                        </a:spcBef>
                        <a:spcAft>
                          <a:spcPts val="0"/>
                        </a:spcAft>
                      </a:pPr>
                      <a:r>
                        <a:rPr lang="en-US" sz="1800">
                          <a:solidFill>
                            <a:srgbClr val="000000"/>
                          </a:solidFill>
                          <a:latin typeface="Arial" pitchFamily="34" charset="0"/>
                          <a:ea typeface="Times New Roman"/>
                          <a:cs typeface="Arial" pitchFamily="34" charset="0"/>
                        </a:rPr>
                        <a:t>6.</a:t>
                      </a:r>
                      <a:endParaRPr lang="en-US" sz="180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800" dirty="0">
                          <a:solidFill>
                            <a:srgbClr val="000000"/>
                          </a:solidFill>
                          <a:latin typeface="Arial" pitchFamily="34" charset="0"/>
                          <a:ea typeface="Times New Roman"/>
                          <a:cs typeface="Arial" pitchFamily="34" charset="0"/>
                        </a:rPr>
                        <a:t>operating cash flow per share</a:t>
                      </a:r>
                      <a:endParaRPr lang="en-US" sz="1800" dirty="0">
                        <a:latin typeface="Arial" pitchFamily="34" charset="0"/>
                        <a:ea typeface="Times New Roman"/>
                        <a:cs typeface="Arial" pitchFamily="34" charset="0"/>
                      </a:endParaRPr>
                    </a:p>
                  </a:txBody>
                  <a:tcPr marL="0" marR="0" marT="0" marB="0">
                    <a:lnL>
                      <a:noFill/>
                    </a:lnL>
                    <a:lnR>
                      <a:noFill/>
                    </a:lnR>
                    <a:lnT>
                      <a:noFill/>
                    </a:lnT>
                    <a:lnB>
                      <a:noFill/>
                    </a:lnB>
                  </a:tcPr>
                </a:tc>
              </a:tr>
            </a:tbl>
          </a:graphicData>
        </a:graphic>
      </p:graphicFrame>
      <p:graphicFrame>
        <p:nvGraphicFramePr>
          <p:cNvPr id="4" name="Table 3"/>
          <p:cNvGraphicFramePr>
            <a:graphicFrameLocks noGrp="1"/>
          </p:cNvGraphicFramePr>
          <p:nvPr/>
        </p:nvGraphicFramePr>
        <p:xfrm>
          <a:off x="533400" y="4191000"/>
          <a:ext cx="7772400" cy="946404"/>
        </p:xfrm>
        <a:graphic>
          <a:graphicData uri="http://schemas.openxmlformats.org/drawingml/2006/table">
            <a:tbl>
              <a:tblPr/>
              <a:tblGrid>
                <a:gridCol w="228600"/>
                <a:gridCol w="7543800"/>
              </a:tblGrid>
              <a:tr h="0">
                <a:tc>
                  <a:txBody>
                    <a:bodyPr/>
                    <a:lstStyle/>
                    <a:p>
                      <a:pPr marL="0" marR="0">
                        <a:lnSpc>
                          <a:spcPct val="115000"/>
                        </a:lnSpc>
                        <a:spcBef>
                          <a:spcPts val="0"/>
                        </a:spcBef>
                        <a:spcAft>
                          <a:spcPts val="0"/>
                        </a:spcAft>
                      </a:pPr>
                      <a:r>
                        <a:rPr lang="en-US" sz="1800" dirty="0">
                          <a:solidFill>
                            <a:srgbClr val="000000"/>
                          </a:solidFill>
                          <a:latin typeface="Arial" pitchFamily="34" charset="0"/>
                          <a:ea typeface="Times New Roman"/>
                          <a:cs typeface="Arial" pitchFamily="34" charset="0"/>
                        </a:rPr>
                        <a:t>b.</a:t>
                      </a:r>
                      <a:endParaRPr lang="en-US" sz="1800"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800" dirty="0">
                          <a:solidFill>
                            <a:srgbClr val="000000"/>
                          </a:solidFill>
                          <a:latin typeface="Arial" pitchFamily="34" charset="0"/>
                          <a:ea typeface="Times New Roman"/>
                          <a:cs typeface="Arial" pitchFamily="34" charset="0"/>
                        </a:rPr>
                        <a:t>1.    Review the statement of cash flows and comment on significant items.</a:t>
                      </a:r>
                      <a:endParaRPr lang="en-US" sz="1800" dirty="0">
                        <a:latin typeface="Arial" pitchFamily="34" charset="0"/>
                        <a:ea typeface="Times New Roman"/>
                        <a:cs typeface="Arial" pitchFamily="34" charset="0"/>
                      </a:endParaRPr>
                    </a:p>
                  </a:txBody>
                  <a:tcPr marL="0" marR="0" marT="0" marB="0">
                    <a:lnL>
                      <a:noFill/>
                    </a:lnL>
                    <a:lnR>
                      <a:noFill/>
                    </a:lnR>
                    <a:lnT>
                      <a:noFill/>
                    </a:lnT>
                    <a:lnB>
                      <a:noFill/>
                    </a:lnB>
                  </a:tcPr>
                </a:tc>
              </a:tr>
              <a:tr h="0">
                <a:tc>
                  <a:txBody>
                    <a:bodyPr/>
                    <a:lstStyle/>
                    <a:p>
                      <a:pPr marL="0" marR="0">
                        <a:lnSpc>
                          <a:spcPct val="115000"/>
                        </a:lnSpc>
                        <a:spcBef>
                          <a:spcPts val="0"/>
                        </a:spcBef>
                        <a:spcAft>
                          <a:spcPts val="0"/>
                        </a:spcAft>
                      </a:pPr>
                      <a:endParaRPr lang="en-US" sz="180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800" dirty="0">
                          <a:solidFill>
                            <a:srgbClr val="000000"/>
                          </a:solidFill>
                          <a:latin typeface="Arial" pitchFamily="34" charset="0"/>
                          <a:ea typeface="Times New Roman"/>
                          <a:cs typeface="Arial" pitchFamily="34" charset="0"/>
                        </a:rPr>
                        <a:t>2.    Comment on cash dividends in relation to net income and net cash </a:t>
                      </a:r>
                      <a:r>
                        <a:rPr lang="en-US" sz="1800" dirty="0" smtClean="0">
                          <a:solidFill>
                            <a:srgbClr val="000000"/>
                          </a:solidFill>
                          <a:latin typeface="Arial" pitchFamily="34" charset="0"/>
                          <a:ea typeface="Times New Roman"/>
                          <a:cs typeface="Arial" pitchFamily="34" charset="0"/>
                        </a:rPr>
                        <a:t>     provided </a:t>
                      </a:r>
                      <a:r>
                        <a:rPr lang="en-US" sz="1800" dirty="0">
                          <a:solidFill>
                            <a:srgbClr val="000000"/>
                          </a:solidFill>
                          <a:latin typeface="Arial" pitchFamily="34" charset="0"/>
                          <a:ea typeface="Times New Roman"/>
                          <a:cs typeface="Arial" pitchFamily="34" charset="0"/>
                        </a:rPr>
                        <a:t>by </a:t>
                      </a:r>
                      <a:r>
                        <a:rPr lang="en-US" sz="1800" dirty="0" smtClean="0">
                          <a:solidFill>
                            <a:srgbClr val="000000"/>
                          </a:solidFill>
                          <a:latin typeface="Arial" pitchFamily="34" charset="0"/>
                          <a:ea typeface="Times New Roman"/>
                          <a:cs typeface="Arial" pitchFamily="34" charset="0"/>
                        </a:rPr>
                        <a:t>operating </a:t>
                      </a:r>
                      <a:r>
                        <a:rPr lang="en-US" sz="1800" dirty="0">
                          <a:solidFill>
                            <a:srgbClr val="000000"/>
                          </a:solidFill>
                          <a:latin typeface="Arial" pitchFamily="34" charset="0"/>
                          <a:ea typeface="Times New Roman"/>
                          <a:cs typeface="Arial" pitchFamily="34" charset="0"/>
                        </a:rPr>
                        <a:t>activities.</a:t>
                      </a:r>
                      <a:endParaRPr lang="en-US" sz="1800" dirty="0">
                        <a:latin typeface="Arial" pitchFamily="34" charset="0"/>
                        <a:ea typeface="Times New Roman"/>
                        <a:cs typeface="Arial" pitchFamily="34" charset="0"/>
                      </a:endParaRPr>
                    </a:p>
                  </a:txBody>
                  <a:tcPr marL="0" marR="0" marT="0" marB="0">
                    <a:lnL>
                      <a:noFill/>
                    </a:lnL>
                    <a:lnR>
                      <a:noFill/>
                    </a:lnR>
                    <a:lnT>
                      <a:noFill/>
                    </a:lnT>
                    <a:lnB>
                      <a:noFill/>
                    </a:lnB>
                  </a:tcPr>
                </a:tc>
              </a:tr>
            </a:tbl>
          </a:graphicData>
        </a:graphic>
      </p:graphicFrame>
      <p:graphicFrame>
        <p:nvGraphicFramePr>
          <p:cNvPr id="5" name="Table 4"/>
          <p:cNvGraphicFramePr>
            <a:graphicFrameLocks noGrp="1"/>
          </p:cNvGraphicFramePr>
          <p:nvPr/>
        </p:nvGraphicFramePr>
        <p:xfrm>
          <a:off x="533400" y="5181600"/>
          <a:ext cx="8077200" cy="946404"/>
        </p:xfrm>
        <a:graphic>
          <a:graphicData uri="http://schemas.openxmlformats.org/drawingml/2006/table">
            <a:tbl>
              <a:tblPr/>
              <a:tblGrid>
                <a:gridCol w="336550"/>
                <a:gridCol w="336550"/>
                <a:gridCol w="7404100"/>
              </a:tblGrid>
              <a:tr h="0">
                <a:tc>
                  <a:txBody>
                    <a:bodyPr/>
                    <a:lstStyle/>
                    <a:p>
                      <a:pPr marL="0" marR="0">
                        <a:lnSpc>
                          <a:spcPct val="115000"/>
                        </a:lnSpc>
                        <a:spcBef>
                          <a:spcPts val="0"/>
                        </a:spcBef>
                        <a:spcAft>
                          <a:spcPts val="0"/>
                        </a:spcAft>
                      </a:pPr>
                      <a:r>
                        <a:rPr lang="en-US" sz="1800">
                          <a:solidFill>
                            <a:srgbClr val="000000"/>
                          </a:solidFill>
                          <a:latin typeface="Arial" pitchFamily="34" charset="0"/>
                          <a:ea typeface="Times New Roman"/>
                          <a:cs typeface="Arial" pitchFamily="34" charset="0"/>
                        </a:rPr>
                        <a:t>c.</a:t>
                      </a:r>
                      <a:endParaRPr lang="en-US" sz="180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800">
                          <a:solidFill>
                            <a:srgbClr val="000000"/>
                          </a:solidFill>
                          <a:latin typeface="Arial" pitchFamily="34" charset="0"/>
                          <a:ea typeface="Times New Roman"/>
                          <a:cs typeface="Arial" pitchFamily="34" charset="0"/>
                        </a:rPr>
                        <a:t>1.</a:t>
                      </a:r>
                      <a:endParaRPr lang="en-US" sz="180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800" dirty="0">
                          <a:solidFill>
                            <a:srgbClr val="000000"/>
                          </a:solidFill>
                          <a:latin typeface="Arial" pitchFamily="34" charset="0"/>
                          <a:ea typeface="Times New Roman"/>
                          <a:cs typeface="Arial" pitchFamily="34" charset="0"/>
                        </a:rPr>
                        <a:t>Which items appearing on the cash flow statement do not directly represent cash flow?</a:t>
                      </a:r>
                      <a:endParaRPr lang="en-US" sz="1800" dirty="0">
                        <a:latin typeface="Arial" pitchFamily="34" charset="0"/>
                        <a:ea typeface="Times New Roman"/>
                        <a:cs typeface="Arial" pitchFamily="34" charset="0"/>
                      </a:endParaRPr>
                    </a:p>
                  </a:txBody>
                  <a:tcPr marL="0" marR="0" marT="0" marB="0">
                    <a:lnL>
                      <a:noFill/>
                    </a:lnL>
                    <a:lnR>
                      <a:noFill/>
                    </a:lnR>
                    <a:lnT>
                      <a:noFill/>
                    </a:lnT>
                    <a:lnB>
                      <a:noFill/>
                    </a:lnB>
                  </a:tcPr>
                </a:tc>
              </a:tr>
              <a:tr h="0">
                <a:tc>
                  <a:txBody>
                    <a:bodyPr/>
                    <a:lstStyle/>
                    <a:p>
                      <a:pPr marL="0" marR="0">
                        <a:lnSpc>
                          <a:spcPct val="115000"/>
                        </a:lnSpc>
                        <a:spcBef>
                          <a:spcPts val="0"/>
                        </a:spcBef>
                        <a:spcAft>
                          <a:spcPts val="0"/>
                        </a:spcAft>
                      </a:pPr>
                      <a:endParaRPr lang="en-US" sz="180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800">
                          <a:solidFill>
                            <a:srgbClr val="000000"/>
                          </a:solidFill>
                          <a:latin typeface="Arial" pitchFamily="34" charset="0"/>
                          <a:ea typeface="Times New Roman"/>
                          <a:cs typeface="Arial" pitchFamily="34" charset="0"/>
                        </a:rPr>
                        <a:t>2.</a:t>
                      </a:r>
                      <a:endParaRPr lang="en-US" sz="180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800" dirty="0">
                          <a:solidFill>
                            <a:srgbClr val="000000"/>
                          </a:solidFill>
                          <a:latin typeface="Arial" pitchFamily="34" charset="0"/>
                          <a:ea typeface="Times New Roman"/>
                          <a:cs typeface="Arial" pitchFamily="34" charset="0"/>
                        </a:rPr>
                        <a:t>Why are these items disclosed on the cash flow statement?</a:t>
                      </a:r>
                      <a:endParaRPr lang="en-US" sz="1800" dirty="0">
                        <a:latin typeface="Arial" pitchFamily="34" charset="0"/>
                        <a:ea typeface="Times New Roman"/>
                        <a:cs typeface="Arial" pitchFamily="34" charset="0"/>
                      </a:endParaRPr>
                    </a:p>
                  </a:txBody>
                  <a:tcPr marL="0" marR="0" marT="0" marB="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73978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069966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85800"/>
            <a:ext cx="7086600" cy="4524315"/>
          </a:xfrm>
          <a:prstGeom prst="rect">
            <a:avLst/>
          </a:prstGeom>
        </p:spPr>
        <p:txBody>
          <a:bodyPr wrap="square">
            <a:spAutoFit/>
          </a:bodyPr>
          <a:lstStyle/>
          <a:p>
            <a:pPr>
              <a:lnSpc>
                <a:spcPct val="150000"/>
              </a:lnSpc>
            </a:pPr>
            <a:r>
              <a:rPr lang="en-US" sz="2000" b="1" dirty="0" smtClean="0">
                <a:latin typeface="Arial" panose="020B0604020202020204" pitchFamily="34" charset="0"/>
                <a:cs typeface="Arial" panose="020B0604020202020204" pitchFamily="34" charset="0"/>
              </a:rPr>
              <a:t>B. (1)</a:t>
            </a:r>
          </a:p>
          <a:p>
            <a:pPr marL="342900" indent="-342900" algn="just">
              <a:lnSpc>
                <a:spcPct val="150000"/>
              </a:lnSpc>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Net </a:t>
            </a:r>
            <a:r>
              <a:rPr lang="en-US" sz="2000" b="1" dirty="0">
                <a:latin typeface="Arial" panose="020B0604020202020204" pitchFamily="34" charset="0"/>
                <a:cs typeface="Arial" panose="020B0604020202020204" pitchFamily="34" charset="0"/>
              </a:rPr>
              <a:t>cash provided by operating activities was $1,350, cash outflow for investing was $1,013, and net cash outflow for financing activities was $321. </a:t>
            </a:r>
            <a:endParaRPr lang="en-US" sz="2000"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Cash </a:t>
            </a:r>
            <a:r>
              <a:rPr lang="en-US" sz="2000" b="1" dirty="0">
                <a:latin typeface="Arial" panose="020B0604020202020204" pitchFamily="34" charset="0"/>
                <a:cs typeface="Arial" panose="020B0604020202020204" pitchFamily="34" charset="0"/>
              </a:rPr>
              <a:t>outflow for property, plant, and equipment was significant in relation to cash provided by operations</a:t>
            </a:r>
            <a:r>
              <a:rPr lang="en-US" sz="2000" b="1" dirty="0" smtClean="0">
                <a:latin typeface="Arial" panose="020B0604020202020204" pitchFamily="34" charset="0"/>
                <a:cs typeface="Arial" panose="020B0604020202020204" pitchFamily="34" charset="0"/>
              </a:rPr>
              <a:t>.</a:t>
            </a:r>
          </a:p>
          <a:p>
            <a:pPr algn="just">
              <a:lnSpc>
                <a:spcPct val="150000"/>
              </a:lnSpc>
            </a:pPr>
            <a:r>
              <a:rPr lang="en-US" sz="2000" b="1" dirty="0" smtClean="0">
                <a:latin typeface="Arial" panose="020B0604020202020204" pitchFamily="34" charset="0"/>
                <a:cs typeface="Arial" panose="020B0604020202020204" pitchFamily="34" charset="0"/>
              </a:rPr>
              <a:t>B. (2)</a:t>
            </a:r>
          </a:p>
          <a:p>
            <a:pPr marL="342900" indent="-342900" algn="just">
              <a:lnSpc>
                <a:spcPct val="150000"/>
              </a:lnSpc>
              <a:buFont typeface="Arial" panose="020B0604020202020204" pitchFamily="34" charset="0"/>
              <a:buChar char="•"/>
            </a:pPr>
            <a:r>
              <a:rPr lang="en-US" sz="2000" b="1" dirty="0">
                <a:latin typeface="Arial" panose="020B0604020202020204" pitchFamily="34" charset="0"/>
                <a:cs typeface="Arial" panose="020B0604020202020204" pitchFamily="34" charset="0"/>
              </a:rPr>
              <a:t>Cash dividends represent 49% of net income and 36% of cash provided by operating activities</a:t>
            </a:r>
            <a:r>
              <a:rPr lang="en-US" sz="2000" b="1" dirty="0" smtClean="0">
                <a:latin typeface="Arial" panose="020B0604020202020204" pitchFamily="34" charset="0"/>
                <a:cs typeface="Arial" panose="020B0604020202020204" pitchFamily="34" charset="0"/>
              </a:rPr>
              <a:t>.</a:t>
            </a:r>
          </a:p>
          <a:p>
            <a:pPr algn="just"/>
            <a:endParaRPr lang="en-MY" dirty="0"/>
          </a:p>
        </p:txBody>
      </p:sp>
    </p:spTree>
    <p:extLst>
      <p:ext uri="{BB962C8B-B14F-4D97-AF65-F5344CB8AC3E}">
        <p14:creationId xmlns:p14="http://schemas.microsoft.com/office/powerpoint/2010/main" xmlns="" val="13510150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1351508"/>
            <a:ext cx="6858000" cy="3416320"/>
          </a:xfrm>
          <a:prstGeom prst="rect">
            <a:avLst/>
          </a:prstGeom>
        </p:spPr>
        <p:txBody>
          <a:bodyPr wrap="square">
            <a:spAutoFit/>
          </a:bodyPr>
          <a:lstStyle/>
          <a:p>
            <a:pPr algn="just">
              <a:lnSpc>
                <a:spcPct val="150000"/>
              </a:lnSpc>
            </a:pPr>
            <a:r>
              <a:rPr lang="en-US" b="1" dirty="0">
                <a:latin typeface="Arial" panose="020B0604020202020204" pitchFamily="34" charset="0"/>
                <a:cs typeface="Arial" panose="020B0604020202020204" pitchFamily="34" charset="0"/>
              </a:rPr>
              <a:t>C. (2)</a:t>
            </a:r>
          </a:p>
          <a:p>
            <a:pPr marL="285750" indent="-285750" algn="just">
              <a:lnSpc>
                <a:spcPct val="150000"/>
              </a:lnSpc>
              <a:buFont typeface="Arial" panose="020B0604020202020204" pitchFamily="34" charset="0"/>
              <a:buChar char="•"/>
            </a:pPr>
            <a:r>
              <a:rPr lang="en-US" b="1" dirty="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cash flows from operating activities is </a:t>
            </a:r>
            <a:r>
              <a:rPr lang="en-US" b="1" dirty="0" smtClean="0">
                <a:latin typeface="Arial" panose="020B0604020202020204" pitchFamily="34" charset="0"/>
                <a:cs typeface="Arial" panose="020B0604020202020204" pitchFamily="34" charset="0"/>
              </a:rPr>
              <a:t>presented</a:t>
            </a:r>
          </a:p>
          <a:p>
            <a:pPr algn="just">
              <a:lnSpc>
                <a:spcPct val="150000"/>
              </a:lnSpc>
            </a:pPr>
            <a:r>
              <a:rPr lang="en-US" b="1" dirty="0" smtClean="0">
                <a:latin typeface="Arial" panose="020B0604020202020204" pitchFamily="34" charset="0"/>
                <a:cs typeface="Arial" panose="020B0604020202020204" pitchFamily="34" charset="0"/>
              </a:rPr>
              <a:t>      using </a:t>
            </a:r>
            <a:r>
              <a:rPr lang="en-US" b="1" dirty="0">
                <a:latin typeface="Arial" panose="020B0604020202020204" pitchFamily="34" charset="0"/>
                <a:cs typeface="Arial" panose="020B0604020202020204" pitchFamily="34" charset="0"/>
              </a:rPr>
              <a:t>the indirect approach. </a:t>
            </a:r>
          </a:p>
          <a:p>
            <a:pPr marL="342900" indent="-342900" algn="just">
              <a:lnSpc>
                <a:spcPct val="150000"/>
              </a:lnSpc>
              <a:buFont typeface="Arial" panose="020B0604020202020204" pitchFamily="34" charset="0"/>
              <a:buChar char="•"/>
            </a:pPr>
            <a:r>
              <a:rPr lang="en-US" b="1" dirty="0">
                <a:latin typeface="Arial" panose="020B0604020202020204" pitchFamily="34" charset="0"/>
                <a:cs typeface="Arial" panose="020B0604020202020204" pitchFamily="34" charset="0"/>
              </a:rPr>
              <a:t>This approach starts with net income and adjusts to net cash provided by operating activities. </a:t>
            </a:r>
          </a:p>
          <a:p>
            <a:pPr marL="342900" indent="-342900" algn="just">
              <a:lnSpc>
                <a:spcPct val="150000"/>
              </a:lnSpc>
              <a:buFont typeface="Arial" panose="020B0604020202020204" pitchFamily="34" charset="0"/>
              <a:buChar char="•"/>
            </a:pPr>
            <a:r>
              <a:rPr lang="en-US" b="1" dirty="0">
                <a:latin typeface="Arial" panose="020B0604020202020204" pitchFamily="34" charset="0"/>
                <a:cs typeface="Arial" panose="020B0604020202020204" pitchFamily="34" charset="0"/>
              </a:rPr>
              <a:t>Since the noncash items of depreciation and amortization have been considered to be expenses on the income statement, they need to be added back.</a:t>
            </a:r>
          </a:p>
        </p:txBody>
      </p:sp>
      <p:sp>
        <p:nvSpPr>
          <p:cNvPr id="3" name="Rectangle 2"/>
          <p:cNvSpPr/>
          <p:nvPr/>
        </p:nvSpPr>
        <p:spPr>
          <a:xfrm>
            <a:off x="1219200" y="304800"/>
            <a:ext cx="4572000" cy="923330"/>
          </a:xfrm>
          <a:prstGeom prst="rect">
            <a:avLst/>
          </a:prstGeom>
        </p:spPr>
        <p:txBody>
          <a:bodyPr>
            <a:spAutoFit/>
          </a:bodyPr>
          <a:lstStyle/>
          <a:p>
            <a:pPr algn="just">
              <a:lnSpc>
                <a:spcPct val="150000"/>
              </a:lnSpc>
            </a:pPr>
            <a:r>
              <a:rPr lang="en-US" b="1" dirty="0">
                <a:latin typeface="Arial" panose="020B0604020202020204" pitchFamily="34" charset="0"/>
                <a:cs typeface="Arial" panose="020B0604020202020204" pitchFamily="34" charset="0"/>
              </a:rPr>
              <a:t>C. (1) </a:t>
            </a:r>
          </a:p>
          <a:p>
            <a:pPr marL="342900" indent="-342900" algn="just">
              <a:lnSpc>
                <a:spcPct val="150000"/>
              </a:lnSpc>
              <a:buFont typeface="Arial" panose="020B0604020202020204" pitchFamily="34" charset="0"/>
              <a:buChar char="•"/>
            </a:pPr>
            <a:r>
              <a:rPr lang="en-US" b="1" dirty="0">
                <a:latin typeface="Arial" panose="020B0604020202020204" pitchFamily="34" charset="0"/>
                <a:cs typeface="Arial" panose="020B0604020202020204" pitchFamily="34" charset="0"/>
              </a:rPr>
              <a:t>Depreciation; Amortization.</a:t>
            </a:r>
          </a:p>
        </p:txBody>
      </p:sp>
    </p:spTree>
    <p:extLst>
      <p:ext uri="{BB962C8B-B14F-4D97-AF65-F5344CB8AC3E}">
        <p14:creationId xmlns:p14="http://schemas.microsoft.com/office/powerpoint/2010/main" xmlns="" val="29562778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a:t>
            </a:r>
            <a:endParaRPr lang="en-US" dirty="0"/>
          </a:p>
        </p:txBody>
      </p:sp>
      <p:sp>
        <p:nvSpPr>
          <p:cNvPr id="51201" name="Rectangle 1"/>
          <p:cNvSpPr>
            <a:spLocks noChangeArrowheads="1"/>
          </p:cNvSpPr>
          <p:nvPr/>
        </p:nvSpPr>
        <p:spPr bwMode="auto">
          <a:xfrm>
            <a:off x="381000" y="1828800"/>
            <a:ext cx="8382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Arrowbell</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Company is a growing company. Two years ago it decided to expand in order to increase its production capacity. The company anticipates that the expansion program can be completed in another two years. Financial information for </a:t>
            </a:r>
            <a:r>
              <a:rPr kumimoji="0" lang="en-US" sz="2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Arrowbell</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Company follows:</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Arrowbell</a:t>
            </a:r>
            <a:r>
              <a:rPr kumimoji="0" lang="en-US"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Company</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Sales and Net Income</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Year			Sales			Net Income</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2001			$2,568,660		$145,800</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2002			$2,660,455		$101,600</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2003			$2,550,180		$ 52,650</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2004			$2,625,280		$ 86,800</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2005			$3,680,650		$151,490</a:t>
            </a:r>
            <a:endParaRPr kumimoji="0" lang="en-US" sz="20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sp>
        <p:nvSpPr>
          <p:cNvPr id="50177" name="Rectangle 1"/>
          <p:cNvSpPr>
            <a:spLocks noChangeArrowheads="1"/>
          </p:cNvSpPr>
          <p:nvPr/>
        </p:nvSpPr>
        <p:spPr bwMode="auto">
          <a:xfrm>
            <a:off x="533400" y="1524000"/>
            <a:ext cx="8229600" cy="46166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Arrowbell</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Company</a:t>
            </a:r>
            <a:endParaRPr kumimoji="0" lang="en-US" sz="14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Balance Sheet</a:t>
            </a:r>
            <a:endParaRPr kumimoji="0" lang="en-US" sz="14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December 31, 2005 and 2004</a:t>
            </a:r>
            <a:endParaRPr kumimoji="0" lang="en-US" sz="14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lang="en-US" sz="1400" dirty="0" smtClean="0">
                <a:latin typeface="Arial" pitchFamily="34" charset="0"/>
                <a:ea typeface="Calibri" pitchFamily="34" charset="0"/>
                <a:cs typeface="Arial" pitchFamily="34" charset="0"/>
              </a:rPr>
              <a:t>	</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2005		2004</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Assets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Current assets: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Cash				$ 250,480		$260,155</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Accounts receivable (net)		$760,950		$690,550</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Inventories at lower of cost or market	$725,318		$628,238</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sng" strike="noStrike" cap="none" normalizeH="0" baseline="0" dirty="0" smtClean="0">
                <a:ln>
                  <a:noFill/>
                </a:ln>
                <a:solidFill>
                  <a:schemeClr val="tx1"/>
                </a:solidFill>
                <a:effectLst/>
                <a:latin typeface="Arial" pitchFamily="34" charset="0"/>
                <a:ea typeface="Calibri" pitchFamily="34" charset="0"/>
                <a:cs typeface="Arial" pitchFamily="34" charset="0"/>
              </a:rPr>
              <a:t>Prepaid expenses			$ 18,555		$ 20,250</a:t>
            </a:r>
            <a:endParaRPr kumimoji="0" lang="en-US" sz="1400" b="0" i="0" u="sng"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1" i="0" u="sng" strike="noStrike" cap="none" normalizeH="0" baseline="0" dirty="0" smtClean="0">
                <a:ln>
                  <a:noFill/>
                </a:ln>
                <a:solidFill>
                  <a:schemeClr val="tx1"/>
                </a:solidFill>
                <a:effectLst/>
                <a:latin typeface="Arial" pitchFamily="34" charset="0"/>
                <a:ea typeface="Calibri" pitchFamily="34" charset="0"/>
                <a:cs typeface="Arial" pitchFamily="34" charset="0"/>
              </a:rPr>
              <a:t>Total current assets</a:t>
            </a:r>
            <a:r>
              <a:rPr kumimoji="0" lang="en-US" sz="1400" b="0" i="0" u="sng" strike="noStrike" cap="none" normalizeH="0" baseline="0" dirty="0" smtClean="0">
                <a:ln>
                  <a:noFill/>
                </a:ln>
                <a:solidFill>
                  <a:schemeClr val="tx1"/>
                </a:solidFill>
                <a:effectLst/>
                <a:latin typeface="Arial" pitchFamily="34" charset="0"/>
                <a:ea typeface="Calibri" pitchFamily="34" charset="0"/>
                <a:cs typeface="Arial" pitchFamily="34" charset="0"/>
              </a:rPr>
              <a:t>			$1,755,303		$1,599,193</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Plant and equipment:</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Land, building, machinery, and equipment	$3,150,165		$2,646,070</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Less Accumulated depreciation		$   650,180		$   525,650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Net plant and equipment		$2,499,985		$2,120,420</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Other assets: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Cash surrender value of life insurance	$     20,650		$     18,180</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Other				$     40,660		$     38,918</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1400" dirty="0" smtClean="0">
              <a:latin typeface="Arial" pitchFamily="34" charset="0"/>
              <a:cs typeface="Arial" pitchFamily="34" charset="0"/>
            </a:endParaRPr>
          </a:p>
          <a:p>
            <a:r>
              <a:rPr lang="en-US" sz="1400" b="1" u="sng" dirty="0" smtClean="0"/>
              <a:t>Total other assets	</a:t>
            </a:r>
            <a:r>
              <a:rPr lang="en-US" sz="1400" u="sng" dirty="0" smtClean="0"/>
              <a:t>		</a:t>
            </a:r>
            <a:r>
              <a:rPr lang="en-US" sz="1400" b="1" u="sng" dirty="0" smtClean="0"/>
              <a:t>$     16,310		$     57,098		</a:t>
            </a:r>
            <a:endParaRPr lang="en-US" sz="1400" b="1" dirty="0" smtClean="0"/>
          </a:p>
          <a:p>
            <a:r>
              <a:rPr lang="en-US" sz="1400" b="1" dirty="0" smtClean="0"/>
              <a:t>Total assets				$4,316,598		$3,776,711</a:t>
            </a:r>
            <a:endParaRPr kumimoji="0" lang="en-US" sz="1400" b="1"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sp>
        <p:nvSpPr>
          <p:cNvPr id="49153" name="Rectangle 1"/>
          <p:cNvSpPr>
            <a:spLocks noChangeArrowheads="1"/>
          </p:cNvSpPr>
          <p:nvPr/>
        </p:nvSpPr>
        <p:spPr bwMode="auto">
          <a:xfrm>
            <a:off x="457200" y="1447800"/>
            <a:ext cx="822960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Liabilities and Stockholders’ Equity	</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Current liabilities:</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Notes and mortgages payable, current portion	$   915,180	$ 550,155</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Accounts payable and accrued liabilities		$1,150,111	$ 851,080</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Total current liabilities			$ 2,075,291	$ 1,401,235</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Long term notes and mortgages payable		</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sng" strike="noStrike" cap="none" normalizeH="0" baseline="0" dirty="0" smtClean="0">
                <a:ln>
                  <a:noFill/>
                </a:ln>
                <a:solidFill>
                  <a:schemeClr val="tx1"/>
                </a:solidFill>
                <a:effectLst/>
                <a:latin typeface="Arial" pitchFamily="34" charset="0"/>
                <a:ea typeface="Calibri" pitchFamily="34" charset="0"/>
                <a:cs typeface="Arial" pitchFamily="34" charset="0"/>
              </a:rPr>
              <a:t>Less current portion above			$ 550,000		$ 775,659</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Total liabilities				$2,625,291	$2,176,894</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Stockholders’ equity:</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Capital stock, par value $1.00; authorized</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800,000; issued and outstanding</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600,000 (2005 and 2004)			$600,000		$600,000</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Paid in excess of par			$890,000		$890,000</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Retained earnings				$201,307		$109,817</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i="0" u="sng" strike="noStrike" cap="none" normalizeH="0" baseline="0" dirty="0" smtClean="0">
                <a:ln>
                  <a:noFill/>
                </a:ln>
                <a:solidFill>
                  <a:schemeClr val="tx1"/>
                </a:solidFill>
                <a:effectLst/>
                <a:latin typeface="Arial" pitchFamily="34" charset="0"/>
                <a:ea typeface="Calibri" pitchFamily="34" charset="0"/>
                <a:cs typeface="Arial" pitchFamily="34" charset="0"/>
              </a:rPr>
              <a:t>Total stockholders’ equity			$1,691,307	$1,599,817</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Total liabilities and stockholders’ equity	$4,316,598	$3,776,711</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sp>
        <p:nvSpPr>
          <p:cNvPr id="61441" name="Rectangle 1"/>
          <p:cNvSpPr>
            <a:spLocks noChangeArrowheads="1"/>
          </p:cNvSpPr>
          <p:nvPr/>
        </p:nvSpPr>
        <p:spPr bwMode="auto">
          <a:xfrm>
            <a:off x="457200" y="1447800"/>
            <a:ext cx="79248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Arrowbell</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Company</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Cash Flow statement</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December 31, 2005 and 2004</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Cash flows from operating activities		2005		2004</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Net Income				$151,490		$86,800</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Noncash expenses revenues losses</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And gains included in income:</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Depreciation				134,755		102,180</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Increase in accounts receivable		  (70,400)		(10,180)</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Increase in inventories		</a:t>
            </a:r>
            <a:r>
              <a:rPr lang="en-US" sz="1600" dirty="0" smtClean="0">
                <a:latin typeface="Arial" pitchFamily="34" charset="0"/>
                <a:ea typeface="Calibri" pitchFamily="34" charset="0"/>
                <a:cs typeface="Arial" pitchFamily="34" charset="0"/>
              </a:rPr>
              <a:t>	  </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(97,080)		(15,349)</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Decrease in prepaid expenses</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In 2005, increase in 2004		</a:t>
            </a:r>
            <a:r>
              <a:rPr kumimoji="0" lang="en-US" sz="1600"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1,695		(1,058)</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Increase in accounts payable</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And accrued liabilities		</a:t>
            </a:r>
            <a:r>
              <a:rPr lang="en-US" sz="1600" dirty="0" smtClean="0">
                <a:latin typeface="Arial" pitchFamily="34" charset="0"/>
                <a:ea typeface="Calibri" pitchFamily="34" charset="0"/>
                <a:cs typeface="Arial" pitchFamily="34" charset="0"/>
              </a:rPr>
              <a:t>	  </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309,031	 	15,265</a:t>
            </a:r>
            <a:endParaRPr kumimoji="0" lang="en-US" sz="16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Net cash provided by operating activities	  429,491	</a:t>
            </a:r>
            <a:r>
              <a:rPr kumimoji="0" lang="en-US" sz="1600"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177,658</a:t>
            </a:r>
            <a:endParaRPr kumimoji="0" lang="en-US" sz="16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sp>
        <p:nvSpPr>
          <p:cNvPr id="60417" name="Rectangle 1"/>
          <p:cNvSpPr>
            <a:spLocks noChangeArrowheads="1"/>
          </p:cNvSpPr>
          <p:nvPr/>
        </p:nvSpPr>
        <p:spPr bwMode="auto">
          <a:xfrm>
            <a:off x="457200" y="1447800"/>
            <a:ext cx="822960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Cash flows from investing activities:		</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   Proceeds from retirement of </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   Property plant and equipment			10,115	3,865</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Purchase of property plant</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	And equipment				(524,435)	(218,650)</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Increase in cash surrender</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Value of life insurance				(2,470)	(1,845)</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Other 					(1,742)	(1630)</a:t>
            </a:r>
            <a:endParaRPr kumimoji="0" lang="en-US" sz="160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smtClean="0">
                <a:ln>
                  <a:noFill/>
                </a:ln>
                <a:solidFill>
                  <a:schemeClr val="tx1"/>
                </a:solidFill>
                <a:effectLst/>
                <a:latin typeface="Arial" pitchFamily="34" charset="0"/>
                <a:ea typeface="Calibri" pitchFamily="34" charset="0"/>
                <a:cs typeface="Arial" pitchFamily="34" charset="0"/>
              </a:rPr>
              <a:t>Net cash used for investing activities		(518,532)	(218,263)</a:t>
            </a:r>
          </a:p>
          <a:p>
            <a:r>
              <a:rPr lang="en-US" sz="1600" dirty="0" smtClean="0">
                <a:latin typeface="Arial" pitchFamily="34" charset="0"/>
                <a:cs typeface="Arial" pitchFamily="34" charset="0"/>
              </a:rPr>
              <a:t>Cash flows from financing activities:</a:t>
            </a:r>
          </a:p>
          <a:p>
            <a:r>
              <a:rPr lang="en-US" sz="1600" dirty="0" smtClean="0">
                <a:latin typeface="Arial" pitchFamily="34" charset="0"/>
                <a:cs typeface="Arial" pitchFamily="34" charset="0"/>
              </a:rPr>
              <a:t>	Retirement of long term debt			(225,659)	(50,000)</a:t>
            </a:r>
          </a:p>
          <a:p>
            <a:r>
              <a:rPr lang="en-US" sz="1600" dirty="0" smtClean="0">
                <a:latin typeface="Arial" pitchFamily="34" charset="0"/>
                <a:cs typeface="Arial" pitchFamily="34" charset="0"/>
              </a:rPr>
              <a:t>	Increase in notes and mortgages payable 	365,025	159,155</a:t>
            </a:r>
          </a:p>
          <a:p>
            <a:r>
              <a:rPr lang="en-US" sz="1600" dirty="0" smtClean="0">
                <a:latin typeface="Arial" pitchFamily="34" charset="0"/>
                <a:cs typeface="Arial" pitchFamily="34" charset="0"/>
              </a:rPr>
              <a:t>	</a:t>
            </a:r>
            <a:r>
              <a:rPr lang="en-US" sz="1600" u="sng" dirty="0" smtClean="0">
                <a:latin typeface="Arial" pitchFamily="34" charset="0"/>
                <a:cs typeface="Arial" pitchFamily="34" charset="0"/>
              </a:rPr>
              <a:t>Cash dividends				(60,000)	(60,000)</a:t>
            </a:r>
            <a:endParaRPr lang="en-US" sz="1600" dirty="0" smtClean="0">
              <a:latin typeface="Arial" pitchFamily="34" charset="0"/>
              <a:cs typeface="Arial" pitchFamily="34" charset="0"/>
            </a:endParaRPr>
          </a:p>
          <a:p>
            <a:r>
              <a:rPr lang="en-US" sz="1600" u="sng" dirty="0" smtClean="0">
                <a:latin typeface="Arial" pitchFamily="34" charset="0"/>
                <a:cs typeface="Arial" pitchFamily="34" charset="0"/>
              </a:rPr>
              <a:t>Net cash provided by financing activities			79,366	49,155</a:t>
            </a:r>
            <a:endParaRPr lang="en-US" sz="1600" dirty="0" smtClean="0">
              <a:latin typeface="Arial" pitchFamily="34" charset="0"/>
              <a:cs typeface="Arial" pitchFamily="34" charset="0"/>
            </a:endParaRPr>
          </a:p>
          <a:p>
            <a:r>
              <a:rPr lang="en-US" sz="1600" u="sng" dirty="0" smtClean="0">
                <a:latin typeface="Arial" pitchFamily="34" charset="0"/>
                <a:cs typeface="Arial" pitchFamily="34" charset="0"/>
              </a:rPr>
              <a:t>Net increase (decrease) in cash			$(9,675)	$8,550</a:t>
            </a:r>
            <a:endParaRPr lang="en-US" sz="1600" dirty="0" smtClean="0">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endParaRPr kumimoji="0" lang="en-US" sz="16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sp>
        <p:nvSpPr>
          <p:cNvPr id="59393" name="Rectangle 1"/>
          <p:cNvSpPr>
            <a:spLocks noChangeArrowheads="1"/>
          </p:cNvSpPr>
          <p:nvPr/>
        </p:nvSpPr>
        <p:spPr bwMode="auto">
          <a:xfrm>
            <a:off x="381000" y="1447800"/>
            <a:ext cx="83058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Required:</a:t>
            </a:r>
            <a:endParaRPr kumimoji="0" lang="en-US" sz="1800" b="1" i="0" u="none" strike="noStrike" cap="none" normalizeH="0" baseline="0" dirty="0" smtClean="0">
              <a:ln>
                <a:noFill/>
              </a:ln>
              <a:solidFill>
                <a:schemeClr val="tx1"/>
              </a:solidFill>
              <a:effectLst/>
              <a:latin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i="0" u="none" strike="noStrike" cap="none" normalizeH="0" baseline="0" dirty="0" smtClean="0">
                <a:ln>
                  <a:noFill/>
                </a:ln>
                <a:solidFill>
                  <a:schemeClr val="tx1"/>
                </a:solidFill>
                <a:effectLst/>
                <a:latin typeface="Arial" pitchFamily="34" charset="0"/>
                <a:ea typeface="Calibri" pitchFamily="34" charset="0"/>
                <a:cs typeface="Arial" pitchFamily="34" charset="0"/>
              </a:rPr>
              <a:t>Comment on the short term debt position, including computations of current ratio, acid test ratio, cash ratio and operating cash flow /current maturities of long term debt and current notes payables</a:t>
            </a:r>
            <a:endParaRPr kumimoji="0" lang="en-US" sz="1800" i="0" u="none" strike="noStrike" cap="none" normalizeH="0" baseline="0" dirty="0" smtClean="0">
              <a:ln>
                <a:noFill/>
              </a:ln>
              <a:solidFill>
                <a:schemeClr val="tx1"/>
              </a:solidFill>
              <a:effectLst/>
              <a:latin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i="0" u="none" strike="noStrike" cap="none" normalizeH="0" baseline="0" dirty="0" smtClean="0">
                <a:ln>
                  <a:noFill/>
                </a:ln>
                <a:solidFill>
                  <a:schemeClr val="tx1"/>
                </a:solidFill>
                <a:effectLst/>
                <a:latin typeface="Arial" pitchFamily="34" charset="0"/>
                <a:ea typeface="Calibri" pitchFamily="34" charset="0"/>
                <a:cs typeface="Arial" pitchFamily="34" charset="0"/>
              </a:rPr>
              <a:t>If you were a supplier to this company what would you be concerned about?</a:t>
            </a:r>
            <a:endParaRPr kumimoji="0" lang="en-US" sz="1800" i="0" u="none" strike="noStrike" cap="none" normalizeH="0" baseline="0" dirty="0" smtClean="0">
              <a:ln>
                <a:noFill/>
              </a:ln>
              <a:solidFill>
                <a:schemeClr val="tx1"/>
              </a:solidFill>
              <a:effectLst/>
              <a:latin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i="0" u="none" strike="noStrike" cap="none" normalizeH="0" baseline="0" dirty="0" smtClean="0">
                <a:ln>
                  <a:noFill/>
                </a:ln>
                <a:solidFill>
                  <a:schemeClr val="tx1"/>
                </a:solidFill>
                <a:effectLst/>
                <a:latin typeface="Arial" pitchFamily="34" charset="0"/>
                <a:ea typeface="Calibri" pitchFamily="34" charset="0"/>
                <a:cs typeface="Arial" pitchFamily="34" charset="0"/>
              </a:rPr>
              <a:t>Comment on the long term debt position including computations of the debt ratio, debt/equity, and debt to tangible net worth and operating cash flow/total debt. Review the statement of operating cash flows.</a:t>
            </a:r>
            <a:endParaRPr kumimoji="0" lang="en-US" sz="1800" i="0" u="none" strike="noStrike" cap="none" normalizeH="0" baseline="0" dirty="0" smtClean="0">
              <a:ln>
                <a:noFill/>
              </a:ln>
              <a:solidFill>
                <a:schemeClr val="tx1"/>
              </a:solidFill>
              <a:effectLst/>
              <a:latin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i="0" u="none" strike="noStrike" cap="none" normalizeH="0" baseline="0" dirty="0" smtClean="0">
                <a:ln>
                  <a:noFill/>
                </a:ln>
                <a:solidFill>
                  <a:schemeClr val="tx1"/>
                </a:solidFill>
                <a:effectLst/>
                <a:latin typeface="Arial" pitchFamily="34" charset="0"/>
                <a:ea typeface="Calibri" pitchFamily="34" charset="0"/>
                <a:cs typeface="Arial" pitchFamily="34" charset="0"/>
              </a:rPr>
              <a:t>If you were a banker, what would you be concerned about if this company approached you for a long term loan to continue its expansion program?</a:t>
            </a:r>
            <a:endParaRPr kumimoji="0" lang="en-US" sz="1800" i="0" u="none" strike="noStrike" cap="none" normalizeH="0" baseline="0" dirty="0" smtClean="0">
              <a:ln>
                <a:noFill/>
              </a:ln>
              <a:solidFill>
                <a:schemeClr val="tx1"/>
              </a:solidFill>
              <a:effectLst/>
              <a:latin typeface="Arial" pitchFamily="34" charset="0"/>
              <a:ea typeface="Calibri"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i="0" u="none" strike="noStrike" cap="none" normalizeH="0" baseline="0" dirty="0" smtClean="0">
                <a:ln>
                  <a:noFill/>
                </a:ln>
                <a:solidFill>
                  <a:schemeClr val="tx1"/>
                </a:solidFill>
                <a:effectLst/>
                <a:latin typeface="Arial" pitchFamily="34" charset="0"/>
                <a:ea typeface="Calibri" pitchFamily="34" charset="0"/>
              </a:rPr>
              <a:t>What should management consider doing at this point in regard to the company’s expansion program?</a:t>
            </a:r>
            <a:r>
              <a:rPr kumimoji="0" lang="en-US" sz="1800" i="0" u="none" strike="noStrike" cap="none" normalizeH="0" baseline="0" dirty="0" smtClean="0">
                <a:ln>
                  <a:noFill/>
                </a:ln>
                <a:solidFill>
                  <a:schemeClr val="tx1"/>
                </a:solidFill>
                <a:effectLst/>
                <a:latin typeface="Arial" pitchFamily="34" charset="0"/>
              </a:rPr>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677044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443669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990600"/>
            <a:ext cx="7391400" cy="4611519"/>
          </a:xfrm>
          <a:prstGeom prst="rect">
            <a:avLst/>
          </a:prstGeom>
        </p:spPr>
        <p:txBody>
          <a:bodyPr wrap="square">
            <a:spAutoFit/>
          </a:bodyPr>
          <a:lstStyle/>
          <a:p>
            <a:pPr algn="just">
              <a:lnSpc>
                <a:spcPct val="150000"/>
              </a:lnSpc>
            </a:pPr>
            <a:r>
              <a:rPr lang="en-US" b="1" dirty="0" smtClean="0">
                <a:latin typeface="Arial" panose="020B0604020202020204" pitchFamily="34" charset="0"/>
                <a:cs typeface="Arial" panose="020B0604020202020204" pitchFamily="34" charset="0"/>
              </a:rPr>
              <a:t>A.  </a:t>
            </a:r>
            <a:r>
              <a:rPr lang="en-US" b="1" u="sng" dirty="0" smtClean="0">
                <a:latin typeface="Arial" panose="020B0604020202020204" pitchFamily="34" charset="0"/>
                <a:cs typeface="Arial" panose="020B0604020202020204" pitchFamily="34" charset="0"/>
              </a:rPr>
              <a:t>Comment </a:t>
            </a:r>
            <a:endParaRPr lang="en-MY" b="1" dirty="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b="1" dirty="0">
                <a:latin typeface="Arial" panose="020B0604020202020204" pitchFamily="34" charset="0"/>
                <a:cs typeface="Arial" panose="020B0604020202020204" pitchFamily="34" charset="0"/>
              </a:rPr>
              <a:t>The usual guideline for the current ratio is two to one</a:t>
            </a:r>
            <a:r>
              <a:rPr lang="en-US" b="1" dirty="0" smtClean="0">
                <a:latin typeface="Arial" panose="020B0604020202020204" pitchFamily="34" charset="0"/>
                <a:cs typeface="Arial" panose="020B0604020202020204" pitchFamily="34" charset="0"/>
              </a:rPr>
              <a:t>.</a:t>
            </a:r>
          </a:p>
          <a:p>
            <a:pPr marL="342900" indent="-342900" algn="just">
              <a:lnSpc>
                <a:spcPct val="150000"/>
              </a:lnSpc>
              <a:buFont typeface="Arial" panose="020B0604020202020204" pitchFamily="34" charset="0"/>
              <a:buChar char="•"/>
            </a:pPr>
            <a:r>
              <a:rPr lang="en-US" b="1" dirty="0" err="1" smtClean="0">
                <a:latin typeface="Arial" panose="020B0604020202020204" pitchFamily="34" charset="0"/>
                <a:cs typeface="Arial" panose="020B0604020202020204" pitchFamily="34" charset="0"/>
              </a:rPr>
              <a:t>Arrowbell</a:t>
            </a:r>
            <a:r>
              <a:rPr lang="en-US" b="1" dirty="0" smtClean="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Company had a 1.14 to 1 ratio in 2004 and a .85 to 1 ratio in 2005.  </a:t>
            </a:r>
            <a:endParaRPr lang="en-US"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b="1" dirty="0" smtClean="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usual guideline for the acid-test ratio is one to one.  </a:t>
            </a:r>
            <a:r>
              <a:rPr lang="en-US" b="1" dirty="0" err="1">
                <a:latin typeface="Arial" panose="020B0604020202020204" pitchFamily="34" charset="0"/>
                <a:cs typeface="Arial" panose="020B0604020202020204" pitchFamily="34" charset="0"/>
              </a:rPr>
              <a:t>Arrowbell</a:t>
            </a:r>
            <a:r>
              <a:rPr lang="en-US" b="1" dirty="0">
                <a:latin typeface="Arial" panose="020B0604020202020204" pitchFamily="34" charset="0"/>
                <a:cs typeface="Arial" panose="020B0604020202020204" pitchFamily="34" charset="0"/>
              </a:rPr>
              <a:t> Company had a .68 to 1 ratio in 2004 and a .49 to 1 ratio in 2005</a:t>
            </a:r>
            <a:r>
              <a:rPr lang="en-US" b="1" dirty="0" smtClean="0">
                <a:latin typeface="Arial" panose="020B0604020202020204" pitchFamily="34" charset="0"/>
                <a:cs typeface="Arial" panose="020B0604020202020204" pitchFamily="34" charset="0"/>
              </a:rPr>
              <a:t>.</a:t>
            </a:r>
          </a:p>
          <a:p>
            <a:pPr marL="342900" indent="-342900" algn="just">
              <a:lnSpc>
                <a:spcPct val="150000"/>
              </a:lnSpc>
              <a:buFont typeface="Arial" panose="020B0604020202020204" pitchFamily="34" charset="0"/>
              <a:buChar char="•"/>
            </a:pPr>
            <a:r>
              <a:rPr lang="en-US" b="1" dirty="0">
                <a:latin typeface="Arial" panose="020B0604020202020204" pitchFamily="34" charset="0"/>
                <a:cs typeface="Arial" panose="020B0604020202020204" pitchFamily="34" charset="0"/>
              </a:rPr>
              <a:t>The cash ratio dropped from .19 in 2004 to .12 in 2005.  The working capital in 2004 was $197,958, and in 2005 it had declined to a negative $319,988</a:t>
            </a:r>
            <a:r>
              <a:rPr lang="en-US" b="1" dirty="0" smtClean="0">
                <a:latin typeface="Arial" panose="020B0604020202020204" pitchFamily="34" charset="0"/>
                <a:cs typeface="Arial" panose="020B0604020202020204" pitchFamily="34" charset="0"/>
              </a:rPr>
              <a:t>.</a:t>
            </a:r>
          </a:p>
          <a:p>
            <a:pPr marL="342900" indent="-342900" algn="just">
              <a:lnSpc>
                <a:spcPct val="150000"/>
              </a:lnSpc>
              <a:buFont typeface="Arial" panose="020B0604020202020204" pitchFamily="34" charset="0"/>
              <a:buChar char="•"/>
            </a:pPr>
            <a:r>
              <a:rPr lang="en-US" b="1" dirty="0">
                <a:latin typeface="Arial" panose="020B0604020202020204" pitchFamily="34" charset="0"/>
                <a:cs typeface="Arial" panose="020B0604020202020204" pitchFamily="34" charset="0"/>
              </a:rPr>
              <a:t>The short-term debt position appears to be very poor.</a:t>
            </a:r>
            <a:endParaRPr lang="en-MY"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1142550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066800"/>
            <a:ext cx="7467600" cy="2118529"/>
          </a:xfrm>
          <a:prstGeom prst="rect">
            <a:avLst/>
          </a:prstGeom>
        </p:spPr>
        <p:txBody>
          <a:bodyPr wrap="square">
            <a:spAutoFit/>
          </a:bodyPr>
          <a:lstStyle/>
          <a:p>
            <a:pPr>
              <a:lnSpc>
                <a:spcPct val="150000"/>
              </a:lnSpc>
            </a:pPr>
            <a:r>
              <a:rPr lang="en-US" b="1" dirty="0" smtClean="0">
                <a:latin typeface="Arial" panose="020B0604020202020204" pitchFamily="34" charset="0"/>
                <a:cs typeface="Arial" panose="020B0604020202020204" pitchFamily="34" charset="0"/>
              </a:rPr>
              <a:t>B. Supplier Concern</a:t>
            </a:r>
          </a:p>
          <a:p>
            <a:pPr marL="342900" indent="-342900">
              <a:lnSpc>
                <a:spcPct val="150000"/>
              </a:lnSpc>
              <a:buFont typeface="Arial" panose="020B0604020202020204" pitchFamily="34" charset="0"/>
              <a:buChar char="•"/>
            </a:pPr>
            <a:r>
              <a:rPr lang="en-US" b="1" dirty="0" smtClean="0">
                <a:latin typeface="Arial" panose="020B0604020202020204" pitchFamily="34" charset="0"/>
                <a:cs typeface="Arial" panose="020B0604020202020204" pitchFamily="34" charset="0"/>
              </a:rPr>
              <a:t>Suppliers </a:t>
            </a:r>
            <a:r>
              <a:rPr lang="en-US" b="1" dirty="0">
                <a:latin typeface="Arial" panose="020B0604020202020204" pitchFamily="34" charset="0"/>
                <a:cs typeface="Arial" panose="020B0604020202020204" pitchFamily="34" charset="0"/>
              </a:rPr>
              <a:t>will be concerned that </a:t>
            </a:r>
            <a:r>
              <a:rPr lang="en-US" b="1" dirty="0" err="1">
                <a:latin typeface="Arial" panose="020B0604020202020204" pitchFamily="34" charset="0"/>
                <a:cs typeface="Arial" panose="020B0604020202020204" pitchFamily="34" charset="0"/>
              </a:rPr>
              <a:t>Arrowbell</a:t>
            </a:r>
            <a:r>
              <a:rPr lang="en-US" b="1" dirty="0">
                <a:latin typeface="Arial" panose="020B0604020202020204" pitchFamily="34" charset="0"/>
                <a:cs typeface="Arial" panose="020B0604020202020204" pitchFamily="34" charset="0"/>
              </a:rPr>
              <a:t> Company will not be able to pay its creditors and, if payment is made, it will be later than the credit terms.  </a:t>
            </a:r>
            <a:endParaRPr lang="en-US" b="1" dirty="0" smtClean="0">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pPr>
            <a:r>
              <a:rPr lang="en-US" b="1" dirty="0" smtClean="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short-term creditors are financing the expansion program.</a:t>
            </a:r>
            <a:endParaRPr lang="en-MY"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6716561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073998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4043861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990600"/>
            <a:ext cx="7010400" cy="4247317"/>
          </a:xfrm>
          <a:prstGeom prst="rect">
            <a:avLst/>
          </a:prstGeom>
        </p:spPr>
        <p:txBody>
          <a:bodyPr wrap="square">
            <a:spAutoFit/>
          </a:bodyPr>
          <a:lstStyle/>
          <a:p>
            <a:pPr>
              <a:lnSpc>
                <a:spcPct val="150000"/>
              </a:lnSpc>
            </a:pPr>
            <a:r>
              <a:rPr lang="en-US" b="1" dirty="0" smtClean="0">
                <a:latin typeface="Arial" panose="020B0604020202020204" pitchFamily="34" charset="0"/>
                <a:cs typeface="Arial" panose="020B0604020202020204" pitchFamily="34" charset="0"/>
              </a:rPr>
              <a:t>C. Comments</a:t>
            </a:r>
          </a:p>
          <a:p>
            <a:pPr marL="342900" indent="-342900" algn="just">
              <a:lnSpc>
                <a:spcPct val="150000"/>
              </a:lnSpc>
              <a:buFont typeface="Arial" panose="020B0604020202020204" pitchFamily="34" charset="0"/>
              <a:buChar char="•"/>
            </a:pPr>
            <a:r>
              <a:rPr lang="en-US" b="1" dirty="0" smtClean="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debt ratio has increased in 2005 to .61 from .58 in 2004.  </a:t>
            </a:r>
            <a:endParaRPr lang="en-US"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b="1" dirty="0" smtClean="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debt/equity ratio has increased in 2005 to 1.55 from 1.36 in 2004.  (A similar increase in the debt to tangible net worth as the increase in the debt/equity ratio.)  </a:t>
            </a:r>
            <a:endParaRPr lang="en-US"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b="1" dirty="0" smtClean="0">
                <a:latin typeface="Arial" panose="020B0604020202020204" pitchFamily="34" charset="0"/>
                <a:cs typeface="Arial" panose="020B0604020202020204" pitchFamily="34" charset="0"/>
              </a:rPr>
              <a:t>There </a:t>
            </a:r>
            <a:r>
              <a:rPr lang="en-US" b="1" dirty="0">
                <a:latin typeface="Arial" panose="020B0604020202020204" pitchFamily="34" charset="0"/>
                <a:cs typeface="Arial" panose="020B0604020202020204" pitchFamily="34" charset="0"/>
              </a:rPr>
              <a:t>was an improvement in the operating cash flow/total debt, but this ratio remains very low</a:t>
            </a:r>
            <a:r>
              <a:rPr lang="en-US" b="1" dirty="0" smtClean="0">
                <a:latin typeface="Arial" panose="020B0604020202020204" pitchFamily="34" charset="0"/>
                <a:cs typeface="Arial" panose="020B0604020202020204" pitchFamily="34" charset="0"/>
              </a:rPr>
              <a:t>.</a:t>
            </a:r>
          </a:p>
          <a:p>
            <a:pPr marL="342900" indent="-342900" algn="just">
              <a:lnSpc>
                <a:spcPct val="150000"/>
              </a:lnSpc>
              <a:buFont typeface="Arial" panose="020B0604020202020204" pitchFamily="34" charset="0"/>
              <a:buChar char="•"/>
            </a:pPr>
            <a:r>
              <a:rPr lang="en-US" b="1" dirty="0">
                <a:latin typeface="Arial" panose="020B0604020202020204" pitchFamily="34" charset="0"/>
                <a:cs typeface="Arial" panose="020B0604020202020204" pitchFamily="34" charset="0"/>
              </a:rPr>
              <a:t>This indicates that a substantial amount of funds are coming from creditors.  In general the </a:t>
            </a:r>
            <a:r>
              <a:rPr lang="en-US" b="1" dirty="0" smtClean="0">
                <a:latin typeface="Arial" panose="020B0604020202020204" pitchFamily="34" charset="0"/>
                <a:cs typeface="Arial" panose="020B0604020202020204" pitchFamily="34" charset="0"/>
              </a:rPr>
              <a:t>dependence </a:t>
            </a:r>
            <a:r>
              <a:rPr lang="en-US" b="1" dirty="0">
                <a:latin typeface="Arial" panose="020B0604020202020204" pitchFamily="34" charset="0"/>
                <a:cs typeface="Arial" panose="020B0604020202020204" pitchFamily="34" charset="0"/>
              </a:rPr>
              <a:t>on creditors worsened in 2005.</a:t>
            </a:r>
            <a:endParaRPr lang="en-MY"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2653511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762000"/>
            <a:ext cx="7010400" cy="5027017"/>
          </a:xfrm>
          <a:prstGeom prst="rect">
            <a:avLst/>
          </a:prstGeom>
        </p:spPr>
        <p:txBody>
          <a:bodyPr wrap="square">
            <a:spAutoFit/>
          </a:bodyPr>
          <a:lstStyle/>
          <a:p>
            <a:pPr>
              <a:lnSpc>
                <a:spcPct val="150000"/>
              </a:lnSpc>
            </a:pPr>
            <a:r>
              <a:rPr lang="en-US" b="1" dirty="0" smtClean="0">
                <a:latin typeface="Arial" panose="020B0604020202020204" pitchFamily="34" charset="0"/>
                <a:cs typeface="Arial" panose="020B0604020202020204" pitchFamily="34" charset="0"/>
              </a:rPr>
              <a:t>Comments (Cont’d)</a:t>
            </a:r>
          </a:p>
          <a:p>
            <a:pPr>
              <a:lnSpc>
                <a:spcPct val="150000"/>
              </a:lnSpc>
            </a:pPr>
            <a:endParaRPr lang="en-US"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b="1" dirty="0" smtClean="0">
                <a:latin typeface="Arial" panose="020B0604020202020204" pitchFamily="34" charset="0"/>
                <a:cs typeface="Arial" panose="020B0604020202020204" pitchFamily="34" charset="0"/>
              </a:rPr>
              <a:t>Not </a:t>
            </a:r>
            <a:r>
              <a:rPr lang="en-US" b="1" dirty="0">
                <a:latin typeface="Arial" panose="020B0604020202020204" pitchFamily="34" charset="0"/>
                <a:cs typeface="Arial" panose="020B0604020202020204" pitchFamily="34" charset="0"/>
              </a:rPr>
              <a:t>enough information is available to compute the times interest earned, but we can estimate this to be between 2 and 3, based on the earnings and the debt.  We would like to see the times interest earned to be higher than this amount</a:t>
            </a:r>
            <a:r>
              <a:rPr lang="en-US" b="1" dirty="0" smtClean="0">
                <a:latin typeface="Arial" panose="020B0604020202020204" pitchFamily="34" charset="0"/>
                <a:cs typeface="Arial" panose="020B0604020202020204" pitchFamily="34" charset="0"/>
              </a:rPr>
              <a:t>.</a:t>
            </a:r>
          </a:p>
          <a:p>
            <a:pPr marL="342900" indent="-342900" algn="just">
              <a:lnSpc>
                <a:spcPct val="150000"/>
              </a:lnSpc>
              <a:buFont typeface="Arial" panose="020B0604020202020204" pitchFamily="34" charset="0"/>
              <a:buChar char="•"/>
            </a:pPr>
            <a:r>
              <a:rPr lang="en-US" b="1" dirty="0" smtClean="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review of the Statement of Cash Flows indicates that long-term creditors are going to be concerned by the use of debt to expand property, plant, and equipment.  </a:t>
            </a:r>
            <a:endParaRPr lang="en-US"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b="1" dirty="0" smtClean="0">
                <a:latin typeface="Arial" panose="020B0604020202020204" pitchFamily="34" charset="0"/>
                <a:cs typeface="Arial" panose="020B0604020202020204" pitchFamily="34" charset="0"/>
              </a:rPr>
              <a:t>They </a:t>
            </a:r>
            <a:r>
              <a:rPr lang="en-US" b="1" dirty="0">
                <a:latin typeface="Arial" panose="020B0604020202020204" pitchFamily="34" charset="0"/>
                <a:cs typeface="Arial" panose="020B0604020202020204" pitchFamily="34" charset="0"/>
              </a:rPr>
              <a:t>also are going to be concerned by the payment of a dividend while the working capital is in poor condition</a:t>
            </a:r>
            <a:endParaRPr lang="en-MY"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3351883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1219200"/>
            <a:ext cx="6858000" cy="3780522"/>
          </a:xfrm>
          <a:prstGeom prst="rect">
            <a:avLst/>
          </a:prstGeom>
        </p:spPr>
        <p:txBody>
          <a:bodyPr wrap="square">
            <a:spAutoFit/>
          </a:bodyPr>
          <a:lstStyle/>
          <a:p>
            <a:pPr algn="just">
              <a:lnSpc>
                <a:spcPct val="150000"/>
              </a:lnSpc>
            </a:pPr>
            <a:r>
              <a:rPr lang="en-US" b="1" dirty="0" smtClean="0">
                <a:latin typeface="Arial" panose="020B0604020202020204" pitchFamily="34" charset="0"/>
                <a:cs typeface="Arial" panose="020B0604020202020204" pitchFamily="34" charset="0"/>
              </a:rPr>
              <a:t>D. Banker Concern</a:t>
            </a:r>
          </a:p>
          <a:p>
            <a:pPr algn="just">
              <a:lnSpc>
                <a:spcPct val="150000"/>
              </a:lnSpc>
            </a:pPr>
            <a:endParaRPr lang="en-US"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b="1" dirty="0" smtClean="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banker would be especially concerned about the short-term debt situation.  </a:t>
            </a:r>
            <a:endParaRPr lang="en-US"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b="1" dirty="0" smtClean="0">
                <a:latin typeface="Arial" panose="020B0604020202020204" pitchFamily="34" charset="0"/>
                <a:cs typeface="Arial" panose="020B0604020202020204" pitchFamily="34" charset="0"/>
              </a:rPr>
              <a:t>This </a:t>
            </a:r>
            <a:r>
              <a:rPr lang="en-US" b="1" dirty="0">
                <a:latin typeface="Arial" panose="020B0604020202020204" pitchFamily="34" charset="0"/>
                <a:cs typeface="Arial" panose="020B0604020202020204" pitchFamily="34" charset="0"/>
              </a:rPr>
              <a:t>could lead to bankruptcy, even though the firm is profitable.  </a:t>
            </a:r>
            <a:endParaRPr lang="en-US"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b="1" dirty="0" smtClean="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banker would be particularly concerned why management had used short-term credit to finance long-term expansion.</a:t>
            </a:r>
            <a:endParaRPr lang="en-MY"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424107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158964"/>
            <a:ext cx="8153400" cy="5027017"/>
          </a:xfrm>
          <a:prstGeom prst="rect">
            <a:avLst/>
          </a:prstGeom>
        </p:spPr>
        <p:txBody>
          <a:bodyPr wrap="square">
            <a:spAutoFit/>
          </a:bodyPr>
          <a:lstStyle/>
          <a:p>
            <a:pPr>
              <a:lnSpc>
                <a:spcPct val="150000"/>
              </a:lnSpc>
            </a:pPr>
            <a:r>
              <a:rPr lang="en-US" dirty="0" smtClean="0"/>
              <a:t>E</a:t>
            </a:r>
            <a:r>
              <a:rPr lang="en-US" b="1" dirty="0" smtClean="0">
                <a:latin typeface="Arial" panose="020B0604020202020204" pitchFamily="34" charset="0"/>
                <a:cs typeface="Arial" panose="020B0604020202020204" pitchFamily="34" charset="0"/>
              </a:rPr>
              <a:t>. Management Consideration</a:t>
            </a:r>
          </a:p>
          <a:p>
            <a:pPr marL="342900" indent="-342900">
              <a:lnSpc>
                <a:spcPct val="150000"/>
              </a:lnSpc>
              <a:buFont typeface="Arial" panose="020B0604020202020204" pitchFamily="34" charset="0"/>
              <a:buChar char="•"/>
            </a:pPr>
            <a:r>
              <a:rPr lang="en-US" b="1" dirty="0" smtClean="0">
                <a:latin typeface="Arial" panose="020B0604020202020204" pitchFamily="34" charset="0"/>
                <a:cs typeface="Arial" panose="020B0604020202020204" pitchFamily="34" charset="0"/>
              </a:rPr>
              <a:t>Management </a:t>
            </a:r>
            <a:r>
              <a:rPr lang="en-US" b="1" dirty="0">
                <a:latin typeface="Arial" panose="020B0604020202020204" pitchFamily="34" charset="0"/>
                <a:cs typeface="Arial" panose="020B0604020202020204" pitchFamily="34" charset="0"/>
              </a:rPr>
              <a:t>should consider the following or a combination of the following</a:t>
            </a:r>
            <a:r>
              <a:rPr lang="en-US" b="1" dirty="0" smtClean="0">
                <a:latin typeface="Arial" panose="020B0604020202020204" pitchFamily="34" charset="0"/>
                <a:cs typeface="Arial" panose="020B0604020202020204" pitchFamily="34" charset="0"/>
              </a:rPr>
              <a:t>:</a:t>
            </a:r>
          </a:p>
          <a:p>
            <a:pPr marL="342900" indent="-342900" algn="just">
              <a:lnSpc>
                <a:spcPct val="150000"/>
              </a:lnSpc>
              <a:buFont typeface="Arial" panose="020B0604020202020204" pitchFamily="34" charset="0"/>
              <a:buChar char="•"/>
            </a:pPr>
            <a:r>
              <a:rPr lang="en-US" b="1" dirty="0">
                <a:latin typeface="Arial" panose="020B0604020202020204" pitchFamily="34" charset="0"/>
                <a:cs typeface="Arial" panose="020B0604020202020204" pitchFamily="34" charset="0"/>
              </a:rPr>
              <a:t>Discontinue the expansion program at this time and get the short-term debt situation in order.  Tighten control of accounts receivable and inventory, along with using funds from operations to reduce short-term debt</a:t>
            </a:r>
            <a:r>
              <a:rPr lang="en-US" b="1" dirty="0" smtClean="0">
                <a:latin typeface="Arial" panose="020B0604020202020204" pitchFamily="34" charset="0"/>
                <a:cs typeface="Arial" panose="020B0604020202020204" pitchFamily="34" charset="0"/>
              </a:rPr>
              <a:t>.</a:t>
            </a:r>
          </a:p>
          <a:p>
            <a:pPr marL="342900" indent="-342900" algn="just">
              <a:lnSpc>
                <a:spcPct val="150000"/>
              </a:lnSpc>
              <a:buFont typeface="Arial" panose="020B0604020202020204" pitchFamily="34" charset="0"/>
              <a:buChar char="•"/>
            </a:pPr>
            <a:r>
              <a:rPr lang="en-US" b="1" dirty="0">
                <a:latin typeface="Arial" panose="020B0604020202020204" pitchFamily="34" charset="0"/>
                <a:cs typeface="Arial" panose="020B0604020202020204" pitchFamily="34" charset="0"/>
              </a:rPr>
              <a:t>Issue additional stock to improve the short-term liquidity problem and the long-term debt situation.  Because of the poor record on profitability and the way that management has financed past expansion, additional stock will probably not be well-accepted in the market place at this time.</a:t>
            </a:r>
            <a:endParaRPr lang="en-MY"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478381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b="1" dirty="0" smtClean="0">
                <a:latin typeface="Arial" charset="0"/>
                <a:cs typeface="Arial" charset="0"/>
              </a:rPr>
              <a:t>Lecture Summary</a:t>
            </a:r>
            <a:br>
              <a:rPr lang="en-US" altLang="en-US" b="1" dirty="0" smtClean="0">
                <a:latin typeface="Arial" charset="0"/>
                <a:cs typeface="Arial" charset="0"/>
              </a:rPr>
            </a:br>
            <a:endParaRPr lang="en-US" dirty="0"/>
          </a:p>
        </p:txBody>
      </p:sp>
      <p:sp>
        <p:nvSpPr>
          <p:cNvPr id="33793" name="Rectangle 1"/>
          <p:cNvSpPr>
            <a:spLocks noChangeArrowheads="1"/>
          </p:cNvSpPr>
          <p:nvPr/>
        </p:nvSpPr>
        <p:spPr bwMode="auto">
          <a:xfrm>
            <a:off x="381000" y="76707"/>
            <a:ext cx="853440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eaLnBrk="0" fontAlgn="base" hangingPunct="0">
              <a:lnSpc>
                <a:spcPct val="150000"/>
              </a:lnSpc>
              <a:spcBef>
                <a:spcPct val="0"/>
              </a:spcBef>
              <a:spcAft>
                <a:spcPct val="0"/>
              </a:spcAft>
            </a:pPr>
            <a:r>
              <a:rPr lang="en-US" b="1" dirty="0" smtClean="0">
                <a:latin typeface="Arial" pitchFamily="34" charset="0"/>
                <a:ea typeface="Times New Roman" pitchFamily="18" charset="0"/>
                <a:cs typeface="Arial" pitchFamily="34" charset="0"/>
              </a:rPr>
              <a:t> </a:t>
            </a:r>
          </a:p>
          <a:p>
            <a:pPr lvl="0" algn="just" eaLnBrk="0" fontAlgn="base" hangingPunct="0">
              <a:lnSpc>
                <a:spcPct val="150000"/>
              </a:lnSpc>
              <a:spcBef>
                <a:spcPct val="0"/>
              </a:spcBef>
              <a:spcAft>
                <a:spcPct val="0"/>
              </a:spcAft>
              <a:buFont typeface="Wingdings" pitchFamily="2" charset="2"/>
              <a:buChar char="Ø"/>
            </a:pPr>
            <a:endParaRPr lang="en-US" b="1" dirty="0" smtClean="0">
              <a:latin typeface="Arial" pitchFamily="34" charset="0"/>
              <a:ea typeface="Times New Roman" pitchFamily="18" charset="0"/>
              <a:cs typeface="Arial" pitchFamily="34" charset="0"/>
            </a:endParaRPr>
          </a:p>
          <a:p>
            <a:pPr lvl="0" algn="just" eaLnBrk="0" fontAlgn="base" hangingPunct="0">
              <a:lnSpc>
                <a:spcPct val="150000"/>
              </a:lnSpc>
              <a:spcBef>
                <a:spcPct val="0"/>
              </a:spcBef>
              <a:spcAft>
                <a:spcPct val="0"/>
              </a:spcAft>
            </a:pPr>
            <a:r>
              <a:rPr lang="en-US" b="1" dirty="0" smtClean="0">
                <a:latin typeface="Arial" pitchFamily="34" charset="0"/>
                <a:ea typeface="Times New Roman" pitchFamily="18" charset="0"/>
                <a:cs typeface="Arial" pitchFamily="34" charset="0"/>
              </a:rPr>
              <a:t>Statement of Cash Flows</a:t>
            </a:r>
          </a:p>
          <a:p>
            <a:pPr lvl="0" algn="just" eaLnBrk="0" fontAlgn="base" hangingPunct="0">
              <a:lnSpc>
                <a:spcPct val="150000"/>
              </a:lnSpc>
              <a:spcBef>
                <a:spcPct val="0"/>
              </a:spcBef>
              <a:spcAft>
                <a:spcPct val="0"/>
              </a:spcAft>
              <a:buFont typeface="Wingdings" pitchFamily="2" charset="2"/>
              <a:buChar char="Ø"/>
            </a:pPr>
            <a:r>
              <a:rPr lang="en-US" b="1" dirty="0" smtClean="0">
                <a:latin typeface="Arial" pitchFamily="34" charset="0"/>
                <a:ea typeface="Times New Roman" pitchFamily="18" charset="0"/>
                <a:cs typeface="Arial" pitchFamily="34" charset="0"/>
              </a:rPr>
              <a:t> Operating Cash Flow/Current Maturities of Long-Term</a:t>
            </a:r>
          </a:p>
          <a:p>
            <a:pPr lvl="0" algn="just" eaLnBrk="0" fontAlgn="base" hangingPunct="0">
              <a:lnSpc>
                <a:spcPct val="150000"/>
              </a:lnSpc>
              <a:spcBef>
                <a:spcPct val="0"/>
              </a:spcBef>
              <a:spcAft>
                <a:spcPct val="0"/>
              </a:spcAft>
            </a:pPr>
            <a:r>
              <a:rPr lang="en-US" b="1" dirty="0" smtClean="0">
                <a:latin typeface="Arial" pitchFamily="34" charset="0"/>
                <a:ea typeface="Times New Roman" pitchFamily="18" charset="0"/>
                <a:cs typeface="Arial" pitchFamily="34" charset="0"/>
              </a:rPr>
              <a:t>    Debt and Current Notes Payable, </a:t>
            </a:r>
          </a:p>
          <a:p>
            <a:pPr lvl="0" algn="just" eaLnBrk="0" fontAlgn="base" hangingPunct="0">
              <a:lnSpc>
                <a:spcPct val="150000"/>
              </a:lnSpc>
              <a:spcBef>
                <a:spcPct val="0"/>
              </a:spcBef>
              <a:spcAft>
                <a:spcPct val="0"/>
              </a:spcAft>
              <a:buFont typeface="Wingdings" pitchFamily="2" charset="2"/>
              <a:buChar char="Ø"/>
            </a:pPr>
            <a:r>
              <a:rPr lang="en-US" b="1" dirty="0" smtClean="0">
                <a:latin typeface="Arial" pitchFamily="34" charset="0"/>
                <a:ea typeface="Times New Roman" pitchFamily="18" charset="0"/>
                <a:cs typeface="Arial" pitchFamily="34" charset="0"/>
              </a:rPr>
              <a:t> Operating Cash Flow/Total Debt, </a:t>
            </a:r>
          </a:p>
          <a:p>
            <a:pPr lvl="0" algn="just" eaLnBrk="0" fontAlgn="base" hangingPunct="0">
              <a:lnSpc>
                <a:spcPct val="150000"/>
              </a:lnSpc>
              <a:spcBef>
                <a:spcPct val="0"/>
              </a:spcBef>
              <a:spcAft>
                <a:spcPct val="0"/>
              </a:spcAft>
              <a:buFont typeface="Wingdings" pitchFamily="2" charset="2"/>
              <a:buChar char="Ø"/>
            </a:pPr>
            <a:r>
              <a:rPr lang="en-US" b="1" dirty="0" smtClean="0">
                <a:latin typeface="Arial" pitchFamily="34" charset="0"/>
                <a:ea typeface="Times New Roman" pitchFamily="18" charset="0"/>
                <a:cs typeface="Arial" pitchFamily="34" charset="0"/>
              </a:rPr>
              <a:t> Operating Cash Flow Per Share, Operating</a:t>
            </a:r>
          </a:p>
          <a:p>
            <a:pPr lvl="0" algn="just">
              <a:lnSpc>
                <a:spcPct val="150000"/>
              </a:lnSpc>
              <a:buFont typeface="Wingdings" pitchFamily="2" charset="2"/>
              <a:buChar char="Ø"/>
            </a:pPr>
            <a:r>
              <a:rPr lang="en-MY" b="1" dirty="0" smtClean="0"/>
              <a:t> Alternative Cash Flow</a:t>
            </a:r>
            <a:endParaRPr lang="en-US" b="1" dirty="0" smtClean="0"/>
          </a:p>
          <a:p>
            <a:pPr algn="just">
              <a:lnSpc>
                <a:spcPct val="150000"/>
              </a:lnSpc>
              <a:buFont typeface="Wingdings" pitchFamily="2" charset="2"/>
              <a:buChar char="Ø"/>
            </a:pPr>
            <a:r>
              <a:rPr lang="en-MY" b="1" dirty="0" smtClean="0"/>
              <a:t> Procedures for Development of the Statement of Cash Flows</a:t>
            </a:r>
          </a:p>
          <a:p>
            <a:pPr lvl="0" algn="just">
              <a:lnSpc>
                <a:spcPct val="150000"/>
              </a:lnSpc>
              <a:buFont typeface="Wingdings" pitchFamily="2" charset="2"/>
              <a:buChar char="Ø"/>
            </a:pPr>
            <a:r>
              <a:rPr lang="en-MY" b="1" dirty="0" smtClean="0">
                <a:latin typeface="Arial" charset="0"/>
                <a:ea typeface="Times New Roman" pitchFamily="18" charset="0"/>
                <a:cs typeface="Arial" charset="0"/>
              </a:rPr>
              <a:t> Practical Exercises</a:t>
            </a:r>
            <a:r>
              <a:rPr lang="en-US" b="1" dirty="0" smtClean="0">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TotalTime>
  <Words>1968</Words>
  <Application>Microsoft Office PowerPoint</Application>
  <PresentationFormat>On-screen Show (4:3)</PresentationFormat>
  <Paragraphs>423</Paragraphs>
  <Slides>41</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Office Theme</vt:lpstr>
      <vt:lpstr>Equation</vt:lpstr>
      <vt:lpstr>Slide 1</vt:lpstr>
      <vt:lpstr>Previous Lecture Summary</vt:lpstr>
      <vt:lpstr>Today’s Lecture Topics </vt:lpstr>
      <vt:lpstr>Financial Ratios and the Statement of Cash Flows</vt:lpstr>
      <vt:lpstr>Operating Cash Flow/Current Maturities of Long-Term Debt and Current Notes Payable</vt:lpstr>
      <vt:lpstr>Operating Cash Flow to Total Debt</vt:lpstr>
      <vt:lpstr>Operating Cash Flow Per Share</vt:lpstr>
      <vt:lpstr>Operating Cash Flow to Cash Dividends</vt:lpstr>
      <vt:lpstr>Alternative Cash Flow</vt:lpstr>
      <vt:lpstr>Procedures to Develop the Statement of Cash Flows</vt:lpstr>
      <vt:lpstr>Procedures to Develop the Statement of Cash Flows (Cont’d)</vt:lpstr>
      <vt:lpstr>Procedures to Develop Direct Operating Cash Flows</vt:lpstr>
      <vt:lpstr>Procedures to Develop Indirect Operating Cash Flows</vt:lpstr>
      <vt:lpstr>Practical Exercise </vt:lpstr>
      <vt:lpstr>Practical Exercise  (Cont’d)</vt:lpstr>
      <vt:lpstr>Practical Exercise  (Cont’d)</vt:lpstr>
      <vt:lpstr>Practical Exercise  (Cont’d)</vt:lpstr>
      <vt:lpstr>Practical Exercise  (Cont’d)</vt:lpstr>
      <vt:lpstr>Practical Exercise  (Cont’d)</vt:lpstr>
      <vt:lpstr>Practical Exercise  (Cont’d)</vt:lpstr>
      <vt:lpstr>Slide 21</vt:lpstr>
      <vt:lpstr>Slide 22</vt:lpstr>
      <vt:lpstr>Slide 23</vt:lpstr>
      <vt:lpstr>Slide 24</vt:lpstr>
      <vt:lpstr>Practical Exercise </vt:lpstr>
      <vt:lpstr>Practical Exercise  (Cont’d)</vt:lpstr>
      <vt:lpstr>Practical Exercise  (Cont’d)</vt:lpstr>
      <vt:lpstr>Practical Exercise  (Cont’d)</vt:lpstr>
      <vt:lpstr>Practical Exercise  (Cont’d)</vt:lpstr>
      <vt:lpstr>Practical Exercise  (Cont’d)</vt:lpstr>
      <vt:lpstr>Slide 31</vt:lpstr>
      <vt:lpstr>Slide 32</vt:lpstr>
      <vt:lpstr>Slide 33</vt:lpstr>
      <vt:lpstr>Slide 34</vt:lpstr>
      <vt:lpstr>Slide 35</vt:lpstr>
      <vt:lpstr>Slide 36</vt:lpstr>
      <vt:lpstr>Slide 37</vt:lpstr>
      <vt:lpstr>Slide 38</vt:lpstr>
      <vt:lpstr>Slide 39</vt:lpstr>
      <vt:lpstr>Slide 40</vt:lpstr>
      <vt:lpstr>Lecture Summary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Administrator</cp:lastModifiedBy>
  <cp:revision>8</cp:revision>
  <dcterms:created xsi:type="dcterms:W3CDTF">2014-06-07T06:07:21Z</dcterms:created>
  <dcterms:modified xsi:type="dcterms:W3CDTF">2014-06-08T10:12:22Z</dcterms:modified>
</cp:coreProperties>
</file>