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Default Extension="doc" ContentType="application/msword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2"/>
  </p:notesMasterIdLst>
  <p:handoutMasterIdLst>
    <p:handoutMasterId r:id="rId33"/>
  </p:handoutMasterIdLst>
  <p:sldIdLst>
    <p:sldId id="308" r:id="rId2"/>
    <p:sldId id="309" r:id="rId3"/>
    <p:sldId id="310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64" r:id="rId24"/>
    <p:sldId id="358" r:id="rId25"/>
    <p:sldId id="359" r:id="rId26"/>
    <p:sldId id="360" r:id="rId27"/>
    <p:sldId id="361" r:id="rId28"/>
    <p:sldId id="362" r:id="rId29"/>
    <p:sldId id="363" r:id="rId30"/>
    <p:sldId id="324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257B6"/>
    <a:srgbClr val="1D4B9D"/>
    <a:srgbClr val="194087"/>
    <a:srgbClr val="1A6C86"/>
    <a:srgbClr val="279FC5"/>
    <a:srgbClr val="0099CC"/>
    <a:srgbClr val="003366"/>
    <a:srgbClr val="0271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2240" autoAdjust="0"/>
  </p:normalViewPr>
  <p:slideViewPr>
    <p:cSldViewPr>
      <p:cViewPr>
        <p:scale>
          <a:sx n="75" d="100"/>
          <a:sy n="75" d="100"/>
        </p:scale>
        <p:origin x="-115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D21B5AD-DD31-4E7B-A3C6-158FFF164295}" type="datetimeFigureOut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A580BB2-87A5-4FB8-9D16-5223A08D21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23808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77F41BF-BB0C-40DE-B251-7DCB7834B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80265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C17D7-EF51-4464-A0E2-D85A15A2A5F8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1B296AA2-A859-4A32-878E-3B6C8C587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46480-B35E-46BF-A961-22CF4E29229C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6AD08B14-0D98-45C3-8DC3-29DE8636C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A2CB3-188D-4901-A32E-6BF8D20750FB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79B3BBF2-624F-40EB-94E5-DD8FD15AF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F3EA0-5C18-4C00-8AF5-6EF65CA737E0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B722BD93-C4DB-4CD4-8435-FC5F28979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7D4FE-F1C0-4679-BD3E-C6920CCCD425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8BB4CD3A-69C3-4619-9ED7-D751359118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B7B08-71C2-4D66-8AA9-1A3221181B0F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B8E35866-C2E6-4E83-94EC-F2C02BEED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34E68-AC33-4706-97E3-B30680D42631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CE04C25F-2EA6-4028-89F7-B553114BE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2DDBE-B13E-4D4F-8212-6A7736AC4F20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C48F5A14-EFDC-44C5-BF37-E1E89DD6E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2ACE1-ACDF-49BE-991D-AA7AE38C80F5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BB5B42CB-45D9-4EE2-9843-017F16D14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536D8-20DC-40F3-8955-16EC4C936B9F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204A1563-E8DC-4019-A74A-245CF63E2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0D638-8F4D-4697-AC73-11BC4490C50D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900BCF71-233D-438B-BFF3-8F444AD3F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B1A471-EA8C-4E41-8C20-B19E86118D70}" type="datetime1">
              <a:rPr lang="en-US"/>
              <a:pPr>
                <a:defRPr/>
              </a:pPr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10, Slide #</a:t>
            </a:r>
            <a:fld id="{907E05CC-A154-4989-BB87-F2F4FEFFC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Word_97_-_2003_Document2.doc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Microsoft_Office_Word_97_-_2003_Document4.doc"/><Relationship Id="rId4" Type="http://schemas.openxmlformats.org/officeDocument/2006/relationships/oleObject" Target="../embeddings/Microsoft_Office_Word_97_-_2003_Document3.doc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Word_97_-_2003_Document5.doc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Microsoft_Office_Word_97_-_2003_Document6.doc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Microsoft_Office_Excel_97-2003_Worksheet7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Microsoft_Office_Excel_97-2003_Worksheet8.xls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496"/>
                <a:gridCol w="6122504"/>
              </a:tblGrid>
              <a:tr h="2122391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Title:            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MY" sz="2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Statement Analysis</a:t>
                      </a:r>
                      <a:endParaRPr lang="en-MY" sz="2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Code: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MGT-537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Instructor: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Dr.</a:t>
                      </a:r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 Hafiz Muhammad </a:t>
                      </a:r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Ishaq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Total Lectures: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Previous 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0600" y="1447800"/>
            <a:ext cx="7772400" cy="3717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MY" b="1" dirty="0">
                <a:latin typeface="Arial" pitchFamily="34" charset="0"/>
                <a:cs typeface="Arial" pitchFamily="34" charset="0"/>
              </a:rPr>
              <a:t>Statement of Cash Flows</a:t>
            </a:r>
            <a:endParaRPr lang="en-US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Practical Exercises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A Review of the Funds Flow Statement</a:t>
            </a:r>
          </a:p>
          <a:p>
            <a:pPr lvl="0" eaLnBrk="0" hangingPunct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Basic Elements of the Statements of Cash</a:t>
            </a:r>
          </a:p>
          <a:p>
            <a:pPr lvl="0" eaLnBrk="0" hangingPunct="0">
              <a:lnSpc>
                <a:spcPct val="150000"/>
              </a:lnSpc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  Flows</a:t>
            </a:r>
          </a:p>
          <a:p>
            <a:pPr lvl="0" eaLnBrk="0" hangingPunct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latin typeface="Arial" pitchFamily="34" charset="0"/>
                <a:cs typeface="Arial" pitchFamily="34" charset="0"/>
              </a:rPr>
              <a:t> Statement Use</a:t>
            </a:r>
          </a:p>
          <a:p>
            <a:pPr lvl="0" eaLnBrk="0" hangingPunct="0">
              <a:lnSpc>
                <a:spcPct val="150000"/>
              </a:lnSpc>
              <a:buFont typeface="Wingdings" pitchFamily="2" charset="2"/>
              <a:buChar char="Ø"/>
            </a:pPr>
            <a:r>
              <a:rPr lang="en-MY" b="1" dirty="0">
                <a:latin typeface="Arial" charset="0"/>
                <a:ea typeface="Times New Roman" pitchFamily="18" charset="0"/>
                <a:cs typeface="Arial" charset="0"/>
              </a:rPr>
              <a:t> Practical Exercises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Today's Lecture Topics</a:t>
            </a:r>
            <a:endParaRPr lang="en-US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81000" y="1415535"/>
            <a:ext cx="8534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Statement of Cash Flows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Financial Ratios and the Statement of Cash Flows,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 Practical </a:t>
            </a: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Exercises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Arial" charset="0"/>
              </a:rPr>
              <a:t>Cash Flows From Operations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371600"/>
            <a:ext cx="7864475" cy="4114800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cs typeface="Arial" charset="0"/>
              </a:rPr>
              <a:t>Alternative presentations:</a:t>
            </a:r>
          </a:p>
          <a:p>
            <a:r>
              <a:rPr lang="en-US">
                <a:cs typeface="Arial" charset="0"/>
              </a:rPr>
              <a:t>Direct method</a:t>
            </a:r>
          </a:p>
          <a:p>
            <a:pPr lvl="1"/>
            <a:r>
              <a:rPr lang="en-US">
                <a:cs typeface="Arial" charset="0"/>
              </a:rPr>
              <a:t>Presents the income statement on a cash basis</a:t>
            </a:r>
          </a:p>
          <a:p>
            <a:pPr lvl="1"/>
            <a:r>
              <a:rPr lang="en-US">
                <a:cs typeface="Arial" charset="0"/>
              </a:rPr>
              <a:t>Encouraged by FASB 95</a:t>
            </a:r>
          </a:p>
          <a:p>
            <a:pPr lvl="1"/>
            <a:r>
              <a:rPr lang="en-US">
                <a:cs typeface="Arial" charset="0"/>
              </a:rPr>
              <a:t>Supplemental information required: reconciliation of net income to cash provided by operations</a:t>
            </a:r>
          </a:p>
          <a:p>
            <a:r>
              <a:rPr lang="en-US">
                <a:cs typeface="Arial" charset="0"/>
              </a:rPr>
              <a:t>Indirect method</a:t>
            </a:r>
          </a:p>
          <a:p>
            <a:pPr lvl="1"/>
            <a:r>
              <a:rPr lang="en-US">
                <a:cs typeface="Arial" charset="0"/>
              </a:rPr>
              <a:t>Adjusts net income for items that affected net income but did not affect cash</a:t>
            </a:r>
          </a:p>
          <a:p>
            <a:pPr lvl="1"/>
            <a:r>
              <a:rPr lang="en-US">
                <a:cs typeface="Arial" charset="0"/>
              </a:rPr>
              <a:t>Supplemental information required: cash paid for income taxes and for interest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cs typeface="Arial" charset="0"/>
              </a:rPr>
              <a:t>Cash Flows From Operations:</a:t>
            </a:r>
            <a:br>
              <a:rPr lang="en-US" b="1">
                <a:cs typeface="Arial" charset="0"/>
              </a:rPr>
            </a:br>
            <a:r>
              <a:rPr lang="en-US" b="1">
                <a:cs typeface="Arial" charset="0"/>
              </a:rPr>
              <a:t>Direct Method</a:t>
            </a:r>
          </a:p>
        </p:txBody>
      </p:sp>
      <p:graphicFrame>
        <p:nvGraphicFramePr>
          <p:cNvPr id="114692" name="Object 4"/>
          <p:cNvGraphicFramePr>
            <a:graphicFrameLocks noChangeAspect="1"/>
          </p:cNvGraphicFramePr>
          <p:nvPr/>
        </p:nvGraphicFramePr>
        <p:xfrm>
          <a:off x="762000" y="1600200"/>
          <a:ext cx="7581900" cy="2171700"/>
        </p:xfrm>
        <a:graphic>
          <a:graphicData uri="http://schemas.openxmlformats.org/presentationml/2006/ole">
            <p:oleObj spid="_x0000_s34818" name="Document" r:id="rId4" imgW="3885128" imgH="1115797" progId="Word.Document.8">
              <p:embed/>
            </p:oleObj>
          </a:graphicData>
        </a:graphic>
      </p:graphicFrame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685800" y="5257800"/>
            <a:ext cx="6589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>
                <a:solidFill>
                  <a:srgbClr val="336699"/>
                </a:solidFill>
                <a:latin typeface="Arial" charset="0"/>
                <a:cs typeface="Arial" charset="0"/>
              </a:rPr>
              <a:t>Presents the income statement on a cash basis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cs typeface="Arial" charset="0"/>
              </a:rPr>
              <a:t>Cash Flows From Operations:</a:t>
            </a:r>
            <a:br>
              <a:rPr lang="en-US" b="1">
                <a:cs typeface="Arial" charset="0"/>
              </a:rPr>
            </a:br>
            <a:r>
              <a:rPr lang="en-US" b="1">
                <a:cs typeface="Arial" charset="0"/>
              </a:rPr>
              <a:t>Indirect Method</a:t>
            </a:r>
          </a:p>
        </p:txBody>
      </p:sp>
      <p:graphicFrame>
        <p:nvGraphicFramePr>
          <p:cNvPr id="87044" name="Object 4"/>
          <p:cNvGraphicFramePr>
            <a:graphicFrameLocks noChangeAspect="1"/>
          </p:cNvGraphicFramePr>
          <p:nvPr/>
        </p:nvGraphicFramePr>
        <p:xfrm>
          <a:off x="685800" y="1295400"/>
          <a:ext cx="7562850" cy="3505200"/>
        </p:xfrm>
        <a:graphic>
          <a:graphicData uri="http://schemas.openxmlformats.org/presentationml/2006/ole">
            <p:oleObj spid="_x0000_s35842" name="Document" r:id="rId4" imgW="3864577" imgH="1794649" progId="Word.Document.8">
              <p:embed/>
            </p:oleObj>
          </a:graphicData>
        </a:graphic>
      </p:graphicFrame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533400" y="52578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>
                <a:solidFill>
                  <a:srgbClr val="336699"/>
                </a:solidFill>
                <a:latin typeface="Arial" charset="0"/>
                <a:cs typeface="Arial" charset="0"/>
              </a:rPr>
              <a:t>Adjusts net income for items that affected net income but did not affect cash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Arial" charset="0"/>
              </a:rPr>
              <a:t>Cash Flows From Operations</a:t>
            </a:r>
          </a:p>
        </p:txBody>
      </p:sp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152400" y="1257300"/>
          <a:ext cx="6419850" cy="1847850"/>
        </p:xfrm>
        <a:graphic>
          <a:graphicData uri="http://schemas.openxmlformats.org/presentationml/2006/ole">
            <p:oleObj spid="_x0000_s36866" name="Document" r:id="rId4" imgW="3891737" imgH="1112461" progId="Word.Document.8">
              <p:embed/>
            </p:oleObj>
          </a:graphicData>
        </a:graphic>
      </p:graphicFrame>
      <p:graphicFrame>
        <p:nvGraphicFramePr>
          <p:cNvPr id="119812" name="Object 4"/>
          <p:cNvGraphicFramePr>
            <a:graphicFrameLocks noChangeAspect="1"/>
          </p:cNvGraphicFramePr>
          <p:nvPr/>
        </p:nvGraphicFramePr>
        <p:xfrm>
          <a:off x="2438400" y="3352800"/>
          <a:ext cx="6400800" cy="2971800"/>
        </p:xfrm>
        <a:graphic>
          <a:graphicData uri="http://schemas.openxmlformats.org/presentationml/2006/ole">
            <p:oleObj spid="_x0000_s36867" name="Document" r:id="rId5" imgW="3864577" imgH="1794649" progId="Word.Document.8">
              <p:embed/>
            </p:oleObj>
          </a:graphicData>
        </a:graphic>
      </p:graphicFrame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1238250" y="2703513"/>
            <a:ext cx="5124450" cy="314325"/>
          </a:xfrm>
          <a:prstGeom prst="rect">
            <a:avLst/>
          </a:prstGeom>
          <a:noFill/>
          <a:ln w="38100">
            <a:solidFill>
              <a:srgbClr val="33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4267200" y="6019800"/>
            <a:ext cx="4438650" cy="314325"/>
          </a:xfrm>
          <a:prstGeom prst="rect">
            <a:avLst/>
          </a:prstGeom>
          <a:noFill/>
          <a:ln w="38100">
            <a:solidFill>
              <a:srgbClr val="33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6681788" y="2012950"/>
            <a:ext cx="1158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>
                <a:solidFill>
                  <a:srgbClr val="336699"/>
                </a:solidFill>
                <a:latin typeface="Arial" charset="0"/>
                <a:cs typeface="Arial" charset="0"/>
              </a:rPr>
              <a:t>Direct</a:t>
            </a:r>
          </a:p>
        </p:txBody>
      </p:sp>
      <p:sp>
        <p:nvSpPr>
          <p:cNvPr id="119816" name="AutoShape 8"/>
          <p:cNvSpPr>
            <a:spLocks/>
          </p:cNvSpPr>
          <p:nvPr/>
        </p:nvSpPr>
        <p:spPr bwMode="auto">
          <a:xfrm>
            <a:off x="6292850" y="1371600"/>
            <a:ext cx="381000" cy="1752600"/>
          </a:xfrm>
          <a:prstGeom prst="rightBrace">
            <a:avLst>
              <a:gd name="adj1" fmla="val 38333"/>
              <a:gd name="adj2" fmla="val 50000"/>
            </a:avLst>
          </a:prstGeom>
          <a:noFill/>
          <a:ln w="28575">
            <a:solidFill>
              <a:srgbClr val="1A6C8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7" name="AutoShape 9"/>
          <p:cNvSpPr>
            <a:spLocks/>
          </p:cNvSpPr>
          <p:nvPr/>
        </p:nvSpPr>
        <p:spPr bwMode="auto">
          <a:xfrm>
            <a:off x="2133600" y="3276600"/>
            <a:ext cx="381000" cy="3048000"/>
          </a:xfrm>
          <a:prstGeom prst="leftBrace">
            <a:avLst>
              <a:gd name="adj1" fmla="val 66667"/>
              <a:gd name="adj2" fmla="val 50000"/>
            </a:avLst>
          </a:prstGeom>
          <a:noFill/>
          <a:ln w="28575">
            <a:solidFill>
              <a:srgbClr val="1A6C8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8" name="Text Box 10"/>
          <p:cNvSpPr txBox="1">
            <a:spLocks noChangeArrowheads="1"/>
          </p:cNvSpPr>
          <p:nvPr/>
        </p:nvSpPr>
        <p:spPr bwMode="auto">
          <a:xfrm>
            <a:off x="609600" y="4572000"/>
            <a:ext cx="1463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</a:pPr>
            <a:r>
              <a:rPr lang="en-US">
                <a:solidFill>
                  <a:srgbClr val="336699"/>
                </a:solidFill>
                <a:latin typeface="Arial" charset="0"/>
                <a:cs typeface="Arial" charset="0"/>
              </a:rPr>
              <a:t>Indirect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cs typeface="Arial" charset="0"/>
              </a:rPr>
              <a:t>Cash Flows From Investing Activities</a:t>
            </a:r>
          </a:p>
        </p:txBody>
      </p: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685800" y="1524000"/>
          <a:ext cx="7526338" cy="1520825"/>
        </p:xfrm>
        <a:graphic>
          <a:graphicData uri="http://schemas.openxmlformats.org/presentationml/2006/ole">
            <p:oleObj spid="_x0000_s37890" name="Document" r:id="rId4" imgW="3855110" imgH="780157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cs typeface="Arial" charset="0"/>
              </a:rPr>
              <a:t>Cash Flows From Financing Activities</a:t>
            </a:r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685800" y="1600200"/>
          <a:ext cx="7467600" cy="1866900"/>
        </p:xfrm>
        <a:graphic>
          <a:graphicData uri="http://schemas.openxmlformats.org/presentationml/2006/ole">
            <p:oleObj spid="_x0000_s38914" name="Document" r:id="rId4" imgW="3848298" imgH="97087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 descr="gibson-graphic (2)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0825" cy="914400"/>
          </a:xfrm>
        </p:spPr>
        <p:txBody>
          <a:bodyPr/>
          <a:lstStyle/>
          <a:p>
            <a:r>
              <a:rPr lang="en-US" sz="3200" b="1"/>
              <a:t>Statement of Cash Flows – Direct Method</a:t>
            </a:r>
            <a:br>
              <a:rPr lang="en-US" sz="3200" b="1"/>
            </a:br>
            <a:r>
              <a:rPr lang="en-US" sz="2000"/>
              <a:t>(supplemental disclosures not illustrated)</a:t>
            </a:r>
          </a:p>
        </p:txBody>
      </p:sp>
      <p:graphicFrame>
        <p:nvGraphicFramePr>
          <p:cNvPr id="121859" name="Object 3"/>
          <p:cNvGraphicFramePr>
            <a:graphicFrameLocks noChangeAspect="1"/>
          </p:cNvGraphicFramePr>
          <p:nvPr/>
        </p:nvGraphicFramePr>
        <p:xfrm>
          <a:off x="1444625" y="950913"/>
          <a:ext cx="5943600" cy="5357812"/>
        </p:xfrm>
        <a:graphic>
          <a:graphicData uri="http://schemas.openxmlformats.org/presentationml/2006/ole">
            <p:oleObj spid="_x0000_s39938" name="Worksheet" r:id="rId4" imgW="3501000" imgH="3071160" progId="Excel.Sheet.8">
              <p:embed/>
            </p:oleObj>
          </a:graphicData>
        </a:graphic>
      </p:graphicFrame>
      <p:sp>
        <p:nvSpPr>
          <p:cNvPr id="121860" name="AutoShape 4"/>
          <p:cNvSpPr>
            <a:spLocks noChangeArrowheads="1"/>
          </p:cNvSpPr>
          <p:nvPr/>
        </p:nvSpPr>
        <p:spPr bwMode="auto">
          <a:xfrm>
            <a:off x="457200" y="936625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861" name="AutoShape 5"/>
          <p:cNvSpPr>
            <a:spLocks noChangeArrowheads="1"/>
          </p:cNvSpPr>
          <p:nvPr/>
        </p:nvSpPr>
        <p:spPr bwMode="auto">
          <a:xfrm>
            <a:off x="457200" y="2819400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862" name="AutoShape 6"/>
          <p:cNvSpPr>
            <a:spLocks noChangeArrowheads="1"/>
          </p:cNvSpPr>
          <p:nvPr/>
        </p:nvSpPr>
        <p:spPr bwMode="auto">
          <a:xfrm>
            <a:off x="457200" y="4148138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 descr="gibson-graphic (2)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0825" cy="914400"/>
          </a:xfrm>
        </p:spPr>
        <p:txBody>
          <a:bodyPr/>
          <a:lstStyle/>
          <a:p>
            <a:r>
              <a:rPr lang="en-US" sz="3200" b="1"/>
              <a:t>Statement of Cash Flows – Indirect Method </a:t>
            </a:r>
            <a:r>
              <a:rPr lang="en-US" sz="2000"/>
              <a:t>(supplemental disclosures not illustrated)</a:t>
            </a:r>
          </a:p>
        </p:txBody>
      </p:sp>
      <p:graphicFrame>
        <p:nvGraphicFramePr>
          <p:cNvPr id="163843" name="Object 3"/>
          <p:cNvGraphicFramePr>
            <a:graphicFrameLocks noChangeAspect="1"/>
          </p:cNvGraphicFramePr>
          <p:nvPr/>
        </p:nvGraphicFramePr>
        <p:xfrm>
          <a:off x="1670050" y="977900"/>
          <a:ext cx="5167313" cy="5803900"/>
        </p:xfrm>
        <a:graphic>
          <a:graphicData uri="http://schemas.openxmlformats.org/presentationml/2006/ole">
            <p:oleObj spid="_x0000_s40962" name="Worksheet" r:id="rId4" imgW="3705225" imgH="4276725" progId="Excel.Sheet.8">
              <p:embed/>
            </p:oleObj>
          </a:graphicData>
        </a:graphic>
      </p:graphicFrame>
      <p:sp>
        <p:nvSpPr>
          <p:cNvPr id="163844" name="AutoShape 4"/>
          <p:cNvSpPr>
            <a:spLocks noChangeArrowheads="1"/>
          </p:cNvSpPr>
          <p:nvPr/>
        </p:nvSpPr>
        <p:spPr bwMode="auto">
          <a:xfrm>
            <a:off x="457200" y="936625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845" name="AutoShape 5"/>
          <p:cNvSpPr>
            <a:spLocks noChangeArrowheads="1"/>
          </p:cNvSpPr>
          <p:nvPr/>
        </p:nvSpPr>
        <p:spPr bwMode="auto">
          <a:xfrm>
            <a:off x="457200" y="3724275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846" name="AutoShape 6"/>
          <p:cNvSpPr>
            <a:spLocks noChangeArrowheads="1"/>
          </p:cNvSpPr>
          <p:nvPr/>
        </p:nvSpPr>
        <p:spPr bwMode="auto">
          <a:xfrm>
            <a:off x="457200" y="4919663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76708921"/>
              </p:ext>
            </p:extLst>
          </p:nvPr>
        </p:nvGraphicFramePr>
        <p:xfrm>
          <a:off x="457200" y="1828800"/>
          <a:ext cx="8229600" cy="4907280"/>
        </p:xfrm>
        <a:graphic>
          <a:graphicData uri="http://schemas.openxmlformats.org/drawingml/2006/table">
            <a:tbl>
              <a:tblPr/>
              <a:tblGrid>
                <a:gridCol w="228600"/>
                <a:gridCol w="4343400"/>
                <a:gridCol w="3657600"/>
              </a:tblGrid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Jones Clothing Store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Statement of Cash Flows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the Year Ended December 31, 2010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Cash received: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From sales to customers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$200,000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Interest income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10,000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Loans from banks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50,000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From sale of property, plant, and equipment 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100,000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From issuance of common stock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150,000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From issuance of bonds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100,000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cash received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$610,000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Cash payments: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dividends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$ 20,000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purchase of stock of another company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150,000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purchase of equipment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200,000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acquisition of inventory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80,000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 employees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</a:t>
                      </a:r>
                      <a:r>
                        <a:rPr lang="en-US" sz="1400" b="1" u="sng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60,000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cash payments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$510,000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increase in cash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$100,000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371600"/>
            <a:ext cx="8305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Jones Clothing Store presented the following statement of cash flows for the year ended December 31, 2010.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2057400"/>
          <a:ext cx="7620000" cy="630936"/>
        </p:xfrm>
        <a:graphic>
          <a:graphicData uri="http://schemas.openxmlformats.org/drawingml/2006/table">
            <a:tbl>
              <a:tblPr/>
              <a:tblGrid>
                <a:gridCol w="76200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 Prepare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 statement of cash flows in proper form.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 Comment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on the major flows of cash.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86369" name="Rectangle 1"/>
          <p:cNvSpPr>
            <a:spLocks noChangeArrowheads="1"/>
          </p:cNvSpPr>
          <p:nvPr/>
        </p:nvSpPr>
        <p:spPr bwMode="auto">
          <a:xfrm>
            <a:off x="381000" y="1447800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Required: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7344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4119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143000"/>
            <a:ext cx="7086600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Jones Clothing Store had a major inflow of funds from financing activities of $280,000 and a major outflow of funds for investing activities of $250,000</a:t>
            </a:r>
            <a:r>
              <a:rPr lang="en-US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Operating </a:t>
            </a:r>
            <a:r>
              <a:rPr lang="en-US" dirty="0"/>
              <a:t>activities generated a net increase of $70,000.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308446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7387179"/>
              </p:ext>
            </p:extLst>
          </p:nvPr>
        </p:nvGraphicFramePr>
        <p:xfrm>
          <a:off x="533400" y="1597843"/>
          <a:ext cx="8153400" cy="3435096"/>
        </p:xfrm>
        <a:graphic>
          <a:graphicData uri="http://schemas.openxmlformats.org/drawingml/2006/table">
            <a:tbl>
              <a:tblPr/>
              <a:tblGrid>
                <a:gridCol w="4191000"/>
                <a:gridCol w="2667000"/>
                <a:gridCol w="1295400"/>
              </a:tblGrid>
              <a:tr h="555393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Rocket Company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Balance Sheet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December 31, 2010 and 2009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5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2010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2009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Assets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Cash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  25,000   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$20,000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Accounts receivable, net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60,000    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70,000 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Inventory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80,000    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100,000 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Land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50,000    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50,000 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Building and equipment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 130,000*  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115,000 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Accumulated depreciation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         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(</a:t>
                      </a:r>
                      <a:r>
                        <a:rPr lang="en-US" sz="1400" b="1" u="sng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85,000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) 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(70,000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)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Total assets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/>
                          <a:ea typeface="Times New Roman"/>
                        </a:rPr>
                        <a:t>     </a:t>
                      </a:r>
                      <a:r>
                        <a:rPr lang="en-US" sz="1400" b="1" baseline="0" dirty="0" smtClean="0">
                          <a:latin typeface="Times New Roman"/>
                          <a:ea typeface="Times New Roman"/>
                        </a:rPr>
                        <a:t>               </a:t>
                      </a:r>
                      <a:r>
                        <a:rPr lang="en-US" sz="1400" b="1" u="sng" baseline="0" dirty="0" smtClean="0">
                          <a:latin typeface="Times New Roman"/>
                          <a:ea typeface="Times New Roman"/>
                        </a:rPr>
                        <a:t>$260,000</a:t>
                      </a:r>
                      <a:endParaRPr lang="en-US" sz="1400" b="1" u="sng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dbl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$285,000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" y="1066800"/>
            <a:ext cx="81534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The balance sheet for December 31, 2010, December 31, 2009, and the income statement for the year ended December 31, 2010, for Rocket Company follows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5614559"/>
              </p:ext>
            </p:extLst>
          </p:nvPr>
        </p:nvGraphicFramePr>
        <p:xfrm>
          <a:off x="457200" y="1143000"/>
          <a:ext cx="8153400" cy="2453640"/>
        </p:xfrm>
        <a:graphic>
          <a:graphicData uri="http://schemas.openxmlformats.org/drawingml/2006/table">
            <a:tbl>
              <a:tblPr/>
              <a:tblGrid>
                <a:gridCol w="4529667"/>
                <a:gridCol w="2013184"/>
                <a:gridCol w="1610549"/>
              </a:tblGrid>
              <a:tr h="201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u="sng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u="sng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Liabilities </a:t>
                      </a: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and Stockholders' Equity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Accounts payable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$ 30,000     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$ 35,000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Income taxes payable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  4,000    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3,000 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Wages payable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5,000    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3,000 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Current notes payable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50,000** 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60,000 </a:t>
                      </a:r>
                      <a:endParaRPr lang="en-US" sz="14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Common stock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 110,000***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100,000 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Retained earnings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 61,000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    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 84,000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1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Total liabilities and stockholders' equity 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dbl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$260,000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     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dbl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$285,000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 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46683" y="570297"/>
            <a:ext cx="74959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MY" sz="4400" b="1" dirty="0">
                <a:latin typeface="Arial" pitchFamily="34" charset="0"/>
                <a:ea typeface="+mj-ea"/>
                <a:cs typeface="Arial" pitchFamily="34" charset="0"/>
              </a:rPr>
              <a:t>Practical Exercise  (Cont’d)</a:t>
            </a:r>
          </a:p>
        </p:txBody>
      </p:sp>
    </p:spTree>
    <p:extLst>
      <p:ext uri="{BB962C8B-B14F-4D97-AF65-F5344CB8AC3E}">
        <p14:creationId xmlns:p14="http://schemas.microsoft.com/office/powerpoint/2010/main" xmlns="" val="173099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165889" name="Rectangle 1"/>
          <p:cNvSpPr>
            <a:spLocks noChangeArrowheads="1"/>
          </p:cNvSpPr>
          <p:nvPr/>
        </p:nvSpPr>
        <p:spPr bwMode="auto">
          <a:xfrm>
            <a:off x="457200" y="1447800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*  During 2010 cash payments for building and equipment $15,000.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** During 2010 cash paid for retirement of notes payable $10,000.</a:t>
            </a:r>
          </a:p>
          <a:p>
            <a:pPr eaLnBrk="0" hangingPunct="0"/>
            <a:r>
              <a:rPr lang="en-US" sz="1600" b="1" dirty="0" smtClean="0"/>
              <a:t>*** During 2010 cash received from issuance of stock.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09994788"/>
              </p:ext>
            </p:extLst>
          </p:nvPr>
        </p:nvGraphicFramePr>
        <p:xfrm>
          <a:off x="533400" y="2238245"/>
          <a:ext cx="8077200" cy="4578056"/>
        </p:xfrm>
        <a:graphic>
          <a:graphicData uri="http://schemas.openxmlformats.org/drawingml/2006/table">
            <a:tbl>
              <a:tblPr/>
              <a:tblGrid>
                <a:gridCol w="2743200"/>
                <a:gridCol w="2819400"/>
                <a:gridCol w="2514600"/>
              </a:tblGrid>
              <a:tr h="73355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Rocket Company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Statement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the Year Ended December 31, 2010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Sales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$500,000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Less expenses: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Cost of goods sold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$330,000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88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Selling and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administrative expenses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90,000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88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(includes depreciation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 $15,000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Interest expense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6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5,000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expenses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425,000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before taxes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$ 75,000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tax expense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30,000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$ 45,000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172033" name="Rectangle 1"/>
          <p:cNvSpPr>
            <a:spLocks noChangeArrowheads="1"/>
          </p:cNvSpPr>
          <p:nvPr/>
        </p:nvSpPr>
        <p:spPr bwMode="auto">
          <a:xfrm>
            <a:off x="457200" y="1447800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Note: Cash dividends of $68,000 were paid during 2010.</a:t>
            </a:r>
          </a:p>
          <a:p>
            <a:r>
              <a:rPr lang="en-US" sz="1800" b="1" dirty="0" smtClean="0"/>
              <a:t>Required</a:t>
            </a:r>
            <a:r>
              <a:rPr lang="en-US" sz="1600" b="1" dirty="0" smtClean="0"/>
              <a:t>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2209800"/>
          <a:ext cx="8153400" cy="1577340"/>
        </p:xfrm>
        <a:graphic>
          <a:graphicData uri="http://schemas.openxmlformats.org/drawingml/2006/table">
            <a:tbl>
              <a:tblPr/>
              <a:tblGrid>
                <a:gridCol w="228600"/>
                <a:gridCol w="79248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Prepare the statement of cash flows for 2010. (Present cash flows from operations using the indirect approach.)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ratio operating cash flow/current maturities of long-term debt and current notes payable.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Comment on the statement of cash flows and the ratio computed in (b).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8902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9177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245438"/>
            <a:ext cx="7010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Significant </a:t>
            </a:r>
            <a:r>
              <a:rPr lang="en-US" dirty="0"/>
              <a:t>cash inflow came from operating activities, $88,000, while significant outflow went to financing </a:t>
            </a:r>
            <a:r>
              <a:rPr lang="en-US" dirty="0" smtClean="0"/>
              <a:t>activities ($</a:t>
            </a:r>
            <a:r>
              <a:rPr lang="en-US" dirty="0"/>
              <a:t>68,000). </a:t>
            </a:r>
            <a:endParaRPr lang="en-US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Most </a:t>
            </a:r>
            <a:r>
              <a:rPr lang="en-US" dirty="0"/>
              <a:t>of the outflow for financing activities went for dividends ($68,000</a:t>
            </a:r>
            <a:r>
              <a:rPr lang="en-US" dirty="0" smtClean="0"/>
              <a:t>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The ratio Cash from operations/Current maturities of long-term debt and current notes payable was 1.76 times. This indicates significant liquidity from operations to cover current debt.</a:t>
            </a:r>
            <a:endParaRPr lang="en-MY" dirty="0"/>
          </a:p>
        </p:txBody>
      </p:sp>
      <p:sp>
        <p:nvSpPr>
          <p:cNvPr id="3" name="Rectangle 2"/>
          <p:cNvSpPr/>
          <p:nvPr/>
        </p:nvSpPr>
        <p:spPr>
          <a:xfrm>
            <a:off x="1524000" y="769184"/>
            <a:ext cx="60292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MY" b="1" dirty="0" smtClean="0">
                <a:latin typeface="Arial" pitchFamily="34" charset="0"/>
                <a:cs typeface="Arial" pitchFamily="34" charset="0"/>
              </a:rPr>
              <a:t>Comment On The Cash Flow Statement </a:t>
            </a:r>
          </a:p>
          <a:p>
            <a:pPr algn="ctr"/>
            <a:r>
              <a:rPr lang="en-MY" b="1" dirty="0" smtClean="0">
                <a:latin typeface="Arial" pitchFamily="34" charset="0"/>
                <a:cs typeface="Arial" pitchFamily="34" charset="0"/>
              </a:rPr>
              <a:t>and On the Ratios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368492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2057400"/>
          <a:ext cx="7696200" cy="4101084"/>
        </p:xfrm>
        <a:graphic>
          <a:graphicData uri="http://schemas.openxmlformats.org/drawingml/2006/table">
            <a:tbl>
              <a:tblPr/>
              <a:tblGrid>
                <a:gridCol w="114300"/>
                <a:gridCol w="3543300"/>
                <a:gridCol w="4038600"/>
              </a:tblGrid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Pat Gibson Company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Accrual Basis Income Statement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the Year Ended December 31, 2010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sales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$900,000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Expenses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Cost of goods sold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550,000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Selling and administrative expense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133,000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expenses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$683,000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before income taxes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217,000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taxes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65,400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$151,600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14478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The income statement and other selected data for Pat Gibson Company is shown below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3669910"/>
              </p:ext>
            </p:extLst>
          </p:nvPr>
        </p:nvGraphicFramePr>
        <p:xfrm>
          <a:off x="457200" y="1981200"/>
          <a:ext cx="8305800" cy="2839212"/>
        </p:xfrm>
        <a:graphic>
          <a:graphicData uri="http://schemas.openxmlformats.org/drawingml/2006/table">
            <a:tbl>
              <a:tblPr/>
              <a:tblGrid>
                <a:gridCol w="381000"/>
                <a:gridCol w="79248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Cost of goods sold includes depreciation expense of $20,000.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Selling and administrative expense includes goodwill amortization of $10,000.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Decrease in deferred income taxes (a liability account), $5,000.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Increase in accounts receivable, $20,000.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Increase in accounts payable, $10,000.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Increase in inventories, $30,000.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Decrease in income taxes payable, $20,000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74081" name="Rectangle 1"/>
          <p:cNvSpPr>
            <a:spLocks noChangeArrowheads="1"/>
          </p:cNvSpPr>
          <p:nvPr/>
        </p:nvSpPr>
        <p:spPr bwMode="auto">
          <a:xfrm>
            <a:off x="457200" y="1447800"/>
            <a:ext cx="822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Other data: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19907846"/>
              </p:ext>
            </p:extLst>
          </p:nvPr>
        </p:nvGraphicFramePr>
        <p:xfrm>
          <a:off x="381000" y="4724400"/>
          <a:ext cx="5486400" cy="315468"/>
        </p:xfrm>
        <a:graphic>
          <a:graphicData uri="http://schemas.openxmlformats.org/drawingml/2006/table">
            <a:tbl>
              <a:tblPr/>
              <a:tblGrid>
                <a:gridCol w="228600"/>
                <a:gridCol w="52578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Prepare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 cash basis income statement.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09600" y="4343400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smtClean="0">
                <a:latin typeface="Arial" pitchFamily="34" charset="0"/>
                <a:cs typeface="Arial" pitchFamily="34" charset="0"/>
              </a:rPr>
              <a:t>Required: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1000" y="5105400"/>
          <a:ext cx="7924800" cy="630936"/>
        </p:xfrm>
        <a:graphic>
          <a:graphicData uri="http://schemas.openxmlformats.org/drawingml/2006/table">
            <a:tbl>
              <a:tblPr/>
              <a:tblGrid>
                <a:gridCol w="228600"/>
                <a:gridCol w="76962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Prepare the cash flows from operating activities using the indirect approach.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9308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8172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5566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" y="1225689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Statement of Cash Flows</a:t>
            </a:r>
          </a:p>
          <a:p>
            <a:pPr lvl="0" algn="just" eaLnBrk="0" hangingPunct="0"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Financial Ratios and the Statement of Cash Flows,</a:t>
            </a:r>
          </a:p>
          <a:p>
            <a:pPr lvl="0" algn="just">
              <a:buFont typeface="Wingdings" pitchFamily="2" charset="2"/>
              <a:buChar char="Ø"/>
            </a:pP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Practical </a:t>
            </a: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Exercise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2722</TotalTime>
  <Words>1016</Words>
  <Application>Microsoft Office PowerPoint</Application>
  <PresentationFormat>On-screen Show (4:3)</PresentationFormat>
  <Paragraphs>234</Paragraphs>
  <Slides>30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Office Theme</vt:lpstr>
      <vt:lpstr>Document</vt:lpstr>
      <vt:lpstr>Worksheet</vt:lpstr>
      <vt:lpstr>Slide 1</vt:lpstr>
      <vt:lpstr>Previous Lecture Summary</vt:lpstr>
      <vt:lpstr>Today's Lecture Topics</vt:lpstr>
      <vt:lpstr>Cash Flows From Operations</vt:lpstr>
      <vt:lpstr>Cash Flows From Operations: Direct Method</vt:lpstr>
      <vt:lpstr>Cash Flows From Operations: Indirect Method</vt:lpstr>
      <vt:lpstr>Cash Flows From Operations</vt:lpstr>
      <vt:lpstr>Cash Flows From Investing Activities</vt:lpstr>
      <vt:lpstr>Cash Flows From Financing Activities</vt:lpstr>
      <vt:lpstr>Statement of Cash Flows – Direct Method (supplemental disclosures not illustrated)</vt:lpstr>
      <vt:lpstr>Statement of Cash Flows – Indirect Method (supplemental disclosures not illustrated)</vt:lpstr>
      <vt:lpstr>Practical Exercise </vt:lpstr>
      <vt:lpstr>Practical Exercise  (Cont’d)</vt:lpstr>
      <vt:lpstr>Slide 14</vt:lpstr>
      <vt:lpstr>Slide 15</vt:lpstr>
      <vt:lpstr>Slide 16</vt:lpstr>
      <vt:lpstr>Practical Exercise </vt:lpstr>
      <vt:lpstr>Slide 18</vt:lpstr>
      <vt:lpstr>Practical Exercise  (Cont’d)</vt:lpstr>
      <vt:lpstr>Practical Exercise  (Cont’d)</vt:lpstr>
      <vt:lpstr>Slide 21</vt:lpstr>
      <vt:lpstr>Slide 22</vt:lpstr>
      <vt:lpstr>Slide 23</vt:lpstr>
      <vt:lpstr>Slide 24</vt:lpstr>
      <vt:lpstr>Practical Exercise </vt:lpstr>
      <vt:lpstr>Practical Exercise  (Cont’d)</vt:lpstr>
      <vt:lpstr>Slide 27</vt:lpstr>
      <vt:lpstr>Slide 28</vt:lpstr>
      <vt:lpstr>Slide 29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slide]</dc:title>
  <dc:creator>Anne Oppegard</dc:creator>
  <cp:lastModifiedBy>Administrator</cp:lastModifiedBy>
  <cp:revision>84</cp:revision>
  <dcterms:created xsi:type="dcterms:W3CDTF">2006-02-12T17:17:16Z</dcterms:created>
  <dcterms:modified xsi:type="dcterms:W3CDTF">2014-06-07T07:32:29Z</dcterms:modified>
</cp:coreProperties>
</file>