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23"/>
  </p:notesMasterIdLst>
  <p:handoutMasterIdLst>
    <p:handoutMasterId r:id="rId24"/>
  </p:handoutMasterIdLst>
  <p:sldIdLst>
    <p:sldId id="318" r:id="rId2"/>
    <p:sldId id="319" r:id="rId3"/>
    <p:sldId id="310" r:id="rId4"/>
    <p:sldId id="321" r:id="rId5"/>
    <p:sldId id="322" r:id="rId6"/>
    <p:sldId id="335" r:id="rId7"/>
    <p:sldId id="336" r:id="rId8"/>
    <p:sldId id="337" r:id="rId9"/>
    <p:sldId id="323" r:id="rId10"/>
    <p:sldId id="324" r:id="rId11"/>
    <p:sldId id="338" r:id="rId12"/>
    <p:sldId id="339" r:id="rId13"/>
    <p:sldId id="334" r:id="rId14"/>
    <p:sldId id="340" r:id="rId15"/>
    <p:sldId id="281" r:id="rId16"/>
    <p:sldId id="298" r:id="rId17"/>
    <p:sldId id="282" r:id="rId18"/>
    <p:sldId id="283" r:id="rId19"/>
    <p:sldId id="284" r:id="rId20"/>
    <p:sldId id="299" r:id="rId21"/>
    <p:sldId id="320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257B6"/>
    <a:srgbClr val="1D4B9D"/>
    <a:srgbClr val="194087"/>
    <a:srgbClr val="1A6C86"/>
    <a:srgbClr val="279FC5"/>
    <a:srgbClr val="0099CC"/>
    <a:srgbClr val="003366"/>
    <a:srgbClr val="0271A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709" autoAdjust="0"/>
  </p:normalViewPr>
  <p:slideViewPr>
    <p:cSldViewPr>
      <p:cViewPr>
        <p:scale>
          <a:sx n="77" d="100"/>
          <a:sy n="77" d="100"/>
        </p:scale>
        <p:origin x="-1092" y="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1A421C-3F78-4CFB-BAD7-728DC8460212}" type="datetimeFigureOut">
              <a:rPr lang="en-US" smtClean="0"/>
              <a:pPr/>
              <a:t>6/7/2014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A3E36-4F80-44D8-984A-490C8F72B5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086657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0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377024F-8878-4AC5-86EF-7F5B1F4B21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521263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xmlns="" val="2102972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E9B46-CD29-4216-8FB4-01C6FE830F44}" type="datetime1">
              <a:rPr lang="en-US" smtClean="0"/>
              <a:pPr/>
              <a:t>6/7/2014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by Thomson South-Western, a part of The Thomson Corporation.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10, Slide #</a:t>
            </a:r>
            <a:fld id="{E5417670-624A-4AFE-8409-90BEE2CA84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C9F14-363E-4A3E-82D8-17EB14E295F7}" type="datetime1">
              <a:rPr lang="en-US" smtClean="0"/>
              <a:pPr/>
              <a:t>6/7/2014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by Thomson South-Western, a part of The Thomson Corporation.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10, Slide #</a:t>
            </a:r>
            <a:fld id="{33A29111-8366-4B35-B912-AB5054EE43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28F18-EEE4-4E80-AC0E-E1FA4C3E2114}" type="datetime1">
              <a:rPr lang="en-US" smtClean="0"/>
              <a:pPr/>
              <a:t>6/7/2014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by Thomson South-Western, a part of The Thomson Corporation.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10, Slide #</a:t>
            </a:r>
            <a:fld id="{2BA63376-2A82-4C5F-8558-472EDA0770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38E1C-4C20-4406-BF94-A7B372E983DE}" type="datetime1">
              <a:rPr lang="en-US" smtClean="0"/>
              <a:pPr/>
              <a:t>6/7/2014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by Thomson South-Western, a part of The Thomson Corporation. All rights reserved.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10, Slide #</a:t>
            </a:r>
            <a:fld id="{807EA307-3410-46CD-84BF-12B8EC6CD6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00C5A-EF17-4BA2-9D9D-BAA1899F391E}" type="datetime1">
              <a:rPr lang="en-US" smtClean="0"/>
              <a:pPr/>
              <a:t>6/7/2014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by Thomson South-Western, a part of The Thomson Corporation. All rights reserved.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10, Slide #</a:t>
            </a:r>
            <a:fld id="{ADC99D62-F908-4A53-A2B9-0CCF66CF9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18F9-1ED5-47BE-B656-49BE452D33F2}" type="datetime1">
              <a:rPr lang="en-US" smtClean="0"/>
              <a:pPr/>
              <a:t>6/7/2014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by Thomson South-Western, a part of The Thomson Corporation. All rights reserved.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10, Slide #</a:t>
            </a:r>
            <a:fld id="{D70AAB3A-9CF2-4708-83E7-CC253BEB18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7FA7-2CE2-466E-A3F9-D93DB5A70EE5}" type="datetime1">
              <a:rPr lang="en-US" smtClean="0"/>
              <a:pPr/>
              <a:t>6/7/2014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by Thomson South-Western, a part of The Thomson Corporation. All rights reserved.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10, Slide #</a:t>
            </a:r>
            <a:fld id="{5BD71F32-CE8D-4051-8F9D-4C4FAC9843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E82E0-9E09-47F6-80A5-3BF81C78B8B8}" type="datetime1">
              <a:rPr lang="en-US" smtClean="0"/>
              <a:pPr/>
              <a:t>6/7/2014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by Thomson South-Western, a part of The Thomson Corporation. All rights reserved.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10, Slide #</a:t>
            </a:r>
            <a:fld id="{E322487C-5594-4E5F-884B-DCC48B4A2D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31C5-92B1-40F6-8276-BB9AACDB13FC}" type="datetime1">
              <a:rPr lang="en-US" smtClean="0"/>
              <a:pPr/>
              <a:t>6/7/2014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by Thomson South-Western, a part of The Thomson Corporation. All rights reserved.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10, Slide #</a:t>
            </a:r>
            <a:fld id="{A59B2557-106B-4F65-813A-20FABF95C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43CD9-A906-4ECC-BAB5-A32A53A4F5FE}" type="datetime1">
              <a:rPr lang="en-US" smtClean="0"/>
              <a:pPr/>
              <a:t>6/7/2014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by Thomson South-Western, a part of The Thomson Corporation.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10, Slide #</a:t>
            </a:r>
            <a:fld id="{BAD5DDEB-A35E-4536-9DF2-4C6E97EA62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A6520-039E-4CA5-8890-94D76550CD3B}" type="datetime1">
              <a:rPr lang="en-US" smtClean="0"/>
              <a:pPr/>
              <a:t>6/7/2014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by Thomson South-Western, a part of The Thomson Corporation.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10, Slide #</a:t>
            </a:r>
            <a:fld id="{3A42A88C-2DB2-497A-923C-645FE6E8D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44FA2-97A8-471F-84E2-4203F7A6D121}" type="datetime1">
              <a:rPr lang="en-US" smtClean="0"/>
              <a:pPr/>
              <a:t>6/7/2014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Copyright 2007 by Thomson South-Western, a part of The Thomson Corporation.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Chapter 10, Slide #</a:t>
            </a:r>
            <a:fld id="{A05D3945-DEFF-4C65-96D6-E7F0A4D8C20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914400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1496"/>
                <a:gridCol w="6122504"/>
              </a:tblGrid>
              <a:tr h="2122391"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Course Title:            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Financial</a:t>
                      </a:r>
                      <a:r>
                        <a:rPr lang="en-MY" sz="2800" b="1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MY" sz="2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Statement Analysis</a:t>
                      </a:r>
                      <a:endParaRPr lang="en-MY" sz="2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83902"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Course Code: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MGT-537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83902"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Course Instructor: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2800" b="1" dirty="0" err="1" smtClean="0">
                          <a:latin typeface="Arial" pitchFamily="34" charset="0"/>
                          <a:cs typeface="Arial" pitchFamily="34" charset="0"/>
                        </a:rPr>
                        <a:t>Dr.</a:t>
                      </a:r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 Hafiz Muhammad </a:t>
                      </a:r>
                      <a:r>
                        <a:rPr lang="en-MY" sz="2800" b="1" dirty="0" err="1" smtClean="0">
                          <a:latin typeface="Arial" pitchFamily="34" charset="0"/>
                          <a:cs typeface="Arial" pitchFamily="34" charset="0"/>
                        </a:rPr>
                        <a:t>Ishaq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83902"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Total Lectures: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83902">
                <a:tc>
                  <a:txBody>
                    <a:bodyPr/>
                    <a:lstStyle/>
                    <a:p>
                      <a:endParaRPr lang="en-MY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latin typeface="Arial" charset="0"/>
                <a:cs typeface="Arial" charset="0"/>
              </a:rPr>
              <a:t>Previous Lecture Summary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85800" y="1828800"/>
            <a:ext cx="77724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charset="0"/>
                <a:ea typeface="Times New Roman" pitchFamily="18" charset="0"/>
                <a:cs typeface="Arial" charset="0"/>
              </a:rPr>
              <a:t>Analysis for the Investors</a:t>
            </a:r>
          </a:p>
          <a:p>
            <a:endParaRPr lang="en-US" b="1" dirty="0" smtClean="0">
              <a:latin typeface="Arial" charset="0"/>
              <a:ea typeface="Times New Roman" pitchFamily="18" charset="0"/>
              <a:cs typeface="Arial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en-MY" sz="2800" b="1" dirty="0" smtClean="0">
                <a:latin typeface="Arial" charset="0"/>
                <a:ea typeface="Times New Roman" pitchFamily="18" charset="0"/>
                <a:cs typeface="Arial" charset="0"/>
              </a:rPr>
              <a:t> Practical Exercises</a:t>
            </a:r>
            <a:endParaRPr lang="en-US" sz="2800" b="1" dirty="0"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latin typeface="Arial" charset="0"/>
                <a:cs typeface="Arial" charset="0"/>
              </a:rPr>
              <a:t>Today's Lecture Topics</a:t>
            </a:r>
            <a:endParaRPr lang="en-US" dirty="0"/>
          </a:p>
        </p:txBody>
      </p:sp>
      <p:sp>
        <p:nvSpPr>
          <p:cNvPr id="165889" name="Rectangle 1"/>
          <p:cNvSpPr>
            <a:spLocks noChangeArrowheads="1"/>
          </p:cNvSpPr>
          <p:nvPr/>
        </p:nvSpPr>
        <p:spPr bwMode="auto">
          <a:xfrm>
            <a:off x="228600" y="473097"/>
            <a:ext cx="87630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MY" sz="2800" b="1" dirty="0" smtClean="0">
              <a:latin typeface="Arial" pitchFamily="34" charset="0"/>
              <a:cs typeface="Arial" pitchFamily="34" charset="0"/>
            </a:endParaRPr>
          </a:p>
          <a:p>
            <a:pPr lvl="0" algn="ctr"/>
            <a:endParaRPr lang="en-MY" sz="2800" b="1" dirty="0" smtClean="0"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en-MY" sz="2800" b="1" dirty="0" smtClean="0">
                <a:latin typeface="Arial" pitchFamily="34" charset="0"/>
                <a:cs typeface="Arial" pitchFamily="34" charset="0"/>
              </a:rPr>
              <a:t>Statement </a:t>
            </a:r>
            <a:r>
              <a:rPr lang="en-MY" sz="2800" b="1" dirty="0">
                <a:latin typeface="Arial" pitchFamily="34" charset="0"/>
                <a:cs typeface="Arial" pitchFamily="34" charset="0"/>
              </a:rPr>
              <a:t>of Cash Flows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Practical</a:t>
            </a:r>
            <a:r>
              <a:rPr kumimoji="0" lang="en-US" sz="2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Exercises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lang="en-US" sz="2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 Review of the Funds Flow Statement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Basic Elements of the Statements of Cash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Flows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Statement</a:t>
            </a:r>
            <a:r>
              <a:rPr kumimoji="0" lang="en-US" sz="2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Use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lang="en-MY" sz="2800" b="1" dirty="0" smtClean="0">
                <a:latin typeface="Arial" charset="0"/>
                <a:ea typeface="Times New Roman" pitchFamily="18" charset="0"/>
                <a:cs typeface="Arial" charset="0"/>
              </a:rPr>
              <a:t> Practical Exercises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981200"/>
          <a:ext cx="7772400" cy="2667000"/>
        </p:xfrm>
        <a:graphic>
          <a:graphicData uri="http://schemas.openxmlformats.org/drawingml/2006/table">
            <a:tbl>
              <a:tblPr/>
              <a:tblGrid>
                <a:gridCol w="5829300"/>
                <a:gridCol w="1943100"/>
              </a:tblGrid>
              <a:tr h="533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6% Bonds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$10,000,000</a:t>
                      </a:r>
                      <a:endParaRPr lang="en-US" sz="1800" b="1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3% Preferred Stock</a:t>
                      </a:r>
                      <a:endParaRPr lang="en-US" sz="1800" b="1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20,000,000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Common Stock ($10 par)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10,000,000</a:t>
                      </a:r>
                      <a:endParaRPr lang="en-US" sz="1800" b="1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Paid-In Capital in Excess of Par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15,000,000</a:t>
                      </a:r>
                      <a:endParaRPr lang="en-US" sz="1800" b="1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Retained Earnings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35,000,000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1" y="3886200"/>
          <a:ext cx="8382000" cy="1682496"/>
        </p:xfrm>
        <a:graphic>
          <a:graphicData uri="http://schemas.openxmlformats.org/drawingml/2006/table">
            <a:tbl>
              <a:tblPr/>
              <a:tblGrid>
                <a:gridCol w="8382000"/>
              </a:tblGrid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57200" y="1524000"/>
            <a:ext cx="8153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Company P had the following capital structure at year-end after closing.</a:t>
            </a:r>
            <a:endParaRPr lang="en-US" sz="1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645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 (Cont’d)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2057400"/>
          <a:ext cx="8458200" cy="4495800"/>
        </p:xfrm>
        <a:graphic>
          <a:graphicData uri="http://schemas.openxmlformats.org/drawingml/2006/table">
            <a:tbl>
              <a:tblPr/>
              <a:tblGrid>
                <a:gridCol w="8458200"/>
              </a:tblGrid>
              <a:tr h="8991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a.</a:t>
                      </a:r>
                      <a:r>
                        <a:rPr lang="en-US" sz="1600" b="1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The 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return on common equity was 9%. Determine the net income assuming common stock dividends were declared and paid.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487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b. Using 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your answer in (a), compute return on investment. Assume that the bond interest is the only interest expense and the tax rate is 50%. Use year-end balance sheet figures.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991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c. Compute 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basic earnings per share. Assume the same number of common shares throughout the whole year.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95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d. Compute 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book value per share.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95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e. If 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the market value is $78, compute the price/earnings ratio using your answer to (c).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95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f. Would 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you expect the market price to be higher than the book value per share?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381000" y="1524000"/>
            <a:ext cx="1752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Required:</a:t>
            </a:r>
            <a:endParaRPr lang="en-US" b="1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356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1206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9660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59028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</a:t>
            </a:r>
            <a:endParaRPr lang="en-US" dirty="0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28600" y="1447800"/>
            <a:ext cx="749435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114300" algn="r"/>
                <a:tab pos="0" algn="l"/>
              </a:tabLst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The following data relate to Sparrow Company for the current year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1905000"/>
          <a:ext cx="8382000" cy="2839212"/>
        </p:xfrm>
        <a:graphic>
          <a:graphicData uri="http://schemas.openxmlformats.org/drawingml/2006/table">
            <a:tbl>
              <a:tblPr/>
              <a:tblGrid>
                <a:gridCol w="6705600"/>
                <a:gridCol w="1676400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Income before extraordinary item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$6,000,000 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Less: Preferred stock dividends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  100,000</a:t>
                      </a: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Income available to common stockholders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$5,900,000 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Extraordinary item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(900,000)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Net income available to common stockholders 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$5,000,000 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Common shares outstanding on January 1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3,000,000 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Issuance of common stock on October 1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400,000 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-5715000" y="4648200"/>
          <a:ext cx="5334000" cy="1453896"/>
        </p:xfrm>
        <a:graphic>
          <a:graphicData uri="http://schemas.openxmlformats.org/drawingml/2006/table">
            <a:tbl>
              <a:tblPr/>
              <a:tblGrid>
                <a:gridCol w="1596032"/>
                <a:gridCol w="3712568"/>
                <a:gridCol w="25400"/>
              </a:tblGrid>
              <a:tr h="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57200" y="4876800"/>
            <a:ext cx="7848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 smtClean="0">
                <a:latin typeface="Arial" pitchFamily="34" charset="0"/>
                <a:cs typeface="Arial" pitchFamily="34" charset="0"/>
              </a:rPr>
              <a:t>Note: Sparrow Company uses the calendar year.</a:t>
            </a:r>
            <a:endParaRPr lang="en-US" sz="1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777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 (Cont’d)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18850200"/>
              </p:ext>
            </p:extLst>
          </p:nvPr>
        </p:nvGraphicFramePr>
        <p:xfrm>
          <a:off x="609600" y="1981200"/>
          <a:ext cx="7391400" cy="2839212"/>
        </p:xfrm>
        <a:graphic>
          <a:graphicData uri="http://schemas.openxmlformats.org/drawingml/2006/table">
            <a:tbl>
              <a:tblPr/>
              <a:tblGrid>
                <a:gridCol w="381000"/>
                <a:gridCol w="6975203"/>
                <a:gridCol w="35197"/>
              </a:tblGrid>
              <a:tr h="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a.   Compute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the weighted-average share.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932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342900" marR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lphaLcPeriod" startAt="2"/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Compute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the basic EPS for</a:t>
                      </a: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:</a:t>
                      </a:r>
                    </a:p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Income before extraordinary </a:t>
                      </a: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item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Extraordinary </a:t>
                      </a: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item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Net income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609600" y="1524000"/>
            <a:ext cx="13965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Required: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2046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97198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0892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990600"/>
            <a:ext cx="5791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cs typeface="Arial" charset="0"/>
              </a:rPr>
              <a:t>Funds Flow Statement</a:t>
            </a:r>
            <a:endParaRPr lang="en-MY" dirty="0"/>
          </a:p>
        </p:txBody>
      </p:sp>
      <p:sp>
        <p:nvSpPr>
          <p:cNvPr id="3" name="Rectangle 2"/>
          <p:cNvSpPr/>
          <p:nvPr/>
        </p:nvSpPr>
        <p:spPr>
          <a:xfrm>
            <a:off x="914400" y="1905000"/>
            <a:ext cx="7239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MY" dirty="0" smtClean="0"/>
              <a:t>A </a:t>
            </a:r>
            <a:r>
              <a:rPr lang="en-MY" dirty="0"/>
              <a:t>fund flow statement shows a company's inflows and outflows of funds. </a:t>
            </a:r>
            <a:endParaRPr lang="en-MY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MY" dirty="0" smtClean="0"/>
              <a:t>It </a:t>
            </a:r>
            <a:r>
              <a:rPr lang="en-MY" dirty="0"/>
              <a:t>is used to show investors, stakeholders or owners where the company's </a:t>
            </a:r>
            <a:r>
              <a:rPr lang="en-MY" dirty="0" smtClean="0"/>
              <a:t>money</a:t>
            </a:r>
            <a:r>
              <a:rPr lang="en-MY" dirty="0"/>
              <a:t> came from and where it went</a:t>
            </a:r>
            <a:r>
              <a:rPr lang="en-MY" dirty="0" smtClean="0"/>
              <a:t>.</a:t>
            </a:r>
          </a:p>
          <a:p>
            <a:r>
              <a:rPr lang="en-MY" dirty="0"/>
              <a:t/>
            </a:r>
            <a:br>
              <a:rPr lang="en-MY" dirty="0"/>
            </a:br>
            <a:r>
              <a:rPr lang="en-MY" dirty="0"/>
              <a:t/>
            </a:r>
            <a:br>
              <a:rPr lang="en-MY" dirty="0"/>
            </a:br>
            <a:endParaRPr lang="en-MY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83568167"/>
              </p:ext>
            </p:extLst>
          </p:nvPr>
        </p:nvGraphicFramePr>
        <p:xfrm>
          <a:off x="1981200" y="4228087"/>
          <a:ext cx="4876800" cy="14478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5745"/>
                <a:gridCol w="1395745"/>
                <a:gridCol w="2085310"/>
              </a:tblGrid>
              <a:tr h="3948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MY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Assets</a:t>
                      </a:r>
                      <a:endParaRPr lang="en-MY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Liabilities</a:t>
                      </a:r>
                      <a:endParaRPr lang="en-MY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264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Sources </a:t>
                      </a:r>
                      <a:endParaRPr lang="en-MY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-</a:t>
                      </a:r>
                      <a:endParaRPr lang="en-MY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+</a:t>
                      </a:r>
                      <a:endParaRPr lang="en-MY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264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Uses </a:t>
                      </a:r>
                      <a:endParaRPr lang="en-MY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+</a:t>
                      </a:r>
                      <a:endParaRPr lang="en-MY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-</a:t>
                      </a:r>
                      <a:endParaRPr lang="en-MY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55514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15353073"/>
              </p:ext>
            </p:extLst>
          </p:nvPr>
        </p:nvGraphicFramePr>
        <p:xfrm>
          <a:off x="1066800" y="1371600"/>
          <a:ext cx="7010400" cy="3352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52613"/>
                <a:gridCol w="3657787"/>
              </a:tblGrid>
              <a:tr h="6705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Cash                         -$100</a:t>
                      </a:r>
                      <a:endParaRPr lang="en-MY" sz="18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Accounts Receivable       +$700</a:t>
                      </a:r>
                      <a:endParaRPr lang="en-MY" sz="18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6705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Inventory                 -$300</a:t>
                      </a:r>
                      <a:endParaRPr lang="en-MY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Dividends Paid                </a:t>
                      </a:r>
                      <a:r>
                        <a:rPr lang="en-US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+$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</a:t>
                      </a:r>
                      <a:endParaRPr lang="en-MY" sz="18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6705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Depreciation           +$1,000</a:t>
                      </a:r>
                      <a:endParaRPr lang="en-MY" sz="18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Accounts Payable            </a:t>
                      </a:r>
                      <a:r>
                        <a:rPr lang="en-US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+$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  <a:endParaRPr lang="en-MY" sz="18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6705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Accrued Expense    </a:t>
                      </a:r>
                      <a:r>
                        <a:rPr lang="en-US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-$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MY" sz="18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Long Term Debt               </a:t>
                      </a:r>
                      <a:r>
                        <a:rPr lang="en-US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-$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  <a:endParaRPr lang="en-MY" sz="18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6705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Net Profit                </a:t>
                      </a:r>
                      <a:r>
                        <a:rPr lang="en-US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+$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</a:t>
                      </a:r>
                      <a:endParaRPr lang="en-MY" sz="18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Addition to Fixed Assets </a:t>
                      </a:r>
                      <a:r>
                        <a:rPr lang="en-US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+$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900</a:t>
                      </a:r>
                      <a:endParaRPr lang="en-MY" sz="18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066800" y="838200"/>
            <a:ext cx="47163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cs typeface="Arial" charset="0"/>
              </a:rPr>
              <a:t>Example of Funds </a:t>
            </a:r>
            <a:r>
              <a:rPr lang="en-US" b="1" dirty="0">
                <a:cs typeface="Arial" charset="0"/>
              </a:rPr>
              <a:t>Flow Statement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xmlns="" val="408688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 descr="gibson-graphic (2)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5588" cy="1143000"/>
          </a:xfrm>
          <a:ln/>
        </p:spPr>
        <p:txBody>
          <a:bodyPr>
            <a:normAutofit fontScale="90000"/>
          </a:bodyPr>
          <a:lstStyle/>
          <a:p>
            <a:r>
              <a:rPr lang="en-US" b="1" dirty="0">
                <a:cs typeface="Arial" charset="0"/>
              </a:rPr>
              <a:t>Statement of Cash Flows – Background</a:t>
            </a:r>
          </a:p>
        </p:txBody>
      </p:sp>
      <p:sp>
        <p:nvSpPr>
          <p:cNvPr id="40965" name="Rectangle 5"/>
          <p:cNvSpPr>
            <a:spLocks noGrp="1" noChangeArrowheads="1"/>
          </p:cNvSpPr>
          <p:nvPr>
            <p:ph idx="1"/>
          </p:nvPr>
        </p:nvSpPr>
        <p:spPr>
          <a:xfrm>
            <a:off x="593725" y="1598613"/>
            <a:ext cx="7940675" cy="4114800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Required presentation since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1987-1988</a:t>
            </a:r>
          </a:p>
          <a:p>
            <a:pPr algn="just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 summary of the actual or anticipated incomings and outgoings of cash in a firm over an accounting period (month, quarter, year). </a:t>
            </a:r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Cash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flow statements assess the amount, timing, and predictability of cash-inflows and cash-outflows, and are used as the basis for budgeting and business-planning. </a:t>
            </a:r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Cash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flow statement means: where the money came from? Where it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went (will go)?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Cash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and cash equivalents</a:t>
            </a:r>
          </a:p>
          <a:p>
            <a:pPr lvl="1" algn="just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Cash on hand</a:t>
            </a:r>
          </a:p>
          <a:p>
            <a:pPr lvl="1" algn="just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Cash on deposit</a:t>
            </a:r>
          </a:p>
          <a:p>
            <a:pPr lvl="1" algn="just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Investments in short-term, highly liquid securities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cs typeface="Arial" charset="0"/>
              </a:rPr>
              <a:t>Statement Use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598613"/>
            <a:ext cx="7940675" cy="4114800"/>
          </a:xfrm>
        </p:spPr>
        <p:txBody>
          <a:bodyPr>
            <a:normAutofit fontScale="92500" lnSpcReduction="10000"/>
          </a:bodyPr>
          <a:lstStyle/>
          <a:p>
            <a:r>
              <a:rPr lang="en-US">
                <a:cs typeface="Arial" charset="0"/>
              </a:rPr>
              <a:t>Internal users</a:t>
            </a:r>
          </a:p>
          <a:p>
            <a:pPr lvl="1"/>
            <a:r>
              <a:rPr lang="en-US">
                <a:cs typeface="Arial" charset="0"/>
              </a:rPr>
              <a:t>Determine dividend policy</a:t>
            </a:r>
          </a:p>
          <a:p>
            <a:pPr lvl="1"/>
            <a:r>
              <a:rPr lang="en-US">
                <a:cs typeface="Arial" charset="0"/>
              </a:rPr>
              <a:t>Evaluate cash generated by operations</a:t>
            </a:r>
          </a:p>
          <a:p>
            <a:pPr lvl="1"/>
            <a:r>
              <a:rPr lang="en-US">
                <a:cs typeface="Arial" charset="0"/>
              </a:rPr>
              <a:t>Review investing and financing policy</a:t>
            </a:r>
          </a:p>
          <a:p>
            <a:r>
              <a:rPr lang="en-US">
                <a:cs typeface="Arial" charset="0"/>
              </a:rPr>
              <a:t>External users</a:t>
            </a:r>
          </a:p>
          <a:p>
            <a:pPr lvl="1"/>
            <a:r>
              <a:rPr lang="en-US">
                <a:cs typeface="Arial" charset="0"/>
              </a:rPr>
              <a:t>Assess firm’s ability to increase dividends</a:t>
            </a:r>
          </a:p>
          <a:p>
            <a:pPr lvl="1"/>
            <a:r>
              <a:rPr lang="en-US">
                <a:cs typeface="Arial" charset="0"/>
              </a:rPr>
              <a:t>Assess firm’s ability to pay debt from operations</a:t>
            </a:r>
          </a:p>
          <a:p>
            <a:pPr lvl="1"/>
            <a:r>
              <a:rPr lang="en-US">
                <a:cs typeface="Arial" charset="0"/>
              </a:rPr>
              <a:t>Assess firm’s relationship of cash from operations to total cash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cs typeface="Arial" charset="0"/>
              </a:rPr>
              <a:t>Statement Structure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598613"/>
            <a:ext cx="8016875" cy="4114800"/>
          </a:xfrm>
        </p:spPr>
        <p:txBody>
          <a:bodyPr>
            <a:normAutofit fontScale="92500" lnSpcReduction="20000"/>
          </a:bodyPr>
          <a:lstStyle/>
          <a:p>
            <a:pPr marL="452438" indent="-452438">
              <a:buFontTx/>
              <a:buNone/>
            </a:pPr>
            <a:r>
              <a:rPr lang="en-US">
                <a:cs typeface="Arial" charset="0"/>
              </a:rPr>
              <a:t>	Cash flows from operations</a:t>
            </a:r>
          </a:p>
          <a:p>
            <a:pPr marL="452438" indent="-452438">
              <a:buFontTx/>
              <a:buNone/>
            </a:pPr>
            <a:r>
              <a:rPr lang="en-US">
                <a:cs typeface="Arial" charset="0"/>
              </a:rPr>
              <a:t>+	Cash flows from investing activities</a:t>
            </a:r>
          </a:p>
          <a:p>
            <a:pPr marL="452438" indent="-452438">
              <a:buFontTx/>
              <a:buNone/>
            </a:pPr>
            <a:r>
              <a:rPr lang="en-US">
                <a:cs typeface="Arial" charset="0"/>
              </a:rPr>
              <a:t>+	</a:t>
            </a:r>
            <a:r>
              <a:rPr lang="en-US" u="sng">
                <a:cs typeface="Arial" charset="0"/>
              </a:rPr>
              <a:t>Cash flows from financing activities</a:t>
            </a:r>
          </a:p>
          <a:p>
            <a:pPr marL="452438" indent="-452438">
              <a:buFontTx/>
              <a:buNone/>
            </a:pPr>
            <a:r>
              <a:rPr lang="en-US">
                <a:cs typeface="Arial" charset="0"/>
              </a:rPr>
              <a:t>=	Change in cash</a:t>
            </a:r>
          </a:p>
          <a:p>
            <a:pPr marL="452438" indent="-452438">
              <a:buFontTx/>
              <a:buNone/>
            </a:pPr>
            <a:r>
              <a:rPr lang="en-US">
                <a:cs typeface="Arial" charset="0"/>
              </a:rPr>
              <a:t>+	</a:t>
            </a:r>
            <a:r>
              <a:rPr lang="en-US" u="sng">
                <a:cs typeface="Arial" charset="0"/>
              </a:rPr>
              <a:t>Beginning cash balance</a:t>
            </a:r>
          </a:p>
          <a:p>
            <a:pPr marL="452438" indent="-452438">
              <a:buFontTx/>
              <a:buNone/>
            </a:pPr>
            <a:r>
              <a:rPr lang="en-US">
                <a:cs typeface="Arial" charset="0"/>
              </a:rPr>
              <a:t>=	Ending cash balance</a:t>
            </a:r>
          </a:p>
          <a:p>
            <a:pPr marL="452438" indent="-452438">
              <a:spcBef>
                <a:spcPct val="80000"/>
              </a:spcBef>
              <a:buFontTx/>
              <a:buNone/>
            </a:pPr>
            <a:r>
              <a:rPr lang="en-US">
                <a:cs typeface="Arial" charset="0"/>
              </a:rPr>
              <a:t>	Supplemental disclosure: non-cash financing and investing activities</a:t>
            </a:r>
          </a:p>
        </p:txBody>
      </p:sp>
      <p:sp>
        <p:nvSpPr>
          <p:cNvPr id="81924" name="Line 4"/>
          <p:cNvSpPr>
            <a:spLocks noChangeShapeType="1"/>
          </p:cNvSpPr>
          <p:nvPr/>
        </p:nvSpPr>
        <p:spPr bwMode="auto">
          <a:xfrm>
            <a:off x="1143000" y="4605338"/>
            <a:ext cx="3352800" cy="0"/>
          </a:xfrm>
          <a:prstGeom prst="line">
            <a:avLst/>
          </a:prstGeom>
          <a:noFill/>
          <a:ln w="88900" cmpd="dbl">
            <a:solidFill>
              <a:srgbClr val="3366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cs typeface="Arial" charset="0"/>
              </a:rPr>
              <a:t>Operating Activities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93725" y="2819400"/>
            <a:ext cx="3810000" cy="3505200"/>
          </a:xfrm>
        </p:spPr>
        <p:txBody>
          <a:bodyPr/>
          <a:lstStyle/>
          <a:p>
            <a:pPr>
              <a:buFontTx/>
              <a:buNone/>
            </a:pPr>
            <a:r>
              <a:rPr lang="en-US" sz="2400">
                <a:cs typeface="Arial" charset="0"/>
              </a:rPr>
              <a:t>Cash </a:t>
            </a:r>
            <a:r>
              <a:rPr lang="en-US" sz="2400" b="1">
                <a:cs typeface="Arial" charset="0"/>
              </a:rPr>
              <a:t>inflows</a:t>
            </a:r>
            <a:r>
              <a:rPr lang="en-US" sz="2400">
                <a:cs typeface="Arial" charset="0"/>
              </a:rPr>
              <a:t> from</a:t>
            </a:r>
          </a:p>
          <a:p>
            <a:r>
              <a:rPr lang="en-US" sz="2400">
                <a:cs typeface="Arial" charset="0"/>
              </a:rPr>
              <a:t>Sale of goods or services</a:t>
            </a:r>
          </a:p>
          <a:p>
            <a:r>
              <a:rPr lang="en-US" sz="2400">
                <a:cs typeface="Arial" charset="0"/>
              </a:rPr>
              <a:t>Returns on loans (interest)</a:t>
            </a:r>
          </a:p>
          <a:p>
            <a:r>
              <a:rPr lang="en-US" sz="2400">
                <a:cs typeface="Arial" charset="0"/>
              </a:rPr>
              <a:t>Return on equity securities (dividends)</a:t>
            </a:r>
          </a:p>
        </p:txBody>
      </p:sp>
      <p:sp>
        <p:nvSpPr>
          <p:cNvPr id="82948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556125" y="2819400"/>
            <a:ext cx="3810000" cy="3505200"/>
          </a:xfrm>
        </p:spPr>
        <p:txBody>
          <a:bodyPr/>
          <a:lstStyle/>
          <a:p>
            <a:pPr>
              <a:buFontTx/>
              <a:buNone/>
            </a:pPr>
            <a:r>
              <a:rPr lang="en-US" sz="2400"/>
              <a:t>Cash </a:t>
            </a:r>
            <a:r>
              <a:rPr lang="en-US" sz="2400" b="1"/>
              <a:t>outflows</a:t>
            </a:r>
            <a:r>
              <a:rPr lang="en-US" sz="2400"/>
              <a:t> for</a:t>
            </a:r>
          </a:p>
          <a:p>
            <a:r>
              <a:rPr lang="en-US" sz="2400"/>
              <a:t>Payments for acquisitions of inventory</a:t>
            </a:r>
          </a:p>
          <a:p>
            <a:r>
              <a:rPr lang="en-US" sz="2400"/>
              <a:t>Payments to employees</a:t>
            </a:r>
          </a:p>
          <a:p>
            <a:r>
              <a:rPr lang="en-US" sz="2400"/>
              <a:t>Payments for taxes</a:t>
            </a:r>
          </a:p>
          <a:p>
            <a:r>
              <a:rPr lang="en-US" sz="2400"/>
              <a:t>Payments for interest</a:t>
            </a:r>
          </a:p>
          <a:p>
            <a:r>
              <a:rPr lang="en-US" sz="2400"/>
              <a:t>Payments for other expenses</a:t>
            </a:r>
          </a:p>
        </p:txBody>
      </p:sp>
      <p:sp>
        <p:nvSpPr>
          <p:cNvPr id="82949" name="Text Box 5"/>
          <p:cNvSpPr txBox="1">
            <a:spLocks noChangeArrowheads="1"/>
          </p:cNvSpPr>
          <p:nvPr/>
        </p:nvSpPr>
        <p:spPr bwMode="auto">
          <a:xfrm>
            <a:off x="609600" y="1371600"/>
            <a:ext cx="7391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800">
                <a:solidFill>
                  <a:srgbClr val="336699"/>
                </a:solidFill>
                <a:latin typeface="Arial" charset="0"/>
                <a:cs typeface="Arial" charset="0"/>
              </a:rPr>
              <a:t>The cash effects of transactions and other events that enter into the determination of net income: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cs typeface="Arial" charset="0"/>
              </a:rPr>
              <a:t>Investing Activities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93725" y="2970213"/>
            <a:ext cx="3810000" cy="3278187"/>
          </a:xfrm>
        </p:spPr>
        <p:txBody>
          <a:bodyPr/>
          <a:lstStyle/>
          <a:p>
            <a:pPr>
              <a:buFontTx/>
              <a:buNone/>
            </a:pPr>
            <a:r>
              <a:rPr lang="en-US" sz="2400">
                <a:cs typeface="Arial" charset="0"/>
              </a:rPr>
              <a:t>Cash </a:t>
            </a:r>
            <a:r>
              <a:rPr lang="en-US" sz="2400" b="1">
                <a:cs typeface="Arial" charset="0"/>
              </a:rPr>
              <a:t>inflows</a:t>
            </a:r>
            <a:r>
              <a:rPr lang="en-US" sz="2400">
                <a:cs typeface="Arial" charset="0"/>
              </a:rPr>
              <a:t> from</a:t>
            </a:r>
          </a:p>
          <a:p>
            <a:r>
              <a:rPr lang="en-US" sz="2400">
                <a:cs typeface="Arial" charset="0"/>
              </a:rPr>
              <a:t>Receipts for loans collected</a:t>
            </a:r>
          </a:p>
          <a:p>
            <a:r>
              <a:rPr lang="en-US" sz="2400">
                <a:cs typeface="Arial" charset="0"/>
              </a:rPr>
              <a:t>Sales of debt or equity securities</a:t>
            </a:r>
          </a:p>
          <a:p>
            <a:r>
              <a:rPr lang="en-US" sz="2400">
                <a:cs typeface="Arial" charset="0"/>
              </a:rPr>
              <a:t>Sales of plant, property, and equipment</a:t>
            </a:r>
          </a:p>
        </p:txBody>
      </p:sp>
      <p:sp>
        <p:nvSpPr>
          <p:cNvPr id="83972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556125" y="2970213"/>
            <a:ext cx="3810000" cy="3278187"/>
          </a:xfrm>
        </p:spPr>
        <p:txBody>
          <a:bodyPr/>
          <a:lstStyle/>
          <a:p>
            <a:pPr>
              <a:buFontTx/>
              <a:buNone/>
            </a:pPr>
            <a:r>
              <a:rPr lang="en-US" sz="2400"/>
              <a:t>Cash </a:t>
            </a:r>
            <a:r>
              <a:rPr lang="en-US" sz="2400" b="1"/>
              <a:t>outflows</a:t>
            </a:r>
            <a:r>
              <a:rPr lang="en-US" sz="2400"/>
              <a:t> for</a:t>
            </a:r>
          </a:p>
          <a:p>
            <a:r>
              <a:rPr lang="en-US" sz="2400"/>
              <a:t>Loans to other entities</a:t>
            </a:r>
          </a:p>
          <a:p>
            <a:r>
              <a:rPr lang="en-US" sz="2400"/>
              <a:t>Investment in </a:t>
            </a:r>
            <a:r>
              <a:rPr lang="en-US" sz="2400">
                <a:cs typeface="Arial" charset="0"/>
              </a:rPr>
              <a:t>debt or equity securities</a:t>
            </a:r>
          </a:p>
          <a:p>
            <a:r>
              <a:rPr lang="en-US" sz="2400"/>
              <a:t>Purchase </a:t>
            </a:r>
            <a:r>
              <a:rPr lang="en-US" sz="2400">
                <a:cs typeface="Arial" charset="0"/>
              </a:rPr>
              <a:t>of plant, property, and equipment</a:t>
            </a:r>
          </a:p>
        </p:txBody>
      </p:sp>
      <p:sp>
        <p:nvSpPr>
          <p:cNvPr id="83973" name="Text Box 5"/>
          <p:cNvSpPr txBox="1">
            <a:spLocks noChangeArrowheads="1"/>
          </p:cNvSpPr>
          <p:nvPr/>
        </p:nvSpPr>
        <p:spPr bwMode="auto">
          <a:xfrm>
            <a:off x="609600" y="1371600"/>
            <a:ext cx="7391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800">
                <a:solidFill>
                  <a:srgbClr val="336699"/>
                </a:solidFill>
                <a:latin typeface="Arial" charset="0"/>
                <a:cs typeface="Arial" charset="0"/>
              </a:rPr>
              <a:t>Lending money and collecting on those loans and acquiring and selling investments and productive long-term assets: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cs typeface="Arial" charset="0"/>
              </a:rPr>
              <a:t>Financing Activities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93725" y="2970213"/>
            <a:ext cx="3810000" cy="3278187"/>
          </a:xfrm>
        </p:spPr>
        <p:txBody>
          <a:bodyPr/>
          <a:lstStyle/>
          <a:p>
            <a:pPr>
              <a:buFontTx/>
              <a:buNone/>
            </a:pPr>
            <a:r>
              <a:rPr lang="en-US" sz="2400">
                <a:cs typeface="Arial" charset="0"/>
              </a:rPr>
              <a:t>Cash </a:t>
            </a:r>
            <a:r>
              <a:rPr lang="en-US" sz="2400" b="1">
                <a:cs typeface="Arial" charset="0"/>
              </a:rPr>
              <a:t>inflows</a:t>
            </a:r>
            <a:r>
              <a:rPr lang="en-US" sz="2400">
                <a:cs typeface="Arial" charset="0"/>
              </a:rPr>
              <a:t> from</a:t>
            </a:r>
          </a:p>
          <a:p>
            <a:r>
              <a:rPr lang="en-US" sz="2400">
                <a:cs typeface="Arial" charset="0"/>
              </a:rPr>
              <a:t>Sale of equity securities</a:t>
            </a:r>
          </a:p>
          <a:p>
            <a:r>
              <a:rPr lang="en-US" sz="2400">
                <a:cs typeface="Arial" charset="0"/>
              </a:rPr>
              <a:t>Sale of bonds, mortgages, notes, and other short- and long-term borrowings</a:t>
            </a:r>
          </a:p>
        </p:txBody>
      </p:sp>
      <p:sp>
        <p:nvSpPr>
          <p:cNvPr id="111620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556125" y="2970213"/>
            <a:ext cx="3810000" cy="3278187"/>
          </a:xfrm>
        </p:spPr>
        <p:txBody>
          <a:bodyPr/>
          <a:lstStyle/>
          <a:p>
            <a:pPr>
              <a:buFontTx/>
              <a:buNone/>
            </a:pPr>
            <a:r>
              <a:rPr lang="en-US" sz="2400"/>
              <a:t>Cash </a:t>
            </a:r>
            <a:r>
              <a:rPr lang="en-US" sz="2400" b="1"/>
              <a:t>outflows</a:t>
            </a:r>
            <a:r>
              <a:rPr lang="en-US" sz="2400"/>
              <a:t> for</a:t>
            </a:r>
          </a:p>
          <a:p>
            <a:r>
              <a:rPr lang="en-US" sz="2400"/>
              <a:t>Payment of dividends</a:t>
            </a:r>
          </a:p>
          <a:p>
            <a:r>
              <a:rPr lang="en-US" sz="2400"/>
              <a:t>Reacquisition of capital stock </a:t>
            </a:r>
          </a:p>
          <a:p>
            <a:r>
              <a:rPr lang="en-US" sz="2400"/>
              <a:t>Payment of amounts borrowed</a:t>
            </a:r>
            <a:endParaRPr lang="en-US" sz="2400">
              <a:cs typeface="Arial" charset="0"/>
            </a:endParaRPr>
          </a:p>
          <a:p>
            <a:endParaRPr lang="en-US" sz="2400"/>
          </a:p>
        </p:txBody>
      </p:sp>
      <p:sp>
        <p:nvSpPr>
          <p:cNvPr id="111621" name="Text Box 5"/>
          <p:cNvSpPr txBox="1">
            <a:spLocks noChangeArrowheads="1"/>
          </p:cNvSpPr>
          <p:nvPr/>
        </p:nvSpPr>
        <p:spPr bwMode="auto">
          <a:xfrm>
            <a:off x="533400" y="1371600"/>
            <a:ext cx="7467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800">
                <a:solidFill>
                  <a:srgbClr val="336699"/>
                </a:solidFill>
                <a:latin typeface="Arial" charset="0"/>
                <a:cs typeface="Arial" charset="0"/>
              </a:rPr>
              <a:t>Borrowing and repaying long-term loans; issuing equity securities; payment of dividends to shareholders: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latin typeface="Arial" charset="0"/>
                <a:cs typeface="Arial" charset="0"/>
              </a:rPr>
              <a:t>Lecture Summary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09600" y="1447800"/>
            <a:ext cx="784860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MY" b="1" dirty="0" smtClean="0">
                <a:latin typeface="Arial" pitchFamily="34" charset="0"/>
                <a:cs typeface="Arial" pitchFamily="34" charset="0"/>
              </a:rPr>
              <a:t>Statement of Cash Flows</a:t>
            </a:r>
          </a:p>
          <a:p>
            <a:pPr lvl="0" algn="ctr"/>
            <a:endParaRPr lang="en-US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Practical Exercises 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A Review of the Funds Statement</a:t>
            </a:r>
          </a:p>
          <a:p>
            <a:pPr lvl="0" eaLnBrk="0" hangingPunct="0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Basic Elements of the Statements of Cash Flows</a:t>
            </a:r>
          </a:p>
          <a:p>
            <a:pPr lvl="0" eaLnBrk="0" hangingPunct="0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Statement Use</a:t>
            </a:r>
          </a:p>
          <a:p>
            <a:pPr lvl="0" eaLnBrk="0" hangingPunct="0">
              <a:lnSpc>
                <a:spcPct val="150000"/>
              </a:lnSpc>
              <a:buFont typeface="Wingdings" pitchFamily="2" charset="2"/>
              <a:buChar char="Ø"/>
            </a:pPr>
            <a:r>
              <a:rPr lang="en-MY" b="1" dirty="0" smtClean="0">
                <a:latin typeface="Arial" charset="0"/>
                <a:ea typeface="Times New Roman" pitchFamily="18" charset="0"/>
                <a:cs typeface="Arial" charset="0"/>
              </a:rPr>
              <a:t> Practical Exercises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2732</TotalTime>
  <Words>688</Words>
  <Application>Microsoft Office PowerPoint</Application>
  <PresentationFormat>On-screen Show (4:3)</PresentationFormat>
  <Paragraphs>158</Paragraphs>
  <Slides>21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Previous Lecture Summary</vt:lpstr>
      <vt:lpstr>Today's Lecture Topics</vt:lpstr>
      <vt:lpstr>Practical Exercise </vt:lpstr>
      <vt:lpstr>Practical Exercise  (Cont’d)</vt:lpstr>
      <vt:lpstr>Slide 6</vt:lpstr>
      <vt:lpstr>Slide 7</vt:lpstr>
      <vt:lpstr>Slide 8</vt:lpstr>
      <vt:lpstr>Practical Exercise</vt:lpstr>
      <vt:lpstr>Practical Exercise  (Cont’d)</vt:lpstr>
      <vt:lpstr>Slide 11</vt:lpstr>
      <vt:lpstr>Slide 12</vt:lpstr>
      <vt:lpstr>Slide 13</vt:lpstr>
      <vt:lpstr>Slide 14</vt:lpstr>
      <vt:lpstr>Statement of Cash Flows – Background</vt:lpstr>
      <vt:lpstr>Statement Use</vt:lpstr>
      <vt:lpstr>Statement Structure</vt:lpstr>
      <vt:lpstr>Operating Activities</vt:lpstr>
      <vt:lpstr>Investing Activities</vt:lpstr>
      <vt:lpstr>Financing Activities</vt:lpstr>
      <vt:lpstr>Lecture 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 slide]</dc:title>
  <dc:creator>Anne Oppegard</dc:creator>
  <cp:lastModifiedBy>Administrator</cp:lastModifiedBy>
  <cp:revision>80</cp:revision>
  <dcterms:created xsi:type="dcterms:W3CDTF">2006-02-12T17:17:16Z</dcterms:created>
  <dcterms:modified xsi:type="dcterms:W3CDTF">2014-06-07T05:49:15Z</dcterms:modified>
</cp:coreProperties>
</file>