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2"/>
  </p:notesMasterIdLst>
  <p:handoutMasterIdLst>
    <p:handoutMasterId r:id="rId23"/>
  </p:handoutMasterIdLst>
  <p:sldIdLst>
    <p:sldId id="303" r:id="rId2"/>
    <p:sldId id="304" r:id="rId3"/>
    <p:sldId id="305" r:id="rId4"/>
    <p:sldId id="314" r:id="rId5"/>
    <p:sldId id="315" r:id="rId6"/>
    <p:sldId id="316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17" r:id="rId16"/>
    <p:sldId id="318" r:id="rId17"/>
    <p:sldId id="331" r:id="rId18"/>
    <p:sldId id="332" r:id="rId19"/>
    <p:sldId id="333" r:id="rId20"/>
    <p:sldId id="313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66"/>
    <a:srgbClr val="33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2" autoAdjust="0"/>
    <p:restoredTop sz="91005" autoAdjust="0"/>
  </p:normalViewPr>
  <p:slideViewPr>
    <p:cSldViewPr>
      <p:cViewPr>
        <p:scale>
          <a:sx n="74" d="100"/>
          <a:sy n="74" d="100"/>
        </p:scale>
        <p:origin x="-9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09FCBAD-F5A0-46F6-912D-515DC6709D0A}" type="datetimeFigureOut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83BFAF1-78E2-45A3-8DCD-115AB56A68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87605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B84F59-4043-4D54-90CE-A258CE33E8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65532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1480681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40668-D773-4C0E-BEBB-DF9C0E1E6D65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9, Slide #</a:t>
            </a:r>
            <a:fld id="{8AF9B22E-9664-45E9-9D83-6DCBB66922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843FE-C595-44BB-822E-ECD352A508A0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9, Slide #</a:t>
            </a:r>
            <a:fld id="{F94284CB-B12C-4094-901A-D2521EDAB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07067-D600-4D29-AE4E-5D5098AA0E6C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9, Slide #</a:t>
            </a:r>
            <a:fld id="{C1316C7D-D0AA-4415-9B91-6069497EC4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499B8-8043-463C-90FF-93761E967CF1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9, Slide #</a:t>
            </a:r>
            <a:fld id="{1C796A02-37CB-40D1-9C13-275A3831FB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64633-9F7F-417F-A512-062602CA4106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9, Slide #</a:t>
            </a:r>
            <a:fld id="{9DE41E88-A91E-454A-BF38-6D0B2974A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4665-F910-4C6F-96F2-462A5FC4B0F7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9, Slide #</a:t>
            </a:r>
            <a:fld id="{04198106-A504-4A4C-B487-6BE5FB70E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A74FC-FAF6-4E45-B6E6-74D4C27B3309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9, Slide #</a:t>
            </a:r>
            <a:fld id="{51EA77C0-E8B2-4AA4-A4B5-239FA7361E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720EB-07AF-4F17-93EE-3520572FC96C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9, Slide #</a:t>
            </a:r>
            <a:fld id="{605F64ED-61DD-40B5-ADD6-E2A7C638B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99E62-0163-4CC4-8589-6701018E3111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9, Slide #</a:t>
            </a:r>
            <a:fld id="{1FDFF0C9-D599-4479-AC8D-A9CDDFA787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8D8C7-F1B5-493A-9A7D-B118D6964360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9, Slide #</a:t>
            </a:r>
            <a:fld id="{DB2A744A-73E4-4D42-99F3-B88E429642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27A2A-C092-4E56-A7F8-256FA586E46B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9, Slide #</a:t>
            </a:r>
            <a:fld id="{9BF3E1F1-9CFC-4C1C-A161-C3B0B39A8F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AC427D5-9D9D-4D81-B466-7E1887D01DE6}" type="datetime1">
              <a:rPr lang="en-US"/>
              <a:pPr>
                <a:defRPr/>
              </a:pPr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Copyright 2007 by Thomson South-Western, a part of The Thomson Corporation.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9, Slide #</a:t>
            </a:r>
            <a:fld id="{157A97D0-66A0-45B9-9E30-D636DFEEAF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1496"/>
                <a:gridCol w="6122504"/>
              </a:tblGrid>
              <a:tr h="2122391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Title:            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Financial</a:t>
                      </a:r>
                      <a:r>
                        <a:rPr lang="en-MY" sz="2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Statement Analysis</a:t>
                      </a:r>
                      <a:endParaRPr lang="en-MY" sz="2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Code: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MGT-537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Instructor: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Dr.</a:t>
                      </a:r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 Hafiz Muhammad </a:t>
                      </a:r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Ishaq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Total Lectures: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Previous Lecture Summary</a:t>
            </a:r>
            <a:endParaRPr lang="en-US" smtClean="0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914400" y="1600200"/>
            <a:ext cx="6858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latin typeface="Arial" charset="0"/>
                <a:ea typeface="Times New Roman" pitchFamily="18" charset="0"/>
                <a:cs typeface="Arial" charset="0"/>
              </a:rPr>
              <a:t>Analysis for the Investor</a:t>
            </a:r>
          </a:p>
          <a:p>
            <a:endParaRPr lang="en-US" b="1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b="1" dirty="0" smtClean="0">
                <a:latin typeface="Arial" charset="0"/>
                <a:ea typeface="Times New Roman" pitchFamily="18" charset="0"/>
                <a:cs typeface="Arial" charset="0"/>
              </a:rPr>
              <a:t> Book value per share, 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b="1" dirty="0" smtClean="0">
                <a:latin typeface="Arial" charset="0"/>
                <a:ea typeface="Times New Roman" pitchFamily="18" charset="0"/>
                <a:cs typeface="Arial" charset="0"/>
              </a:rPr>
              <a:t> Stock Options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b="1" dirty="0" smtClean="0">
                <a:latin typeface="Arial" charset="0"/>
                <a:ea typeface="Times New Roman" pitchFamily="18" charset="0"/>
                <a:cs typeface="Arial" charset="0"/>
              </a:rPr>
              <a:t> Restricted Stock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b="1" dirty="0" smtClean="0">
                <a:latin typeface="Arial" charset="0"/>
                <a:ea typeface="Times New Roman" pitchFamily="18" charset="0"/>
                <a:cs typeface="Arial" charset="0"/>
              </a:rPr>
              <a:t> Stock appreciation rights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MY" b="1" dirty="0" smtClean="0">
                <a:latin typeface="Arial" charset="0"/>
                <a:ea typeface="Times New Roman" pitchFamily="18" charset="0"/>
                <a:cs typeface="Arial" charset="0"/>
              </a:rPr>
              <a:t> Practical Exercises</a:t>
            </a:r>
            <a:endParaRPr lang="en-US" b="1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algn="ctr"/>
            <a:endParaRPr lang="en-US" b="1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latin typeface="Arial" charset="0"/>
                <a:cs typeface="Arial" charset="0"/>
              </a:rPr>
              <a:t>Today's Lecture Topics</a:t>
            </a:r>
            <a:endParaRPr lang="en-US" smtClean="0"/>
          </a:p>
        </p:txBody>
      </p:sp>
      <p:sp>
        <p:nvSpPr>
          <p:cNvPr id="6147" name="Rectangle 1"/>
          <p:cNvSpPr>
            <a:spLocks noChangeArrowheads="1"/>
          </p:cNvSpPr>
          <p:nvPr/>
        </p:nvSpPr>
        <p:spPr bwMode="auto">
          <a:xfrm>
            <a:off x="152400" y="1339334"/>
            <a:ext cx="85344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 dirty="0" smtClean="0">
                <a:latin typeface="Arial" charset="0"/>
                <a:ea typeface="Times New Roman" pitchFamily="18" charset="0"/>
                <a:cs typeface="Arial" charset="0"/>
              </a:rPr>
              <a:t>    Analysis </a:t>
            </a:r>
            <a:r>
              <a:rPr lang="en-US" b="1" dirty="0">
                <a:latin typeface="Arial" charset="0"/>
                <a:ea typeface="Times New Roman" pitchFamily="18" charset="0"/>
                <a:cs typeface="Arial" charset="0"/>
              </a:rPr>
              <a:t>for the </a:t>
            </a:r>
            <a:r>
              <a:rPr lang="en-US" b="1" dirty="0" smtClean="0">
                <a:latin typeface="Arial" charset="0"/>
                <a:ea typeface="Times New Roman" pitchFamily="18" charset="0"/>
                <a:cs typeface="Arial" charset="0"/>
              </a:rPr>
              <a:t>Investors</a:t>
            </a:r>
          </a:p>
          <a:p>
            <a:endParaRPr lang="en-US" b="1" dirty="0">
              <a:latin typeface="Arial" charset="0"/>
              <a:ea typeface="Times New Roman" pitchFamily="18" charset="0"/>
              <a:cs typeface="Arial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MY" sz="2800" b="1" dirty="0" smtClean="0">
                <a:latin typeface="Arial" charset="0"/>
                <a:ea typeface="Times New Roman" pitchFamily="18" charset="0"/>
                <a:cs typeface="Arial" charset="0"/>
              </a:rPr>
              <a:t> Practical Exercises</a:t>
            </a:r>
            <a:endParaRPr lang="en-US" sz="2800" b="1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2286000"/>
          <a:ext cx="7924800" cy="4101084"/>
        </p:xfrm>
        <a:graphic>
          <a:graphicData uri="http://schemas.openxmlformats.org/drawingml/2006/table">
            <a:tbl>
              <a:tblPr/>
              <a:tblGrid>
                <a:gridCol w="4754880"/>
                <a:gridCol w="1584960"/>
                <a:gridCol w="1584960"/>
              </a:tblGrid>
              <a:tr h="22860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Statement Data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Sales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$1,500,000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$1,200,000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Cost of Goods Sold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934,000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741,000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Gross Profit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 566,000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$  459,000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Expense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376,000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277,000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Income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 190,000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 182,000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Other Expense (interest)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 15,000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 12,000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Earnings Before Income Tax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 175,000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 170,000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Income Taxes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 66,000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 71,000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Income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 109,000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  99,000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Dividends Paid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 48,000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 42,000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Increase in Retained Earnings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  61,000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  57,000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57200" y="1447800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latin typeface="Arial" pitchFamily="34" charset="0"/>
                <a:cs typeface="Arial" pitchFamily="34" charset="0"/>
              </a:rPr>
              <a:t>Comparative data for Albers Automotive for the two-year period 2009–2010 are presented below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17893600"/>
              </p:ext>
            </p:extLst>
          </p:nvPr>
        </p:nvGraphicFramePr>
        <p:xfrm>
          <a:off x="457200" y="1524000"/>
          <a:ext cx="8229600" cy="2523744"/>
        </p:xfrm>
        <a:graphic>
          <a:graphicData uri="http://schemas.openxmlformats.org/drawingml/2006/table">
            <a:tbl>
              <a:tblPr/>
              <a:tblGrid>
                <a:gridCol w="4937760"/>
                <a:gridCol w="1645920"/>
                <a:gridCol w="1645920"/>
              </a:tblGrid>
              <a:tr h="191643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Balance Sheet Data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164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Assets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64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Cash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  30,000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$ 10,000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64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Receivables (net)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130,000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90,000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64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Inventory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170,000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113,000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64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Land, Buildings, and Equipment (net) 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650,000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547,000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64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Intangible Assets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 20,000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</a:t>
                      </a: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20,000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64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$1,000,000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$780,000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1387367"/>
              </p:ext>
            </p:extLst>
          </p:nvPr>
        </p:nvGraphicFramePr>
        <p:xfrm>
          <a:off x="533400" y="3810000"/>
          <a:ext cx="8229600" cy="2839212"/>
        </p:xfrm>
        <a:graphic>
          <a:graphicData uri="http://schemas.openxmlformats.org/drawingml/2006/table">
            <a:tbl>
              <a:tblPr/>
              <a:tblGrid>
                <a:gridCol w="4937760"/>
                <a:gridCol w="1645920"/>
                <a:gridCol w="1645920"/>
              </a:tblGrid>
              <a:tr h="40386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Liabilities and Stockholders' Equity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Trade Notes and Accounts Payable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 100,000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$ 40,000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Miscellaneous Current Liabilities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50,000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11,000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5% Bonds Payable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300,000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Common Stock, $10 Par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100,000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100,000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Additional Paid-In Capital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51,000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51,000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Retained Earnings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 399,000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338,000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$1,000,000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$780,000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304800" y="1295400"/>
            <a:ext cx="8458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Market price of stock end-of-each year:                               $81                    $68</a:t>
            </a:r>
          </a:p>
          <a:p>
            <a:pPr eaLnBrk="0" hangingPunct="0"/>
            <a:r>
              <a:rPr lang="en-US" sz="1600" dirty="0">
                <a:solidFill>
                  <a:srgbClr val="000000"/>
                </a:solidFill>
                <a:ea typeface="Times New Roman" pitchFamily="18" charset="0"/>
              </a:rPr>
              <a:t>Required:</a:t>
            </a:r>
            <a:endParaRPr lang="en-US" sz="16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905000"/>
          <a:ext cx="8001000" cy="1962912"/>
        </p:xfrm>
        <a:graphic>
          <a:graphicData uri="http://schemas.openxmlformats.org/drawingml/2006/table">
            <a:tbl>
              <a:tblPr/>
              <a:tblGrid>
                <a:gridCol w="333375"/>
                <a:gridCol w="416719"/>
                <a:gridCol w="7250906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Compute the following ratios for both years.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profit margin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asset turnover (use year-end assets)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return on assets (use year-end assets)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income margin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asset turnover (use year-end assets)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return on operating assets (use year-end assets)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184731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3941253"/>
          <a:ext cx="8001000" cy="2979420"/>
        </p:xfrm>
        <a:graphic>
          <a:graphicData uri="http://schemas.openxmlformats.org/drawingml/2006/table">
            <a:tbl>
              <a:tblPr/>
              <a:tblGrid>
                <a:gridCol w="333375"/>
                <a:gridCol w="416719"/>
                <a:gridCol w="7250906"/>
              </a:tblGrid>
              <a:tr h="1737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return on investment (use year-end, long-term debt and stockholders equity)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return on total equity (use year-end total equity)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basic earnings per share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degree of financial leverage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price/earnings ratio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dividend payout ratio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37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dividend yield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Perform a DuPont analysis for both years, using both net profit and operating income. Comment on the results.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37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Comment on the trend in profitability as indicated by the ratios given.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37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d.</a:t>
                      </a:r>
                      <a:endParaRPr lang="en-US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Why is return on investment lower than return on equity?</a:t>
                      </a:r>
                      <a:endParaRPr lang="en-US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37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e.</a:t>
                      </a:r>
                      <a:endParaRPr lang="en-US" sz="16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Describe the firm's dividend policy. Could this be related to market price?</a:t>
                      </a:r>
                      <a:endParaRPr lang="en-US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7879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0823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2017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5387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7970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990600"/>
            <a:ext cx="6858000" cy="279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B. *Rounding </a:t>
            </a:r>
            <a:r>
              <a:rPr lang="en-US" dirty="0"/>
              <a:t>may cause slight differences.</a:t>
            </a:r>
            <a:endParaRPr lang="en-MY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From </a:t>
            </a:r>
            <a:r>
              <a:rPr lang="en-US" dirty="0"/>
              <a:t>2009 to 2010, both return on asset and return on operating assets have declined. </a:t>
            </a:r>
            <a:endParaRPr lang="en-US" dirty="0" smtClean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/>
              <a:t>is caused by both a decline in margin and turnover, the majority of decline due to margin.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207746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609600"/>
            <a:ext cx="7467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MY" dirty="0" smtClean="0"/>
              <a:t>C.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dirty="0" smtClean="0"/>
              <a:t>Although </a:t>
            </a:r>
            <a:r>
              <a:rPr lang="en-MY" dirty="0"/>
              <a:t>absolute profit has increased, most relative measures of profit have declined. A faster rise in sales than profits has caused a decline in profit margins. Turnovers have declined slightly.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dirty="0"/>
              <a:t>Returns on investment and equity have declined, due to faster rises in the bases than in profits. Earnings per share have increased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dirty="0"/>
              <a:t>The degree of financial leverage has risen slightly. The rise in market price has increased the price/earnings ratio. This is a good sign of investor confidence.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dirty="0"/>
              <a:t>Dividend </a:t>
            </a:r>
            <a:r>
              <a:rPr lang="en-MY" dirty="0" err="1"/>
              <a:t>payout</a:t>
            </a:r>
            <a:r>
              <a:rPr lang="en-MY" dirty="0"/>
              <a:t> is up slightly, but dividend yield is down due to the higher market price.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dirty="0"/>
              <a:t>Book value has risen, but it is still lower than the market price.</a:t>
            </a:r>
          </a:p>
        </p:txBody>
      </p:sp>
    </p:spTree>
    <p:extLst>
      <p:ext uri="{BB962C8B-B14F-4D97-AF65-F5344CB8AC3E}">
        <p14:creationId xmlns:p14="http://schemas.microsoft.com/office/powerpoint/2010/main" xmlns="" val="410402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0890" y="1295400"/>
            <a:ext cx="7315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Return </a:t>
            </a:r>
            <a:r>
              <a:rPr lang="en-US" dirty="0"/>
              <a:t>on investment is lower than return on equity because the cost of debt is lower than the cost of equity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The firm has increased its dividends faster than earnings, as evidenced by a rising dividend payout. This may have helped cause the rise in market price.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229747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97872725"/>
              </p:ext>
            </p:extLst>
          </p:nvPr>
        </p:nvGraphicFramePr>
        <p:xfrm>
          <a:off x="457200" y="3962400"/>
          <a:ext cx="8153400" cy="1577340"/>
        </p:xfrm>
        <a:graphic>
          <a:graphicData uri="http://schemas.openxmlformats.org/drawingml/2006/table">
            <a:tbl>
              <a:tblPr/>
              <a:tblGrid>
                <a:gridCol w="6115050"/>
                <a:gridCol w="2038350"/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Preferred Stock, 8%, $100 Par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$ 40,000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Common Stock, $10 par, 20,000 Shares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Issued and Outstanding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200,000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Paid-In Capital in Excess of Par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160,000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Retained Earnings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170,000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88188667"/>
              </p:ext>
            </p:extLst>
          </p:nvPr>
        </p:nvGraphicFramePr>
        <p:xfrm>
          <a:off x="457200" y="2057400"/>
          <a:ext cx="8153400" cy="1577340"/>
        </p:xfrm>
        <a:graphic>
          <a:graphicData uri="http://schemas.openxmlformats.org/drawingml/2006/table">
            <a:tbl>
              <a:tblPr/>
              <a:tblGrid>
                <a:gridCol w="6115050"/>
                <a:gridCol w="2038350"/>
              </a:tblGrid>
              <a:tr h="23850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income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$120,000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50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Interest expense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</a:t>
                      </a:r>
                      <a:r>
                        <a:rPr lang="en-US" sz="1800" b="1" u="sng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30,000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50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Earnings before tax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$ 90,000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50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Tax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 </a:t>
                      </a:r>
                      <a:r>
                        <a:rPr lang="en-US" sz="1800" b="1" u="sng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40,000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850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income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dbl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$ 50,000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457200" y="3505200"/>
            <a:ext cx="822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 2011, the firm reported the following (presented in partial form).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457200" y="1447800"/>
            <a:ext cx="822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Columbia Inc. reported the following financial data in its December 31, 2010 report to shareholders.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381000" y="1524000"/>
            <a:ext cx="830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On July 15, 2011, the common stock was split 2 for 1. The common stock dividends were declared and paid as follows.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6222871"/>
              </p:ext>
            </p:extLst>
          </p:nvPr>
        </p:nvGraphicFramePr>
        <p:xfrm>
          <a:off x="533400" y="2209800"/>
          <a:ext cx="3886200" cy="1261872"/>
        </p:xfrm>
        <a:graphic>
          <a:graphicData uri="http://schemas.openxmlformats.org/drawingml/2006/table">
            <a:tbl>
              <a:tblPr/>
              <a:tblGrid>
                <a:gridCol w="1943100"/>
                <a:gridCol w="1943100"/>
              </a:tblGrid>
              <a:tr h="1546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1st Quarter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$0.28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6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2nd Quarter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0.28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6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3rd Quarter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0.15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6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4th Quarter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0.15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81000" y="3429000"/>
            <a:ext cx="609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>
                <a:latin typeface="Arial" pitchFamily="34" charset="0"/>
                <a:cs typeface="Arial" pitchFamily="34" charset="0"/>
              </a:rPr>
              <a:t>The year-end market price for 2011 was $18.00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4334256"/>
          <a:ext cx="8001000" cy="2523744"/>
        </p:xfrm>
        <a:graphic>
          <a:graphicData uri="http://schemas.openxmlformats.org/drawingml/2006/table">
            <a:tbl>
              <a:tblPr/>
              <a:tblGrid>
                <a:gridCol w="592667"/>
                <a:gridCol w="7408333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earnings per share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dividends per share based on ending shares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the degree of financial leverage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percentage of earnings retained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dividend payout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dividend yield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Price/earnings ratio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h.</a:t>
                      </a:r>
                      <a:endParaRPr lang="en-US" sz="18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Book value per share</a:t>
                      </a:r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381000" y="3733800"/>
            <a:ext cx="8305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Required: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 2011, compute: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5486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6994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8237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>
                <a:latin typeface="Arial" charset="0"/>
                <a:cs typeface="Arial" charset="0"/>
              </a:rPr>
              <a:t>Lecture Summary</a:t>
            </a:r>
            <a:endParaRPr lang="en-US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838200" y="1524000"/>
            <a:ext cx="71628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 smtClean="0">
                <a:latin typeface="Arial" charset="0"/>
                <a:ea typeface="Times New Roman" pitchFamily="18" charset="0"/>
                <a:cs typeface="Arial" charset="0"/>
              </a:rPr>
              <a:t>   Analysis </a:t>
            </a:r>
            <a:r>
              <a:rPr lang="en-US" sz="2800" b="1" dirty="0">
                <a:latin typeface="Arial" charset="0"/>
                <a:ea typeface="Times New Roman" pitchFamily="18" charset="0"/>
                <a:cs typeface="Arial" charset="0"/>
              </a:rPr>
              <a:t>for the </a:t>
            </a:r>
            <a:r>
              <a:rPr lang="en-US" sz="2800" b="1" dirty="0" smtClean="0">
                <a:latin typeface="Arial" charset="0"/>
                <a:ea typeface="Times New Roman" pitchFamily="18" charset="0"/>
                <a:cs typeface="Arial" charset="0"/>
              </a:rPr>
              <a:t>Investor</a:t>
            </a:r>
          </a:p>
          <a:p>
            <a:endParaRPr lang="en-US" sz="2800" b="1" dirty="0">
              <a:latin typeface="Arial" charset="0"/>
              <a:ea typeface="Times New Roman" pitchFamily="18" charset="0"/>
              <a:cs typeface="Arial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MY" sz="2800" b="1" dirty="0" smtClean="0">
                <a:latin typeface="Arial" charset="0"/>
                <a:ea typeface="Times New Roman" pitchFamily="18" charset="0"/>
                <a:cs typeface="Arial" charset="0"/>
              </a:rPr>
              <a:t> Practical </a:t>
            </a:r>
            <a:r>
              <a:rPr lang="en-MY" sz="2800" b="1" dirty="0">
                <a:latin typeface="Arial" charset="0"/>
                <a:ea typeface="Times New Roman" pitchFamily="18" charset="0"/>
                <a:cs typeface="Arial" charset="0"/>
              </a:rPr>
              <a:t>Exercise</a:t>
            </a:r>
            <a:endParaRPr lang="en-US" sz="2800" dirty="0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768</TotalTime>
  <Words>878</Words>
  <Application>Microsoft Office PowerPoint</Application>
  <PresentationFormat>On-screen Show (4:3)</PresentationFormat>
  <Paragraphs>210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Previous Lecture Summary</vt:lpstr>
      <vt:lpstr>Today's Lecture Topics</vt:lpstr>
      <vt:lpstr>Practical Exercise </vt:lpstr>
      <vt:lpstr>Practical Exercise  (Cont’d)</vt:lpstr>
      <vt:lpstr>Practical Exercise  (Cont’d)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Practical Exercise </vt:lpstr>
      <vt:lpstr>Practical Exercise  (Cont’d)</vt:lpstr>
      <vt:lpstr>Slide 17</vt:lpstr>
      <vt:lpstr>Slide 18</vt:lpstr>
      <vt:lpstr>Slide 19</vt:lpstr>
      <vt:lpstr>Lecture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slide]</dc:title>
  <dc:creator>Anne Oppegard</dc:creator>
  <cp:lastModifiedBy>NTS</cp:lastModifiedBy>
  <cp:revision>75</cp:revision>
  <dcterms:created xsi:type="dcterms:W3CDTF">2006-02-12T17:17:16Z</dcterms:created>
  <dcterms:modified xsi:type="dcterms:W3CDTF">2014-06-06T12:49:47Z</dcterms:modified>
</cp:coreProperties>
</file>