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356" r:id="rId2"/>
    <p:sldId id="386" r:id="rId3"/>
    <p:sldId id="357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91" r:id="rId14"/>
    <p:sldId id="392" r:id="rId15"/>
    <p:sldId id="367" r:id="rId16"/>
    <p:sldId id="368" r:id="rId17"/>
    <p:sldId id="388" r:id="rId18"/>
    <p:sldId id="393" r:id="rId19"/>
    <p:sldId id="394" r:id="rId20"/>
    <p:sldId id="395" r:id="rId21"/>
    <p:sldId id="396" r:id="rId22"/>
    <p:sldId id="39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0" autoAdjust="0"/>
    <p:restoredTop sz="94660"/>
  </p:normalViewPr>
  <p:slideViewPr>
    <p:cSldViewPr>
      <p:cViewPr>
        <p:scale>
          <a:sx n="76" d="100"/>
          <a:sy n="76" d="100"/>
        </p:scale>
        <p:origin x="-1122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7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916E844-A0B4-4875-A7C4-924EB5320E3B}" type="datetimeFigureOut">
              <a:rPr lang="en-US" smtClean="0"/>
              <a:pPr/>
              <a:t>5/23/2014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F9453FE-427A-464C-9496-A99E0CDC305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40977735"/>
              </p:ext>
            </p:extLst>
          </p:nvPr>
        </p:nvGraphicFramePr>
        <p:xfrm>
          <a:off x="457200" y="1481138"/>
          <a:ext cx="8229600" cy="385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6019800"/>
              </a:tblGrid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Title: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Code: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Instructor: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Total Lectures: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29898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Lecture 2</a:t>
            </a:r>
            <a:r>
              <a:rPr lang="en-US" baseline="30000" dirty="0" smtClean="0">
                <a:latin typeface="Arial" pitchFamily="34" charset="0"/>
                <a:cs typeface="Arial" pitchFamily="34" charset="0"/>
              </a:rPr>
              <a:t>nd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Topics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33400" y="1524000"/>
            <a:ext cx="8001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Forms of Business Entities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Financial Statements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Balance Sheet (Statement of Financial Position)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Income Statement (Statement of Earnings)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Statement of Owners Equity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Statement of Cash flows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The Accounting Cycle, Auditor’s Report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charset="0"/>
              </a:rPr>
              <a:t>Forms of Business Entities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ffectLst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63625" y="1296989"/>
          <a:ext cx="6937375" cy="4722812"/>
        </p:xfrm>
        <a:graphic>
          <a:graphicData uri="http://schemas.openxmlformats.org/presentationml/2006/ole">
            <p:oleObj spid="_x0000_s1030" name="Document" r:id="rId3" imgW="4492181" imgH="3196444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The Financial Statements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1524000"/>
            <a:ext cx="7315200" cy="2743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Income statement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Statement of stockholders’ equity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Balance sheet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Statement of cash flows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Support for the financial statements is     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 provided by notes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Income Statement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800600" y="1600200"/>
            <a:ext cx="3962400" cy="1671638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tabLst>
                <a:tab pos="3713163" algn="dec"/>
              </a:tabLst>
            </a:pPr>
            <a:r>
              <a:rPr lang="en-US" sz="1800" i="1" u="sng" dirty="0">
                <a:solidFill>
                  <a:schemeClr val="bg1"/>
                </a:solidFill>
                <a:latin typeface="Arial" charset="0"/>
              </a:rPr>
              <a:t>Income Statement</a:t>
            </a:r>
          </a:p>
          <a:p>
            <a:pPr>
              <a:tabLst>
                <a:tab pos="3713163" algn="dec"/>
              </a:tabLst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Revenue                           $ 120,000</a:t>
            </a:r>
          </a:p>
          <a:p>
            <a:pPr>
              <a:tabLst>
                <a:tab pos="3713163" algn="dec"/>
              </a:tabLst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Expenses                          </a:t>
            </a:r>
            <a:r>
              <a:rPr lang="en-US" sz="1800" u="sng" dirty="0">
                <a:solidFill>
                  <a:schemeClr val="bg1"/>
                </a:solidFill>
                <a:latin typeface="Arial" charset="0"/>
              </a:rPr>
              <a:t> (100,000</a:t>
            </a:r>
            <a:r>
              <a:rPr lang="en-US" sz="1800" dirty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tabLst>
                <a:tab pos="3713163" algn="dec"/>
              </a:tabLst>
            </a:pPr>
            <a:r>
              <a:rPr lang="en-US" sz="1800" dirty="0">
                <a:solidFill>
                  <a:schemeClr val="bg1"/>
                </a:solidFill>
                <a:latin typeface="Arial" charset="0"/>
              </a:rPr>
              <a:t>Net Income                       $   20,000</a:t>
            </a:r>
          </a:p>
          <a:p>
            <a:pPr algn="ctr">
              <a:spcBef>
                <a:spcPct val="75000"/>
              </a:spcBef>
              <a:tabLst>
                <a:tab pos="3713163" algn="dec"/>
              </a:tabLst>
            </a:pPr>
            <a:endParaRPr lang="en-US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447800"/>
            <a:ext cx="4038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Dated for a specific period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Summarizes revenues and expenses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Reports net income</a:t>
            </a:r>
          </a:p>
          <a:p>
            <a:pPr lvl="1">
              <a:buFont typeface="Wingdings" pitchFamily="2" charset="2"/>
              <a:buChar char="ü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Excess of revenues over expense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Net income increases retained earnings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Statement of Stockholders’ Equity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4800" y="1600200"/>
            <a:ext cx="4572000" cy="307007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tabLst>
                <a:tab pos="2628900" algn="ctr"/>
                <a:tab pos="3771900" algn="ctr"/>
                <a:tab pos="4292600" algn="dec"/>
              </a:tabLst>
            </a:pPr>
            <a:r>
              <a:rPr lang="en-US" i="1" u="sng" dirty="0" smtClean="0">
                <a:solidFill>
                  <a:schemeClr val="bg1"/>
                </a:solidFill>
                <a:latin typeface="Arial" charset="0"/>
              </a:rPr>
              <a:t>Income Statement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Revenue	                                 $   120,000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Expenses                                  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   (100,000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Net Income	                               $     20,000</a:t>
            </a:r>
          </a:p>
          <a:p>
            <a:pPr algn="ctr">
              <a:spcBef>
                <a:spcPct val="75000"/>
              </a:spcBef>
              <a:tabLst>
                <a:tab pos="2628900" algn="ctr"/>
                <a:tab pos="3771900" algn="ctr"/>
                <a:tab pos="4292600" algn="dec"/>
              </a:tabLst>
            </a:pPr>
            <a:r>
              <a:rPr lang="en-US" i="1" u="sng" dirty="0" smtClean="0">
                <a:solidFill>
                  <a:schemeClr val="bg1"/>
                </a:solidFill>
                <a:latin typeface="Arial" charset="0"/>
              </a:rPr>
              <a:t>Statement of Stockholders’ Equity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Capt. Stk.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Ret. Earn.</a:t>
            </a:r>
            <a:endParaRPr lang="en-US" b="1" u="sng" dirty="0" smtClean="0">
              <a:solidFill>
                <a:schemeClr val="bg1"/>
              </a:solidFill>
              <a:latin typeface="Arial" charset="0"/>
            </a:endParaRP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Beginning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 Balance	   $20,000    $   5,000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Net income		  20,000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Dividends                   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             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     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 (10,000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Ending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 Balance	$20,000	$ 15,000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1371600"/>
            <a:ext cx="4038600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Dated for a specific period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Reconciles beginning and   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ending balances of the 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stockholders’ equity  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accounts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Capital Stock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Retained Earnings Etc.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Links the income statement    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and the balance sheet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Balance Sheet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67200" y="1524001"/>
            <a:ext cx="4572000" cy="307007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tabLst>
                <a:tab pos="2628900" algn="ctr"/>
                <a:tab pos="3771900" algn="ctr"/>
                <a:tab pos="4292600" algn="dec"/>
              </a:tabLst>
            </a:pPr>
            <a:r>
              <a:rPr lang="en-US" i="1" u="sng" dirty="0" smtClean="0">
                <a:solidFill>
                  <a:schemeClr val="bg1"/>
                </a:solidFill>
                <a:latin typeface="Arial" charset="0"/>
              </a:rPr>
              <a:t>Income Statement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Revenue                                    $ 120,000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Expenses                                   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 (100,000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Net Income                                $   20,000</a:t>
            </a:r>
          </a:p>
          <a:p>
            <a:pPr algn="ctr">
              <a:spcBef>
                <a:spcPct val="75000"/>
              </a:spcBef>
              <a:tabLst>
                <a:tab pos="2628900" algn="ctr"/>
                <a:tab pos="3771900" algn="ctr"/>
                <a:tab pos="4292600" algn="dec"/>
              </a:tabLst>
            </a:pPr>
            <a:r>
              <a:rPr lang="en-US" i="1" u="sng" dirty="0" smtClean="0">
                <a:solidFill>
                  <a:schemeClr val="bg1"/>
                </a:solidFill>
                <a:latin typeface="Arial" charset="0"/>
              </a:rPr>
              <a:t>Statement of Stockholders’ Equity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Capt. Stk.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	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Ret. Earn.</a:t>
            </a:r>
            <a:endParaRPr lang="en-US" b="1" u="sng" dirty="0" smtClean="0">
              <a:solidFill>
                <a:schemeClr val="bg1"/>
              </a:solidFill>
              <a:latin typeface="Arial" charset="0"/>
            </a:endParaRP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Beginning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 Balance	   $20,000   $   5,000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Net income		20,000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Dividends                   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             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  (10,000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>
              <a:tabLst>
                <a:tab pos="2628900" algn="ctr"/>
                <a:tab pos="3771900" algn="ctr"/>
                <a:tab pos="4292600" algn="dec"/>
              </a:tabLst>
            </a:pPr>
            <a:r>
              <a:rPr lang="en-US" b="1" dirty="0" smtClean="0">
                <a:solidFill>
                  <a:schemeClr val="bg1"/>
                </a:solidFill>
                <a:latin typeface="Arial" charset="0"/>
              </a:rPr>
              <a:t>Ending</a:t>
            </a: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 Balance	         $20,000   $ 15,000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67200" y="4572001"/>
            <a:ext cx="4572000" cy="203132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tabLst>
                <a:tab pos="396875" algn="l"/>
                <a:tab pos="4229100" algn="dec"/>
              </a:tabLst>
            </a:pPr>
            <a:r>
              <a:rPr lang="en-US" i="1" u="sng" dirty="0" smtClean="0">
                <a:solidFill>
                  <a:schemeClr val="bg1"/>
                </a:solidFill>
                <a:latin typeface="Arial" charset="0"/>
              </a:rPr>
              <a:t>Balance Sheet</a:t>
            </a:r>
          </a:p>
          <a:p>
            <a:pPr>
              <a:tabLst>
                <a:tab pos="396875" algn="l"/>
                <a:tab pos="42291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Assets	$110,000</a:t>
            </a:r>
          </a:p>
          <a:p>
            <a:pPr>
              <a:tabLst>
                <a:tab pos="396875" algn="l"/>
                <a:tab pos="42291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Liabilities	25,000</a:t>
            </a:r>
          </a:p>
          <a:p>
            <a:pPr>
              <a:tabLst>
                <a:tab pos="396875" algn="l"/>
                <a:tab pos="42291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Stockholders’ Equity</a:t>
            </a:r>
          </a:p>
          <a:p>
            <a:pPr>
              <a:tabLst>
                <a:tab pos="396875" algn="l"/>
                <a:tab pos="42291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	Capital Stock	50,000</a:t>
            </a:r>
          </a:p>
          <a:p>
            <a:pPr>
              <a:tabLst>
                <a:tab pos="396875" algn="l"/>
                <a:tab pos="42291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	Retained Earnings                </a:t>
            </a:r>
            <a:r>
              <a:rPr lang="en-US" u="sng" dirty="0" smtClean="0">
                <a:solidFill>
                  <a:schemeClr val="bg1"/>
                </a:solidFill>
                <a:latin typeface="Arial" charset="0"/>
              </a:rPr>
              <a:t>    35,000</a:t>
            </a:r>
          </a:p>
          <a:p>
            <a:pPr>
              <a:tabLst>
                <a:tab pos="396875" algn="l"/>
                <a:tab pos="4229100" algn="dec"/>
              </a:tabLst>
            </a:pPr>
            <a:r>
              <a:rPr lang="en-US" dirty="0" smtClean="0">
                <a:solidFill>
                  <a:schemeClr val="bg1"/>
                </a:solidFill>
                <a:latin typeface="Arial" charset="0"/>
              </a:rPr>
              <a:t>		$110,000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cxnSp>
        <p:nvCxnSpPr>
          <p:cNvPr id="6" name="AutoShape 25"/>
          <p:cNvCxnSpPr>
            <a:cxnSpLocks noChangeShapeType="1"/>
          </p:cNvCxnSpPr>
          <p:nvPr/>
        </p:nvCxnSpPr>
        <p:spPr bwMode="auto">
          <a:xfrm>
            <a:off x="8458200" y="4343400"/>
            <a:ext cx="38100" cy="1704975"/>
          </a:xfrm>
          <a:prstGeom prst="bentConnector3">
            <a:avLst>
              <a:gd name="adj1" fmla="val 1116667"/>
            </a:avLst>
          </a:prstGeom>
          <a:noFill/>
          <a:ln w="28575">
            <a:solidFill>
              <a:srgbClr val="000066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" name="AutoShape 23"/>
          <p:cNvCxnSpPr>
            <a:cxnSpLocks noChangeShapeType="1"/>
          </p:cNvCxnSpPr>
          <p:nvPr/>
        </p:nvCxnSpPr>
        <p:spPr bwMode="auto">
          <a:xfrm>
            <a:off x="8382000" y="2514600"/>
            <a:ext cx="1588" cy="1257300"/>
          </a:xfrm>
          <a:prstGeom prst="bentConnector3">
            <a:avLst>
              <a:gd name="adj1" fmla="val 34365502"/>
            </a:avLst>
          </a:prstGeom>
          <a:noFill/>
          <a:ln w="28575">
            <a:solidFill>
              <a:srgbClr val="000066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14" name="Rectangle 13"/>
          <p:cNvSpPr/>
          <p:nvPr/>
        </p:nvSpPr>
        <p:spPr>
          <a:xfrm>
            <a:off x="152400" y="1524000"/>
            <a:ext cx="4114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Shows the financial condition of an entity as of a particular date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Assets: the resources of the business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Liabilities: the debts of the business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Equity: the owners’ interest in the business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The Accounting Equation: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038600"/>
            <a:ext cx="4572000" cy="16158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tabLst>
                <a:tab pos="1031875" algn="l"/>
              </a:tabLs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Assets =	Liabilities +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	Stockholders’ Equity</a:t>
            </a:r>
          </a:p>
          <a:p>
            <a:pPr>
              <a:spcBef>
                <a:spcPct val="50000"/>
              </a:spcBef>
              <a:tabLst>
                <a:tab pos="1031875" algn="l"/>
              </a:tabLst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Assets =	Liabilities +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	Capital Stock +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	Retained Earnings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21"/>
          <p:cNvSpPr>
            <a:spLocks noChangeArrowheads="1"/>
          </p:cNvSpPr>
          <p:nvPr/>
        </p:nvSpPr>
        <p:spPr bwMode="auto">
          <a:xfrm>
            <a:off x="1066800" y="5029200"/>
            <a:ext cx="2057400" cy="533400"/>
          </a:xfrm>
          <a:prstGeom prst="bracketPair">
            <a:avLst>
              <a:gd name="adj" fmla="val 16667"/>
            </a:avLst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Statement of Cash Flows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1524000"/>
            <a:ext cx="70866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Covers the same period as the income statement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Three sections</a:t>
            </a:r>
          </a:p>
          <a:p>
            <a:pPr lvl="1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Cash flows from operating activities</a:t>
            </a:r>
          </a:p>
          <a:p>
            <a:pPr lvl="1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Cash flows from investing activities</a:t>
            </a:r>
          </a:p>
          <a:p>
            <a:pPr lvl="1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Cash flows from financing activities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Notes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166843"/>
            <a:ext cx="83058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An integral part of the financial statements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Required presentation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significant accounting policies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Contingent liabilities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Subsequent events relating to conditions that  </a:t>
            </a:r>
          </a:p>
          <a:p>
            <a:pPr lvl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existed at the balance sheet date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Disclose and adjustment of the financial statements</a:t>
            </a:r>
          </a:p>
          <a:p>
            <a:pPr lvl="1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Subsequent events relating to conditions that did  </a:t>
            </a:r>
          </a:p>
          <a:p>
            <a:pPr lvl="1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not exist at the balance sheet date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Disclosure but no adjustment of the financial statements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The Accounting Cycle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0" y="1600200"/>
            <a:ext cx="5867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Recording transactions</a:t>
            </a:r>
          </a:p>
          <a:p>
            <a:pPr marL="457200" indent="-457200">
              <a:buFontTx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Recording adjusting entries</a:t>
            </a:r>
          </a:p>
          <a:p>
            <a:pPr marL="457200" indent="-457200">
              <a:buFontTx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Preparing the financial statement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charset="0"/>
              </a:rPr>
              <a:t>Recording Transactions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00200" y="1295400"/>
            <a:ext cx="640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Internal or external event that causes a change in a company’s assets, liabilities, or stockholders’ equity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Recorded in a journal (journal entry)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Posted to general ledger accounts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Double-entry system</a:t>
            </a:r>
          </a:p>
          <a:p>
            <a:pPr lvl="1">
              <a:buClr>
                <a:srgbClr val="336699"/>
              </a:buCl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Debit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left side of an account</a:t>
            </a:r>
          </a:p>
          <a:p>
            <a:pPr lvl="1">
              <a:buClr>
                <a:srgbClr val="336699"/>
              </a:buClr>
              <a:buFont typeface="Wingdings" pitchFamily="2" charset="2"/>
              <a:buChar char="ü"/>
            </a:pPr>
            <a:r>
              <a:rPr lang="en-US" sz="2400" dirty="0" smtClean="0">
                <a:solidFill>
                  <a:srgbClr val="660033"/>
                </a:solidFill>
                <a:latin typeface="Arial" pitchFamily="34" charset="0"/>
                <a:cs typeface="Arial" pitchFamily="34" charset="0"/>
              </a:rPr>
              <a:t>Credit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right side of an account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Debits = Credits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Group 35"/>
          <p:cNvGraphicFramePr>
            <a:graphicFrameLocks noGrp="1"/>
          </p:cNvGraphicFramePr>
          <p:nvPr/>
        </p:nvGraphicFramePr>
        <p:xfrm>
          <a:off x="6172200" y="4343400"/>
          <a:ext cx="2590800" cy="1219200"/>
        </p:xfrm>
        <a:graphic>
          <a:graphicData uri="http://schemas.openxmlformats.org/drawingml/2006/table">
            <a:tbl>
              <a:tblPr/>
              <a:tblGrid>
                <a:gridCol w="1295400"/>
                <a:gridCol w="1295400"/>
              </a:tblGrid>
              <a:tr h="46692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Account Title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522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Debit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6699"/>
                          </a:solidFill>
                          <a:effectLst/>
                          <a:latin typeface="Arial" charset="0"/>
                        </a:rPr>
                        <a:t>Credit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Example for Adjusting Entries</a:t>
            </a:r>
            <a:endParaRPr lang="en-US" dirty="0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04800" y="1219200"/>
            <a:ext cx="8382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Example.No.1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owner of a lawn service company prepares monthly</a:t>
            </a:r>
            <a:r>
              <a:rPr kumimoji="0" lang="en-US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financial statements. Prepare the appropriate adjusting entries for July 31 based on the following information available at the end of July.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annual insurance amounting to $1,200 went into effect on July 1. The Prepaid Insurance account was debited and Cash credited on the same date.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lawn service company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lawn tractor was purchased for $3,200 last year. The value of the lawn tractor at the end of its estimated four-year useful life was determined to be $800. This information was made available to record amortization for July.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customer paid for the entire summer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service in April. The journal entry credited the Unearned Service Fees account when the payment was received. The monthly fee is $500.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last weekly salary of $1,400 was paid to employees on Friday, July 27. Employees are paid based on a five-day workweek. Salaries for July 30 and 31have accrued.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e.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Service fees of $1,800 were earned by July 31 but not recorded.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Refer to (d) above. Prepare the entry to pay the salaries on Friday, August 3.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Example for Adjusting Entries and Effect in Income Statement and Balance Sheet</a:t>
            </a:r>
            <a:endParaRPr lang="en-US" sz="3600" dirty="0"/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28600" y="1828800"/>
            <a:ext cx="8610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Cutlery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August 31, 2011, unadjusted trial balance appeared as follows: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209800"/>
            <a:ext cx="5105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Arial" pitchFamily="34" charset="0"/>
                <a:cs typeface="Arial" pitchFamily="34" charset="0"/>
              </a:rPr>
              <a:t>Example for Adjusting Entries and Effect in Income Statement and Balance Sheet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04800" y="1371600"/>
            <a:ext cx="84582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following additional information is available for the month just ended: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Amortization of $50 per month will be taken on the furniture.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It is estimated that the store equipment will have no value at the end of its estimated five-year (or 60-month) useful life. Barbara Schmidt will record a full month of amortization for August.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It was determined that the balance in unearned revenue at August 31 should be $420.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prepaid insurance represents six months of insurance beginning August 1.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Accrued revenues at August 31 totaled $65.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86B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Prepare the adjusting entries needed on August 31, 2011, to record the previously unrecorded items.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Prepare T-accounts for accounts affected by the adjusting entries. Post the adjusting entries to the T-accounts.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Prepare an adjusted trial balance.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</a:rPr>
              <a:t>4.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</a:rPr>
              <a:t>Prepare an income statement, a statement of owner’s equity, and a balance sheet.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52400" y="1524000"/>
            <a:ext cx="8839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Mike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Szabo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Company engaged in the following transactions during the month of December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December 2 Made credit sales of $4000 (accepted accounts	</a:t>
            </a:r>
            <a:r>
              <a:rPr kumimoji="0" lang="en-US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		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receivable).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 6 Made cash sales of $2500.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10 Paid office salaries of $ 500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14 Sold lands that originally cost $2,200 for $3,000 cash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17 Paid $6,000 for equipment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21 Billed clients $900 for services (accepted accounts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receivable).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24 Collected $1,200 on an account receivable.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28 Paid an account payable of $700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Required : Record the transactions using T- accounts.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1029</TotalTime>
  <Words>858</Words>
  <Application>Microsoft Office PowerPoint</Application>
  <PresentationFormat>On-screen Show (4:3)</PresentationFormat>
  <Paragraphs>146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Concourse</vt:lpstr>
      <vt:lpstr>Document</vt:lpstr>
      <vt:lpstr>Slide 1</vt:lpstr>
      <vt:lpstr>Lecture 2nd Topics</vt:lpstr>
      <vt:lpstr>Forms of Business Entities</vt:lpstr>
      <vt:lpstr>The Financial Statements</vt:lpstr>
      <vt:lpstr>Income Statement</vt:lpstr>
      <vt:lpstr>Statement of Stockholders’ Equity</vt:lpstr>
      <vt:lpstr>Balance Sheet</vt:lpstr>
      <vt:lpstr>Statement of Cash Flows</vt:lpstr>
      <vt:lpstr>Notes</vt:lpstr>
      <vt:lpstr>The Accounting Cycle</vt:lpstr>
      <vt:lpstr>Recording Transactions</vt:lpstr>
      <vt:lpstr>Example for Adjusting Entries</vt:lpstr>
      <vt:lpstr>Slide 13</vt:lpstr>
      <vt:lpstr>Slide 14</vt:lpstr>
      <vt:lpstr>Example for Adjusting Entries and Effect in Income Statement and Balance Sheet</vt:lpstr>
      <vt:lpstr>Example for Adjusting Entries and Effect in Income Statement and Balance Sheet</vt:lpstr>
      <vt:lpstr>Chapter End Problem</vt:lpstr>
      <vt:lpstr>Slide 18</vt:lpstr>
      <vt:lpstr>Slide 19</vt:lpstr>
      <vt:lpstr>Slide 20</vt:lpstr>
      <vt:lpstr>Slide 21</vt:lpstr>
      <vt:lpstr>Slide 22</vt:lpstr>
    </vt:vector>
  </TitlesOfParts>
  <Company>fuuast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Financial Reporting</dc:title>
  <dc:creator>Hussain</dc:creator>
  <cp:lastModifiedBy>NTS</cp:lastModifiedBy>
  <cp:revision>114</cp:revision>
  <dcterms:created xsi:type="dcterms:W3CDTF">2014-05-19T19:59:56Z</dcterms:created>
  <dcterms:modified xsi:type="dcterms:W3CDTF">2014-05-23T12:51:21Z</dcterms:modified>
</cp:coreProperties>
</file>