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27"/>
  </p:notesMasterIdLst>
  <p:handoutMasterIdLst>
    <p:handoutMasterId r:id="rId28"/>
  </p:handoutMasterIdLst>
  <p:sldIdLst>
    <p:sldId id="303" r:id="rId2"/>
    <p:sldId id="304" r:id="rId3"/>
    <p:sldId id="314" r:id="rId4"/>
    <p:sldId id="295" r:id="rId5"/>
    <p:sldId id="315" r:id="rId6"/>
    <p:sldId id="282" r:id="rId7"/>
    <p:sldId id="316" r:id="rId8"/>
    <p:sldId id="283" r:id="rId9"/>
    <p:sldId id="296" r:id="rId10"/>
    <p:sldId id="284" r:id="rId11"/>
    <p:sldId id="297" r:id="rId12"/>
    <p:sldId id="285" r:id="rId13"/>
    <p:sldId id="305" r:id="rId14"/>
    <p:sldId id="319" r:id="rId15"/>
    <p:sldId id="320" r:id="rId16"/>
    <p:sldId id="309" r:id="rId17"/>
    <p:sldId id="317" r:id="rId18"/>
    <p:sldId id="318" r:id="rId19"/>
    <p:sldId id="310" r:id="rId20"/>
    <p:sldId id="322" r:id="rId21"/>
    <p:sldId id="311" r:id="rId22"/>
    <p:sldId id="323" r:id="rId23"/>
    <p:sldId id="312" r:id="rId24"/>
    <p:sldId id="324" r:id="rId25"/>
    <p:sldId id="313" r:id="rId2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66"/>
    <a:srgbClr val="33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34582" autoAdjust="0"/>
    <p:restoredTop sz="91005" autoAdjust="0"/>
  </p:normalViewPr>
  <p:slideViewPr>
    <p:cSldViewPr>
      <p:cViewPr>
        <p:scale>
          <a:sx n="74" d="100"/>
          <a:sy n="74" d="100"/>
        </p:scale>
        <p:origin x="-94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6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4738860-5277-4758-B92A-E140FA97D9A2}" type="datetimeFigureOut">
              <a:rPr lang="en-US" smtClean="0"/>
              <a:pPr/>
              <a:t>05/06/2014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4B786F9-AA99-4703-A0BB-FC82B150D045}" type="slidenum">
              <a:rPr lang="en-US" smtClean="0"/>
              <a:pPr/>
              <a:t>‹#›</a:t>
            </a:fld>
            <a:endParaRPr lang="en-US"/>
          </a:p>
        </p:txBody>
      </p:sp>
    </p:spTree>
    <p:extLst>
      <p:ext uri="{BB962C8B-B14F-4D97-AF65-F5344CB8AC3E}">
        <p14:creationId xmlns:p14="http://schemas.microsoft.com/office/powerpoint/2010/main" xmlns="" val="238451172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8B702B0-15E9-47A5-AE88-E2560F8CAF8F}" type="slidenum">
              <a:rPr lang="en-US"/>
              <a:pPr/>
              <a:t>‹#›</a:t>
            </a:fld>
            <a:endParaRPr lang="en-US"/>
          </a:p>
        </p:txBody>
      </p:sp>
    </p:spTree>
    <p:extLst>
      <p:ext uri="{BB962C8B-B14F-4D97-AF65-F5344CB8AC3E}">
        <p14:creationId xmlns:p14="http://schemas.microsoft.com/office/powerpoint/2010/main" xmlns="" val="1447316246"/>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594B34-583D-409E-9B25-8E7663B08E92}" type="datetimeFigureOut">
              <a:rPr lang="en-US" smtClean="0"/>
              <a:pPr/>
              <a:t>05/06/2014</a:t>
            </a:fld>
            <a:endParaRPr lang="en-US"/>
          </a:p>
        </p:txBody>
      </p:sp>
      <p:sp>
        <p:nvSpPr>
          <p:cNvPr id="5" name="Footer Placeholder 4"/>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12"/>
          </p:nvPr>
        </p:nvSpPr>
        <p:spPr/>
        <p:txBody>
          <a:bodyPr/>
          <a:lstStyle/>
          <a:p>
            <a:r>
              <a:rPr lang="en-US" smtClean="0"/>
              <a:t>Chapter 9, Slide #</a:t>
            </a:r>
            <a:fld id="{F6978936-D44A-4185-BA31-5795BD1B675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94B34-583D-409E-9B25-8E7663B08E92}" type="datetimeFigureOut">
              <a:rPr lang="en-US" smtClean="0"/>
              <a:pPr/>
              <a:t>05/06/2014</a:t>
            </a:fld>
            <a:endParaRPr lang="en-US"/>
          </a:p>
        </p:txBody>
      </p:sp>
      <p:sp>
        <p:nvSpPr>
          <p:cNvPr id="5" name="Footer Placeholder 4"/>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12"/>
          </p:nvPr>
        </p:nvSpPr>
        <p:spPr/>
        <p:txBody>
          <a:bodyPr/>
          <a:lstStyle/>
          <a:p>
            <a:r>
              <a:rPr lang="en-US" smtClean="0"/>
              <a:t>Chapter 9, Slide #</a:t>
            </a:r>
            <a:fld id="{53CD290C-8DB1-4FC0-AEF7-EFC353AB8EE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594B34-583D-409E-9B25-8E7663B08E92}" type="datetimeFigureOut">
              <a:rPr lang="en-US" smtClean="0"/>
              <a:pPr/>
              <a:t>05/06/2014</a:t>
            </a:fld>
            <a:endParaRPr lang="en-US"/>
          </a:p>
        </p:txBody>
      </p:sp>
      <p:sp>
        <p:nvSpPr>
          <p:cNvPr id="5" name="Footer Placeholder 4"/>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12"/>
          </p:nvPr>
        </p:nvSpPr>
        <p:spPr/>
        <p:txBody>
          <a:bodyPr/>
          <a:lstStyle/>
          <a:p>
            <a:r>
              <a:rPr lang="en-US" smtClean="0"/>
              <a:t>Chapter 9, Slide #</a:t>
            </a:r>
            <a:fld id="{6F89184F-BE43-4EA7-9997-290C80619BD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594B34-583D-409E-9B25-8E7663B08E92}" type="datetimeFigureOut">
              <a:rPr lang="en-US" smtClean="0"/>
              <a:pPr/>
              <a:t>05/06/2014</a:t>
            </a:fld>
            <a:endParaRPr lang="en-US"/>
          </a:p>
        </p:txBody>
      </p:sp>
      <p:sp>
        <p:nvSpPr>
          <p:cNvPr id="6" name="Footer Placeholder 5"/>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7" name="Slide Number Placeholder 6"/>
          <p:cNvSpPr>
            <a:spLocks noGrp="1"/>
          </p:cNvSpPr>
          <p:nvPr>
            <p:ph type="sldNum" sz="quarter" idx="12"/>
          </p:nvPr>
        </p:nvSpPr>
        <p:spPr/>
        <p:txBody>
          <a:bodyPr/>
          <a:lstStyle/>
          <a:p>
            <a:r>
              <a:rPr lang="en-US" smtClean="0"/>
              <a:t>Chapter 9, Slide #</a:t>
            </a:r>
            <a:fld id="{44E6FE76-97A2-4F71-A8C1-E46A3E0A882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594B34-583D-409E-9B25-8E7663B08E92}" type="datetimeFigureOut">
              <a:rPr lang="en-US" smtClean="0"/>
              <a:pPr/>
              <a:t>05/06/2014</a:t>
            </a:fld>
            <a:endParaRPr lang="en-US"/>
          </a:p>
        </p:txBody>
      </p:sp>
      <p:sp>
        <p:nvSpPr>
          <p:cNvPr id="8" name="Footer Placeholder 7"/>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9" name="Slide Number Placeholder 8"/>
          <p:cNvSpPr>
            <a:spLocks noGrp="1"/>
          </p:cNvSpPr>
          <p:nvPr>
            <p:ph type="sldNum" sz="quarter" idx="12"/>
          </p:nvPr>
        </p:nvSpPr>
        <p:spPr/>
        <p:txBody>
          <a:bodyPr/>
          <a:lstStyle/>
          <a:p>
            <a:r>
              <a:rPr lang="en-US" smtClean="0"/>
              <a:t>Chapter 9, Slide #</a:t>
            </a:r>
            <a:fld id="{13CC0618-1903-4F4B-83FC-4932966CA2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94B34-583D-409E-9B25-8E7663B08E92}" type="datetimeFigureOut">
              <a:rPr lang="en-US" smtClean="0"/>
              <a:pPr/>
              <a:t>05/06/2014</a:t>
            </a:fld>
            <a:endParaRPr lang="en-US"/>
          </a:p>
        </p:txBody>
      </p:sp>
      <p:sp>
        <p:nvSpPr>
          <p:cNvPr id="4" name="Footer Placeholder 3"/>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5" name="Slide Number Placeholder 4"/>
          <p:cNvSpPr>
            <a:spLocks noGrp="1"/>
          </p:cNvSpPr>
          <p:nvPr>
            <p:ph type="sldNum" sz="quarter" idx="12"/>
          </p:nvPr>
        </p:nvSpPr>
        <p:spPr/>
        <p:txBody>
          <a:bodyPr/>
          <a:lstStyle/>
          <a:p>
            <a:r>
              <a:rPr lang="en-US" smtClean="0"/>
              <a:t>Chapter 9, Slide #</a:t>
            </a:r>
            <a:fld id="{595E3467-014D-4264-805D-A8E37B78602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594B34-583D-409E-9B25-8E7663B08E92}" type="datetimeFigureOut">
              <a:rPr lang="en-US" smtClean="0"/>
              <a:pPr/>
              <a:t>05/06/2014</a:t>
            </a:fld>
            <a:endParaRPr lang="en-US"/>
          </a:p>
        </p:txBody>
      </p:sp>
      <p:sp>
        <p:nvSpPr>
          <p:cNvPr id="3" name="Footer Placeholder 2"/>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4" name="Slide Number Placeholder 3"/>
          <p:cNvSpPr>
            <a:spLocks noGrp="1"/>
          </p:cNvSpPr>
          <p:nvPr>
            <p:ph type="sldNum" sz="quarter" idx="12"/>
          </p:nvPr>
        </p:nvSpPr>
        <p:spPr/>
        <p:txBody>
          <a:bodyPr/>
          <a:lstStyle/>
          <a:p>
            <a:r>
              <a:rPr lang="en-US" smtClean="0"/>
              <a:t>Chapter 9, Slide #</a:t>
            </a:r>
            <a:fld id="{7C3321AF-69AE-4BBC-9A38-A35E3FEE40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94B34-583D-409E-9B25-8E7663B08E92}" type="datetimeFigureOut">
              <a:rPr lang="en-US" smtClean="0"/>
              <a:pPr/>
              <a:t>05/06/2014</a:t>
            </a:fld>
            <a:endParaRPr lang="en-US"/>
          </a:p>
        </p:txBody>
      </p:sp>
      <p:sp>
        <p:nvSpPr>
          <p:cNvPr id="6" name="Footer Placeholder 5"/>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7" name="Slide Number Placeholder 6"/>
          <p:cNvSpPr>
            <a:spLocks noGrp="1"/>
          </p:cNvSpPr>
          <p:nvPr>
            <p:ph type="sldNum" sz="quarter" idx="12"/>
          </p:nvPr>
        </p:nvSpPr>
        <p:spPr/>
        <p:txBody>
          <a:bodyPr/>
          <a:lstStyle/>
          <a:p>
            <a:r>
              <a:rPr lang="en-US" smtClean="0"/>
              <a:t>Chapter 9, Slide #</a:t>
            </a:r>
            <a:fld id="{5AFE8D83-E318-43BB-847D-218F6DC008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594B34-583D-409E-9B25-8E7663B08E92}" type="datetimeFigureOut">
              <a:rPr lang="en-US" smtClean="0"/>
              <a:pPr/>
              <a:t>05/06/2014</a:t>
            </a:fld>
            <a:endParaRPr lang="en-US"/>
          </a:p>
        </p:txBody>
      </p:sp>
      <p:sp>
        <p:nvSpPr>
          <p:cNvPr id="6" name="Footer Placeholder 5"/>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7" name="Slide Number Placeholder 6"/>
          <p:cNvSpPr>
            <a:spLocks noGrp="1"/>
          </p:cNvSpPr>
          <p:nvPr>
            <p:ph type="sldNum" sz="quarter" idx="12"/>
          </p:nvPr>
        </p:nvSpPr>
        <p:spPr/>
        <p:txBody>
          <a:bodyPr/>
          <a:lstStyle/>
          <a:p>
            <a:r>
              <a:rPr lang="en-US" smtClean="0"/>
              <a:t>Chapter 9, Slide #</a:t>
            </a:r>
            <a:fld id="{682DDF48-A360-4E93-ACCB-FBEC1C26628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94B34-583D-409E-9B25-8E7663B08E92}" type="datetimeFigureOut">
              <a:rPr lang="en-US" smtClean="0"/>
              <a:pPr/>
              <a:t>05/06/2014</a:t>
            </a:fld>
            <a:endParaRPr lang="en-US"/>
          </a:p>
        </p:txBody>
      </p:sp>
      <p:sp>
        <p:nvSpPr>
          <p:cNvPr id="5" name="Footer Placeholder 4"/>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12"/>
          </p:nvPr>
        </p:nvSpPr>
        <p:spPr/>
        <p:txBody>
          <a:bodyPr/>
          <a:lstStyle/>
          <a:p>
            <a:r>
              <a:rPr lang="en-US" smtClean="0"/>
              <a:t>Chapter 9, Slide #</a:t>
            </a:r>
            <a:fld id="{13465258-A0B5-41A1-B243-5D2630FC17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594B34-583D-409E-9B25-8E7663B08E92}" type="datetimeFigureOut">
              <a:rPr lang="en-US" smtClean="0"/>
              <a:pPr/>
              <a:t>05/06/2014</a:t>
            </a:fld>
            <a:endParaRPr lang="en-US"/>
          </a:p>
        </p:txBody>
      </p:sp>
      <p:sp>
        <p:nvSpPr>
          <p:cNvPr id="5" name="Footer Placeholder 4"/>
          <p:cNvSpPr>
            <a:spLocks noGrp="1"/>
          </p:cNvSpPr>
          <p:nvPr>
            <p:ph type="ftr" sz="quarter" idx="11"/>
          </p:nvPr>
        </p:nvSpPr>
        <p:spPr/>
        <p:txBody>
          <a:body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12"/>
          </p:nvPr>
        </p:nvSpPr>
        <p:spPr/>
        <p:txBody>
          <a:bodyPr/>
          <a:lstStyle/>
          <a:p>
            <a:r>
              <a:rPr lang="en-US" smtClean="0"/>
              <a:t>Chapter 9, Slide #</a:t>
            </a:r>
            <a:fld id="{539B9635-9958-4C97-9FCD-9502989A344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94B34-583D-409E-9B25-8E7663B08E92}" type="datetimeFigureOut">
              <a:rPr lang="en-US" smtClean="0"/>
              <a:pPr/>
              <a:t>05/06/2014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Copyright 2007 by Thomson South-Western, a part of The Thomson Corporation. All rights reserved.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Chapter 9, Slide #</a:t>
            </a:r>
            <a:fld id="{4BC0D16D-97BF-48A3-AE82-7E33417A12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Microsoft_Office_Word_97_-_2003_Document1.doc"/></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Microsoft_Office_Word_97_-_2003_Document2.doc"/></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1"/>
          <a:ext cx="9144000" cy="6857999"/>
        </p:xfrm>
        <a:graphic>
          <a:graphicData uri="http://schemas.openxmlformats.org/drawingml/2006/table">
            <a:tbl>
              <a:tblPr firstRow="1" bandRow="1">
                <a:tableStyleId>{5C22544A-7EE6-4342-B048-85BDC9FD1C3A}</a:tableStyleId>
              </a:tblPr>
              <a:tblGrid>
                <a:gridCol w="3021496"/>
                <a:gridCol w="6122504"/>
              </a:tblGrid>
              <a:tr h="2122391">
                <a:tc>
                  <a:txBody>
                    <a:bodyPr/>
                    <a:lstStyle/>
                    <a:p>
                      <a:r>
                        <a:rPr lang="en-MY" sz="2800" b="1" dirty="0" smtClean="0">
                          <a:latin typeface="Arial" pitchFamily="34" charset="0"/>
                          <a:cs typeface="Arial" pitchFamily="34" charset="0"/>
                        </a:rPr>
                        <a:t>Course Title:            </a:t>
                      </a:r>
                      <a:endParaRPr lang="en-MY" sz="2800" b="1" dirty="0">
                        <a:latin typeface="Arial" pitchFamily="34" charset="0"/>
                        <a:cs typeface="Arial" pitchFamily="34" charset="0"/>
                      </a:endParaRPr>
                    </a:p>
                  </a:txBody>
                  <a:tcPr/>
                </a:tc>
                <a:tc>
                  <a:txBody>
                    <a:bodyPr/>
                    <a:lstStyle/>
                    <a:p>
                      <a:r>
                        <a:rPr lang="en-MY" sz="2800" b="1" dirty="0" smtClean="0">
                          <a:effectLst/>
                          <a:latin typeface="Arial" pitchFamily="34" charset="0"/>
                          <a:cs typeface="Arial" pitchFamily="34" charset="0"/>
                        </a:rPr>
                        <a:t>Financial</a:t>
                      </a:r>
                      <a:r>
                        <a:rPr lang="en-MY" sz="2800" b="1" baseline="0" dirty="0" smtClean="0">
                          <a:effectLst/>
                          <a:latin typeface="Arial" pitchFamily="34" charset="0"/>
                          <a:cs typeface="Arial" pitchFamily="34" charset="0"/>
                        </a:rPr>
                        <a:t> </a:t>
                      </a:r>
                      <a:r>
                        <a:rPr lang="en-MY" sz="2800" b="1" dirty="0" smtClean="0">
                          <a:effectLst/>
                          <a:latin typeface="Arial" pitchFamily="34" charset="0"/>
                          <a:cs typeface="Arial" pitchFamily="34" charset="0"/>
                        </a:rPr>
                        <a:t>Statement Analysis</a:t>
                      </a:r>
                      <a:endParaRPr lang="en-MY" sz="2800" b="1" dirty="0">
                        <a:effectLst/>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Code:</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MGT-537</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Instructor:</a:t>
                      </a:r>
                      <a:endParaRPr lang="en-MY" sz="2800" b="1" dirty="0">
                        <a:latin typeface="Arial" pitchFamily="34" charset="0"/>
                        <a:cs typeface="Arial" pitchFamily="34" charset="0"/>
                      </a:endParaRPr>
                    </a:p>
                  </a:txBody>
                  <a:tcPr/>
                </a:tc>
                <a:tc>
                  <a:txBody>
                    <a:bodyPr/>
                    <a:lstStyle/>
                    <a:p>
                      <a:pPr algn="l"/>
                      <a:r>
                        <a:rPr lang="en-MY" sz="2800" b="1" dirty="0" err="1" smtClean="0">
                          <a:latin typeface="Arial" pitchFamily="34" charset="0"/>
                          <a:cs typeface="Arial" pitchFamily="34" charset="0"/>
                        </a:rPr>
                        <a:t>Dr.</a:t>
                      </a:r>
                      <a:r>
                        <a:rPr lang="en-MY" sz="2800" b="1" dirty="0" smtClean="0">
                          <a:latin typeface="Arial" pitchFamily="34" charset="0"/>
                          <a:cs typeface="Arial" pitchFamily="34" charset="0"/>
                        </a:rPr>
                        <a:t> Hafiz Muhammad </a:t>
                      </a:r>
                      <a:r>
                        <a:rPr lang="en-MY" sz="2800" b="1" dirty="0" err="1" smtClean="0">
                          <a:latin typeface="Arial" pitchFamily="34" charset="0"/>
                          <a:cs typeface="Arial" pitchFamily="34" charset="0"/>
                        </a:rPr>
                        <a:t>Ishaq</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Total Lectures:</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32</a:t>
                      </a:r>
                      <a:endParaRPr lang="en-MY" sz="2800" b="1" dirty="0">
                        <a:latin typeface="Arial" pitchFamily="34" charset="0"/>
                        <a:cs typeface="Arial" pitchFamily="34" charset="0"/>
                      </a:endParaRPr>
                    </a:p>
                  </a:txBody>
                  <a:tcPr/>
                </a:tc>
              </a:tr>
              <a:tr h="1183902">
                <a:tc>
                  <a:txBody>
                    <a:bodyPr/>
                    <a:lstStyle/>
                    <a:p>
                      <a:endParaRPr lang="en-MY" sz="2400" dirty="0">
                        <a:latin typeface="Arial" pitchFamily="34" charset="0"/>
                        <a:cs typeface="Arial" pitchFamily="34" charset="0"/>
                      </a:endParaRPr>
                    </a:p>
                  </a:txBody>
                  <a:tcPr/>
                </a:tc>
                <a:tc>
                  <a:txBody>
                    <a:bodyPr/>
                    <a:lstStyle/>
                    <a:p>
                      <a:endParaRPr lang="en-MY" sz="24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pitchFamily="34" charset="0"/>
                <a:cs typeface="Arial" pitchFamily="34" charset="0"/>
              </a:rPr>
              <a:t>Previous Lecture Summary</a:t>
            </a:r>
            <a:endParaRPr lang="en-US" dirty="0"/>
          </a:p>
        </p:txBody>
      </p:sp>
      <p:sp>
        <p:nvSpPr>
          <p:cNvPr id="3" name="Rectangle 2"/>
          <p:cNvSpPr/>
          <p:nvPr/>
        </p:nvSpPr>
        <p:spPr>
          <a:xfrm>
            <a:off x="533400" y="1524000"/>
            <a:ext cx="7848600" cy="4893647"/>
          </a:xfrm>
          <a:prstGeom prst="rect">
            <a:avLst/>
          </a:prstGeom>
        </p:spPr>
        <p:txBody>
          <a:bodyPr wrap="square">
            <a:spAutoFit/>
          </a:bodyPr>
          <a:lstStyle/>
          <a:p>
            <a:pPr algn="ctr"/>
            <a:r>
              <a:rPr lang="en-MY" b="1" dirty="0" smtClean="0"/>
              <a:t>Analysis of Profitability </a:t>
            </a:r>
            <a:endParaRPr lang="en-US" b="1" dirty="0" smtClean="0"/>
          </a:p>
          <a:p>
            <a:endParaRPr lang="en-MY" dirty="0" smtClean="0"/>
          </a:p>
          <a:p>
            <a:pPr>
              <a:buFont typeface="Wingdings" pitchFamily="2" charset="2"/>
              <a:buChar char="Ø"/>
            </a:pPr>
            <a:r>
              <a:rPr lang="en-MY" b="1" dirty="0" smtClean="0">
                <a:latin typeface="Arial" pitchFamily="34" charset="0"/>
                <a:cs typeface="Arial" pitchFamily="34" charset="0"/>
              </a:rPr>
              <a:t> Return on Investment, </a:t>
            </a:r>
          </a:p>
          <a:p>
            <a:pPr>
              <a:buFont typeface="Wingdings" pitchFamily="2" charset="2"/>
              <a:buChar char="Ø"/>
            </a:pPr>
            <a:r>
              <a:rPr lang="en-MY" b="1" dirty="0" smtClean="0">
                <a:latin typeface="Arial" pitchFamily="34" charset="0"/>
                <a:cs typeface="Arial" pitchFamily="34" charset="0"/>
              </a:rPr>
              <a:t> Return on Total Equity, </a:t>
            </a:r>
          </a:p>
          <a:p>
            <a:pPr>
              <a:buFont typeface="Wingdings" pitchFamily="2" charset="2"/>
              <a:buChar char="Ø"/>
            </a:pPr>
            <a:r>
              <a:rPr lang="en-MY" b="1" dirty="0" smtClean="0">
                <a:latin typeface="Arial" pitchFamily="34" charset="0"/>
                <a:cs typeface="Arial" pitchFamily="34" charset="0"/>
              </a:rPr>
              <a:t> Return on Common Equity, </a:t>
            </a:r>
          </a:p>
          <a:p>
            <a:pPr>
              <a:buFont typeface="Wingdings" pitchFamily="2" charset="2"/>
              <a:buChar char="Ø"/>
            </a:pPr>
            <a:r>
              <a:rPr lang="en-MY" b="1" dirty="0" smtClean="0">
                <a:latin typeface="Arial" pitchFamily="34" charset="0"/>
                <a:cs typeface="Arial" pitchFamily="34" charset="0"/>
              </a:rPr>
              <a:t> The relationship between profitability rations, </a:t>
            </a:r>
          </a:p>
          <a:p>
            <a:pPr>
              <a:buFont typeface="Wingdings" pitchFamily="2" charset="2"/>
              <a:buChar char="Ø"/>
            </a:pPr>
            <a:r>
              <a:rPr lang="en-MY" b="1" dirty="0" smtClean="0">
                <a:latin typeface="Arial" pitchFamily="34" charset="0"/>
                <a:cs typeface="Arial" pitchFamily="34" charset="0"/>
              </a:rPr>
              <a:t> Gross Profit Margin,</a:t>
            </a:r>
          </a:p>
          <a:p>
            <a:pPr>
              <a:buFont typeface="Wingdings" pitchFamily="2" charset="2"/>
              <a:buChar char="Ø"/>
            </a:pPr>
            <a:r>
              <a:rPr lang="en-MY" b="1" dirty="0" smtClean="0">
                <a:latin typeface="Arial" pitchFamily="34" charset="0"/>
                <a:cs typeface="Arial" pitchFamily="34" charset="0"/>
              </a:rPr>
              <a:t> Trends in Profitability, </a:t>
            </a:r>
          </a:p>
          <a:p>
            <a:pPr>
              <a:buFont typeface="Wingdings" pitchFamily="2" charset="2"/>
              <a:buChar char="Ø"/>
            </a:pPr>
            <a:r>
              <a:rPr lang="en-MY" b="1" dirty="0" smtClean="0">
                <a:latin typeface="Arial" pitchFamily="34" charset="0"/>
                <a:cs typeface="Arial" pitchFamily="34" charset="0"/>
              </a:rPr>
              <a:t> Segment Reporting, </a:t>
            </a:r>
          </a:p>
          <a:p>
            <a:pPr>
              <a:buFont typeface="Wingdings" pitchFamily="2" charset="2"/>
              <a:buChar char="Ø"/>
            </a:pPr>
            <a:r>
              <a:rPr lang="en-MY" b="1" dirty="0" smtClean="0">
                <a:latin typeface="Arial" pitchFamily="34" charset="0"/>
                <a:cs typeface="Arial" pitchFamily="34" charset="0"/>
              </a:rPr>
              <a:t> Gains and Losses that Bypass the Income</a:t>
            </a:r>
          </a:p>
          <a:p>
            <a:r>
              <a:rPr lang="en-MY" b="1" dirty="0" smtClean="0">
                <a:latin typeface="Arial" pitchFamily="34" charset="0"/>
                <a:cs typeface="Arial" pitchFamily="34" charset="0"/>
              </a:rPr>
              <a:t>    Statement, </a:t>
            </a:r>
          </a:p>
          <a:p>
            <a:pPr>
              <a:buFont typeface="Wingdings" pitchFamily="2" charset="2"/>
              <a:buChar char="Ø"/>
            </a:pPr>
            <a:r>
              <a:rPr lang="en-MY" b="1" dirty="0" smtClean="0">
                <a:latin typeface="Arial" pitchFamily="34" charset="0"/>
                <a:cs typeface="Arial" pitchFamily="34" charset="0"/>
              </a:rPr>
              <a:t> Interim Reports</a:t>
            </a:r>
          </a:p>
          <a:p>
            <a:pPr lvl="0">
              <a:buFont typeface="Wingdings" pitchFamily="2" charset="2"/>
              <a:buChar char="Ø"/>
            </a:pPr>
            <a:r>
              <a:rPr lang="en-MY" b="1" dirty="0" smtClean="0">
                <a:latin typeface="Arial" pitchFamily="34" charset="0"/>
                <a:cs typeface="Arial" pitchFamily="34" charset="0"/>
              </a:rPr>
              <a:t> Practical Exercise</a:t>
            </a:r>
            <a:endParaRPr lang="en-US"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pitchFamily="34" charset="0"/>
                <a:cs typeface="Arial" pitchFamily="34" charset="0"/>
              </a:rPr>
              <a:t>Today's Lecture Topics</a:t>
            </a:r>
            <a:endParaRPr lang="en-US" dirty="0"/>
          </a:p>
        </p:txBody>
      </p:sp>
      <p:sp>
        <p:nvSpPr>
          <p:cNvPr id="138241" name="Rectangle 1"/>
          <p:cNvSpPr>
            <a:spLocks noChangeArrowheads="1"/>
          </p:cNvSpPr>
          <p:nvPr/>
        </p:nvSpPr>
        <p:spPr bwMode="auto">
          <a:xfrm>
            <a:off x="457200" y="1143000"/>
            <a:ext cx="82296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Analysis for the Investor</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Definition of Financial Leverage, </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Computation of Financial Leverage,</a:t>
            </a:r>
          </a:p>
          <a:p>
            <a:pPr lvl="0" eaLnBrk="0" hangingPunct="0">
              <a:buFont typeface="Wingdings" pitchFamily="2" charset="2"/>
              <a:buChar char="Ø"/>
            </a:pPr>
            <a:r>
              <a:rPr lang="en-MY" sz="3200" b="1" dirty="0" smtClean="0">
                <a:latin typeface="Arial" pitchFamily="34" charset="0"/>
                <a:cs typeface="Arial" pitchFamily="34" charset="0"/>
              </a:rPr>
              <a:t> Earnings </a:t>
            </a:r>
            <a:r>
              <a:rPr lang="en-MY" sz="3200" b="1" dirty="0">
                <a:latin typeface="Arial" pitchFamily="34" charset="0"/>
                <a:cs typeface="Arial" pitchFamily="34" charset="0"/>
              </a:rPr>
              <a:t>per common share</a:t>
            </a:r>
            <a:r>
              <a:rPr lang="en-MY" sz="3200" b="1" dirty="0" smtClean="0">
                <a:latin typeface="Arial" pitchFamily="34" charset="0"/>
                <a:cs typeface="Arial" pitchFamily="34" charset="0"/>
              </a:rPr>
              <a:t>,</a:t>
            </a:r>
          </a:p>
          <a:p>
            <a:pPr lvl="0" eaLnBrk="0" hangingPunct="0">
              <a:buFont typeface="Wingdings" pitchFamily="2" charset="2"/>
              <a:buChar char="Ø"/>
            </a:pPr>
            <a:r>
              <a:rPr lang="en-MY" sz="3200" b="1" dirty="0" smtClean="0">
                <a:latin typeface="Arial" pitchFamily="34" charset="0"/>
                <a:cs typeface="Arial" pitchFamily="34" charset="0"/>
              </a:rPr>
              <a:t> Practical Exercises</a:t>
            </a: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descr="gibson-graphic (2)"/>
          <p:cNvSpPr>
            <a:spLocks noGrp="1" noChangeArrowheads="1"/>
          </p:cNvSpPr>
          <p:nvPr>
            <p:ph type="title"/>
          </p:nvPr>
        </p:nvSpPr>
        <p:spPr>
          <a:ln/>
        </p:spPr>
        <p:txBody>
          <a:bodyPr/>
          <a:lstStyle/>
          <a:p>
            <a:r>
              <a:rPr lang="en-US" b="1" dirty="0" smtClean="0">
                <a:latin typeface="Arial" charset="0"/>
                <a:cs typeface="Arial" charset="0"/>
              </a:rPr>
              <a:t>Financial Leverage</a:t>
            </a:r>
            <a:endParaRPr lang="en-US" b="1" dirty="0">
              <a:latin typeface="Arial" charset="0"/>
              <a:cs typeface="Arial" charset="0"/>
            </a:endParaRPr>
          </a:p>
        </p:txBody>
      </p:sp>
      <p:sp>
        <p:nvSpPr>
          <p:cNvPr id="58371" name="Rectangle 3"/>
          <p:cNvSpPr>
            <a:spLocks noGrp="1" noChangeArrowheads="1"/>
          </p:cNvSpPr>
          <p:nvPr>
            <p:ph idx="1"/>
          </p:nvPr>
        </p:nvSpPr>
        <p:spPr>
          <a:xfrm>
            <a:off x="593725" y="1598613"/>
            <a:ext cx="8016875" cy="4114800"/>
          </a:xfrm>
        </p:spPr>
        <p:txBody>
          <a:bodyPr>
            <a:noAutofit/>
          </a:bodyPr>
          <a:lstStyle/>
          <a:p>
            <a:pPr algn="just">
              <a:lnSpc>
                <a:spcPct val="150000"/>
              </a:lnSpc>
              <a:spcBef>
                <a:spcPts val="0"/>
              </a:spcBef>
            </a:pPr>
            <a:r>
              <a:rPr lang="en-MY" sz="1800" b="1" dirty="0">
                <a:latin typeface="Arial" panose="020B0604020202020204" pitchFamily="34" charset="0"/>
                <a:cs typeface="Arial" panose="020B0604020202020204" pitchFamily="34" charset="0"/>
              </a:rPr>
              <a:t>Any ratio used to calculate the financial leverage of a company to get an idea of the company's methods of financing or to measure its ability to meet financial obligations. There are several different ratios, but the main factors looked at include debt, equity, assets and interest expenses</a:t>
            </a:r>
            <a:r>
              <a:rPr lang="en-MY" sz="1800" b="1" dirty="0" smtClean="0">
                <a:latin typeface="Arial" panose="020B0604020202020204" pitchFamily="34" charset="0"/>
                <a:cs typeface="Arial" panose="020B0604020202020204" pitchFamily="34" charset="0"/>
              </a:rPr>
              <a:t>.</a:t>
            </a:r>
          </a:p>
          <a:p>
            <a:pPr algn="just">
              <a:lnSpc>
                <a:spcPct val="150000"/>
              </a:lnSpc>
              <a:spcBef>
                <a:spcPts val="0"/>
              </a:spcBef>
            </a:pPr>
            <a:r>
              <a:rPr lang="en-MY" sz="1800" b="1" dirty="0">
                <a:latin typeface="Arial" panose="020B0604020202020204" pitchFamily="34" charset="0"/>
                <a:cs typeface="Arial" panose="020B0604020202020204" pitchFamily="34" charset="0"/>
              </a:rPr>
              <a:t>A ratio used to measure a company's mix of operating costs, giving an idea of how changes in output will affect operating income. Fixed and variable costs are the two types of operating costs; depending on the company and the industry, the mix will differ</a:t>
            </a:r>
            <a:r>
              <a:rPr lang="en-MY" sz="1800" b="1" dirty="0" smtClean="0">
                <a:latin typeface="Arial" panose="020B0604020202020204" pitchFamily="34" charset="0"/>
                <a:cs typeface="Arial" panose="020B0604020202020204" pitchFamily="34" charset="0"/>
              </a:rPr>
              <a:t>.</a:t>
            </a:r>
            <a:endParaRPr lang="en-US" sz="1800" b="1" dirty="0" smtClean="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3392" y="1371600"/>
            <a:ext cx="7010400" cy="3780522"/>
          </a:xfrm>
          <a:prstGeom prst="rect">
            <a:avLst/>
          </a:prstGeom>
        </p:spPr>
        <p:txBody>
          <a:bodyPr wrap="square">
            <a:spAutoFit/>
          </a:bodyPr>
          <a:lstStyle/>
          <a:p>
            <a:pPr marL="285750" indent="-285750">
              <a:lnSpc>
                <a:spcPct val="150000"/>
              </a:lnSpc>
              <a:buFont typeface="Arial" panose="020B0604020202020204" pitchFamily="34" charset="0"/>
              <a:buChar char="•"/>
            </a:pPr>
            <a:endParaRPr lang="en-US" sz="1800" b="1" dirty="0" smtClean="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sz="1800" b="1" dirty="0" smtClean="0">
                <a:latin typeface="Arial" panose="020B0604020202020204" pitchFamily="34" charset="0"/>
                <a:cs typeface="Arial" panose="020B0604020202020204" pitchFamily="34" charset="0"/>
              </a:rPr>
              <a:t>The </a:t>
            </a:r>
            <a:r>
              <a:rPr lang="en-US" sz="1800" b="1" dirty="0">
                <a:latin typeface="Arial" panose="020B0604020202020204" pitchFamily="34" charset="0"/>
                <a:cs typeface="Arial" panose="020B0604020202020204" pitchFamily="34" charset="0"/>
              </a:rPr>
              <a:t>use of debt is referred to as financial leverage</a:t>
            </a:r>
          </a:p>
          <a:p>
            <a:pPr>
              <a:lnSpc>
                <a:spcPct val="150000"/>
              </a:lnSpc>
            </a:pPr>
            <a:r>
              <a:rPr lang="en-US" sz="1800" b="1" dirty="0">
                <a:latin typeface="Arial" panose="020B0604020202020204" pitchFamily="34" charset="0"/>
                <a:cs typeface="Arial" panose="020B0604020202020204" pitchFamily="34" charset="0"/>
              </a:rPr>
              <a:t>Interest as related to debt financing</a:t>
            </a:r>
          </a:p>
          <a:p>
            <a:pPr marL="742950" lvl="1" indent="-285750">
              <a:lnSpc>
                <a:spcPct val="150000"/>
              </a:lnSpc>
              <a:buFont typeface="Arial" panose="020B0604020202020204" pitchFamily="34" charset="0"/>
              <a:buChar char="•"/>
            </a:pPr>
            <a:r>
              <a:rPr lang="en-US" sz="1800" b="1" dirty="0">
                <a:latin typeface="Arial" panose="020B0604020202020204" pitchFamily="34" charset="0"/>
                <a:cs typeface="Arial" panose="020B0604020202020204" pitchFamily="34" charset="0"/>
              </a:rPr>
              <a:t>A contractual obligation</a:t>
            </a:r>
          </a:p>
          <a:p>
            <a:pPr marL="742950" lvl="1" indent="-285750">
              <a:lnSpc>
                <a:spcPct val="150000"/>
              </a:lnSpc>
              <a:buFont typeface="Arial" panose="020B0604020202020204" pitchFamily="34" charset="0"/>
              <a:buChar char="•"/>
            </a:pPr>
            <a:r>
              <a:rPr lang="en-US" sz="1800" b="1" dirty="0">
                <a:latin typeface="Arial" panose="020B0604020202020204" pitchFamily="34" charset="0"/>
                <a:cs typeface="Arial" panose="020B0604020202020204" pitchFamily="34" charset="0"/>
              </a:rPr>
              <a:t>Must be paid regardless of entity’s current </a:t>
            </a:r>
            <a:r>
              <a:rPr lang="en-US" sz="1800" b="1" dirty="0" smtClean="0">
                <a:latin typeface="Arial" panose="020B0604020202020204" pitchFamily="34" charset="0"/>
                <a:cs typeface="Arial" panose="020B0604020202020204" pitchFamily="34" charset="0"/>
              </a:rPr>
              <a:t>profits</a:t>
            </a:r>
          </a:p>
          <a:p>
            <a:pPr marL="742950" lvl="1" indent="-285750">
              <a:lnSpc>
                <a:spcPct val="150000"/>
              </a:lnSpc>
              <a:buFont typeface="Arial" panose="020B0604020202020204" pitchFamily="34" charset="0"/>
              <a:buChar char="•"/>
            </a:pPr>
            <a:r>
              <a:rPr lang="en-US" sz="1800" b="1" dirty="0" smtClean="0">
                <a:latin typeface="Arial" panose="020B0604020202020204" pitchFamily="34" charset="0"/>
                <a:cs typeface="Arial" panose="020B0604020202020204" pitchFamily="34" charset="0"/>
              </a:rPr>
              <a:t>Contrast with dividends which are discretionary</a:t>
            </a:r>
          </a:p>
          <a:p>
            <a:pPr lvl="1">
              <a:lnSpc>
                <a:spcPct val="150000"/>
              </a:lnSpc>
            </a:pPr>
            <a:r>
              <a:rPr lang="en-US" sz="1800" b="1" dirty="0" smtClean="0">
                <a:latin typeface="Arial" panose="020B0604020202020204" pitchFamily="34" charset="0"/>
                <a:cs typeface="Arial" panose="020B0604020202020204" pitchFamily="34" charset="0"/>
              </a:rPr>
              <a:t>Interest </a:t>
            </a:r>
            <a:r>
              <a:rPr lang="en-US" sz="1800" b="1" dirty="0">
                <a:latin typeface="Arial" panose="020B0604020202020204" pitchFamily="34" charset="0"/>
                <a:cs typeface="Arial" panose="020B0604020202020204" pitchFamily="34" charset="0"/>
              </a:rPr>
              <a:t>is tax deductible</a:t>
            </a:r>
          </a:p>
          <a:p>
            <a:pPr marL="1200150" lvl="2" indent="-285750">
              <a:lnSpc>
                <a:spcPct val="150000"/>
              </a:lnSpc>
              <a:buFont typeface="Arial" panose="020B0604020202020204" pitchFamily="34" charset="0"/>
              <a:buChar char="•"/>
            </a:pPr>
            <a:r>
              <a:rPr lang="en-US" sz="1800" b="1" dirty="0">
                <a:latin typeface="Arial" panose="020B0604020202020204" pitchFamily="34" charset="0"/>
                <a:cs typeface="Arial" panose="020B0604020202020204" pitchFamily="34" charset="0"/>
              </a:rPr>
              <a:t>Reduces taxable income</a:t>
            </a:r>
          </a:p>
          <a:p>
            <a:pPr marL="1200150" lvl="2" indent="-285750">
              <a:lnSpc>
                <a:spcPct val="150000"/>
              </a:lnSpc>
              <a:buFont typeface="Arial" panose="020B0604020202020204" pitchFamily="34" charset="0"/>
              <a:buChar char="•"/>
            </a:pPr>
            <a:r>
              <a:rPr lang="en-US" sz="1800" b="1" dirty="0">
                <a:latin typeface="Arial" panose="020B0604020202020204" pitchFamily="34" charset="0"/>
                <a:cs typeface="Arial" panose="020B0604020202020204" pitchFamily="34" charset="0"/>
              </a:rPr>
              <a:t>Reduces income tax</a:t>
            </a:r>
          </a:p>
        </p:txBody>
      </p:sp>
      <p:sp>
        <p:nvSpPr>
          <p:cNvPr id="3" name="Rectangle 2"/>
          <p:cNvSpPr/>
          <p:nvPr/>
        </p:nvSpPr>
        <p:spPr>
          <a:xfrm>
            <a:off x="1600200" y="685800"/>
            <a:ext cx="5410200" cy="769441"/>
          </a:xfrm>
          <a:prstGeom prst="rect">
            <a:avLst/>
          </a:prstGeom>
        </p:spPr>
        <p:txBody>
          <a:bodyPr wrap="square">
            <a:spAutoFit/>
          </a:bodyPr>
          <a:lstStyle/>
          <a:p>
            <a:pPr algn="ctr"/>
            <a:r>
              <a:rPr lang="en-US" sz="4400" b="1" dirty="0">
                <a:latin typeface="Arial" charset="0"/>
                <a:cs typeface="Arial" charset="0"/>
              </a:rPr>
              <a:t>Financial Leverage</a:t>
            </a:r>
            <a:endParaRPr lang="en-MY" sz="4400" dirty="0"/>
          </a:p>
        </p:txBody>
      </p:sp>
    </p:spTree>
    <p:extLst>
      <p:ext uri="{BB962C8B-B14F-4D97-AF65-F5344CB8AC3E}">
        <p14:creationId xmlns:p14="http://schemas.microsoft.com/office/powerpoint/2010/main" xmlns="" val="38933270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descr="gibson-graphic (2)"/>
          <p:cNvSpPr>
            <a:spLocks noGrp="1" noChangeArrowheads="1"/>
          </p:cNvSpPr>
          <p:nvPr>
            <p:ph type="title"/>
          </p:nvPr>
        </p:nvSpPr>
        <p:spPr>
          <a:ln/>
        </p:spPr>
        <p:txBody>
          <a:bodyPr>
            <a:normAutofit fontScale="90000"/>
          </a:bodyPr>
          <a:lstStyle/>
          <a:p>
            <a:r>
              <a:rPr lang="en-US" b="1" dirty="0">
                <a:latin typeface="Arial" charset="0"/>
                <a:cs typeface="Arial" charset="0"/>
              </a:rPr>
              <a:t>Definition of Financial Leverage and Magnification Effects</a:t>
            </a:r>
          </a:p>
        </p:txBody>
      </p:sp>
      <p:graphicFrame>
        <p:nvGraphicFramePr>
          <p:cNvPr id="45060" name="Object 4"/>
          <p:cNvGraphicFramePr>
            <a:graphicFrameLocks noChangeAspect="1"/>
          </p:cNvGraphicFramePr>
          <p:nvPr/>
        </p:nvGraphicFramePr>
        <p:xfrm>
          <a:off x="838200" y="1524000"/>
          <a:ext cx="7461250" cy="4117975"/>
        </p:xfrm>
        <a:graphic>
          <a:graphicData uri="http://schemas.openxmlformats.org/presentationml/2006/ole">
            <p:oleObj spid="_x0000_s45065" name="Document" r:id="rId4" imgW="5174976" imgH="2861417" progId="Word.Document.8">
              <p:embed/>
            </p:oleObj>
          </a:graphicData>
        </a:graphic>
      </p:graphicFrame>
      <p:sp>
        <p:nvSpPr>
          <p:cNvPr id="45062" name="Text Box 6"/>
          <p:cNvSpPr txBox="1">
            <a:spLocks noChangeArrowheads="1"/>
          </p:cNvSpPr>
          <p:nvPr/>
        </p:nvSpPr>
        <p:spPr bwMode="auto">
          <a:xfrm>
            <a:off x="685800" y="5867400"/>
            <a:ext cx="7315200" cy="822325"/>
          </a:xfrm>
          <a:prstGeom prst="rect">
            <a:avLst/>
          </a:prstGeom>
          <a:noFill/>
          <a:ln w="9525">
            <a:noFill/>
            <a:miter lim="800000"/>
            <a:headEnd/>
            <a:tailEnd/>
          </a:ln>
          <a:effectLst/>
        </p:spPr>
        <p:txBody>
          <a:bodyPr/>
          <a:lstStyle/>
          <a:p>
            <a:pPr>
              <a:spcBef>
                <a:spcPct val="20000"/>
              </a:spcBef>
            </a:pPr>
            <a:r>
              <a:rPr lang="en-US" sz="2000" dirty="0">
                <a:solidFill>
                  <a:srgbClr val="336699"/>
                </a:solidFill>
                <a:latin typeface="Arial" charset="0"/>
              </a:rPr>
              <a:t>Net income increase [A] is greater than change in EBIT [B] due to the fixed nature of interest expense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219200"/>
            <a:ext cx="6934200" cy="4154984"/>
          </a:xfrm>
          <a:prstGeom prst="rect">
            <a:avLst/>
          </a:prstGeom>
        </p:spPr>
        <p:txBody>
          <a:bodyPr wrap="square">
            <a:spAutoFit/>
          </a:bodyPr>
          <a:lstStyle/>
          <a:p>
            <a:endParaRPr lang="en-MY" b="1" dirty="0" smtClean="0"/>
          </a:p>
          <a:p>
            <a:endParaRPr lang="en-MY" b="1" dirty="0"/>
          </a:p>
          <a:p>
            <a:endParaRPr lang="en-MY" b="1" dirty="0" smtClean="0"/>
          </a:p>
          <a:p>
            <a:pPr marL="342900" indent="-342900" algn="just">
              <a:buFont typeface="Arial" panose="020B0604020202020204" pitchFamily="34" charset="0"/>
              <a:buChar char="•"/>
            </a:pPr>
            <a:r>
              <a:rPr lang="en-MY" b="1" dirty="0" smtClean="0"/>
              <a:t>A </a:t>
            </a:r>
            <a:r>
              <a:rPr lang="en-MY" b="1" dirty="0"/>
              <a:t>ratio that measures the sensitivity of a </a:t>
            </a:r>
            <a:r>
              <a:rPr lang="en-MY" b="1" dirty="0" smtClean="0"/>
              <a:t>company’s </a:t>
            </a:r>
            <a:r>
              <a:rPr lang="en-MY" b="1" dirty="0"/>
              <a:t>earnings per share (EPS) to fluctuations in its operating income, as a result of changes in its capital structure. </a:t>
            </a:r>
            <a:endParaRPr lang="en-MY" dirty="0"/>
          </a:p>
          <a:p>
            <a:pPr marL="342900" indent="-342900" algn="just">
              <a:buFont typeface="Arial" panose="020B0604020202020204" pitchFamily="34" charset="0"/>
              <a:buChar char="•"/>
            </a:pPr>
            <a:r>
              <a:rPr lang="en-MY" b="1" dirty="0"/>
              <a:t>Degree of Financial Leverage (DFL) measures the percentage change in EPS for a unit change in earnings before interest and taxes (EBIT), and can be mathematically represented as follows:</a:t>
            </a:r>
            <a:endParaRPr lang="en-MY" dirty="0"/>
          </a:p>
        </p:txBody>
      </p:sp>
      <p:sp>
        <p:nvSpPr>
          <p:cNvPr id="3" name="Rectangle 2"/>
          <p:cNvSpPr/>
          <p:nvPr/>
        </p:nvSpPr>
        <p:spPr>
          <a:xfrm>
            <a:off x="1219200" y="388203"/>
            <a:ext cx="6858000" cy="1323439"/>
          </a:xfrm>
          <a:prstGeom prst="rect">
            <a:avLst/>
          </a:prstGeom>
        </p:spPr>
        <p:txBody>
          <a:bodyPr wrap="square">
            <a:spAutoFit/>
          </a:bodyPr>
          <a:lstStyle/>
          <a:p>
            <a:pPr algn="ctr"/>
            <a:r>
              <a:rPr lang="en-US" sz="4000" b="1" dirty="0">
                <a:latin typeface="Arial" charset="0"/>
                <a:cs typeface="Arial" charset="0"/>
              </a:rPr>
              <a:t>Computation of the Degree of Financial Leverage</a:t>
            </a:r>
            <a:endParaRPr lang="en-MY" sz="4000" dirty="0"/>
          </a:p>
        </p:txBody>
      </p:sp>
    </p:spTree>
    <p:extLst>
      <p:ext uri="{BB962C8B-B14F-4D97-AF65-F5344CB8AC3E}">
        <p14:creationId xmlns:p14="http://schemas.microsoft.com/office/powerpoint/2010/main" xmlns="" val="13185572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descr="gibson-graphic (2)"/>
          <p:cNvSpPr>
            <a:spLocks noGrp="1" noChangeArrowheads="1"/>
          </p:cNvSpPr>
          <p:nvPr>
            <p:ph type="title"/>
          </p:nvPr>
        </p:nvSpPr>
        <p:spPr/>
        <p:txBody>
          <a:bodyPr>
            <a:normAutofit fontScale="90000"/>
          </a:bodyPr>
          <a:lstStyle/>
          <a:p>
            <a:r>
              <a:rPr lang="en-US" b="1" dirty="0">
                <a:latin typeface="Arial" charset="0"/>
                <a:cs typeface="Arial" charset="0"/>
              </a:rPr>
              <a:t>Computation of the Degree of Financial </a:t>
            </a:r>
            <a:r>
              <a:rPr lang="en-US" b="1" dirty="0" smtClean="0">
                <a:latin typeface="Arial" charset="0"/>
                <a:cs typeface="Arial" charset="0"/>
              </a:rPr>
              <a:t>Leverage</a:t>
            </a:r>
            <a:endParaRPr lang="en-US" b="1" dirty="0">
              <a:latin typeface="Arial" charset="0"/>
              <a:cs typeface="Arial" charset="0"/>
            </a:endParaRPr>
          </a:p>
        </p:txBody>
      </p:sp>
      <p:graphicFrame>
        <p:nvGraphicFramePr>
          <p:cNvPr id="46084" name="Object 4"/>
          <p:cNvGraphicFramePr>
            <a:graphicFrameLocks noChangeAspect="1"/>
          </p:cNvGraphicFramePr>
          <p:nvPr/>
        </p:nvGraphicFramePr>
        <p:xfrm>
          <a:off x="457200" y="1506538"/>
          <a:ext cx="2895600" cy="752475"/>
        </p:xfrm>
        <a:graphic>
          <a:graphicData uri="http://schemas.openxmlformats.org/presentationml/2006/ole">
            <p:oleObj spid="_x0000_s46098" name="Equation" r:id="rId4" imgW="1612900" imgH="419100" progId="">
              <p:embed/>
            </p:oleObj>
          </a:graphicData>
        </a:graphic>
      </p:graphicFrame>
      <p:graphicFrame>
        <p:nvGraphicFramePr>
          <p:cNvPr id="46085" name="Object 5"/>
          <p:cNvGraphicFramePr>
            <a:graphicFrameLocks noChangeAspect="1"/>
          </p:cNvGraphicFramePr>
          <p:nvPr/>
        </p:nvGraphicFramePr>
        <p:xfrm>
          <a:off x="388938" y="3692525"/>
          <a:ext cx="2651125" cy="1028700"/>
        </p:xfrm>
        <a:graphic>
          <a:graphicData uri="http://schemas.openxmlformats.org/presentationml/2006/ole">
            <p:oleObj spid="_x0000_s46099" name="Equation" r:id="rId5" imgW="1473200" imgH="571500" progId="">
              <p:embed/>
            </p:oleObj>
          </a:graphicData>
        </a:graphic>
      </p:graphicFrame>
      <p:sp>
        <p:nvSpPr>
          <p:cNvPr id="46087" name="Text Box 7"/>
          <p:cNvSpPr txBox="1">
            <a:spLocks noChangeArrowheads="1"/>
          </p:cNvSpPr>
          <p:nvPr/>
        </p:nvSpPr>
        <p:spPr bwMode="auto">
          <a:xfrm>
            <a:off x="4038600" y="1419225"/>
            <a:ext cx="4648200" cy="1311275"/>
          </a:xfrm>
          <a:prstGeom prst="rect">
            <a:avLst/>
          </a:prstGeom>
          <a:noFill/>
          <a:ln w="9525">
            <a:noFill/>
            <a:miter lim="800000"/>
            <a:headEnd/>
            <a:tailEnd/>
          </a:ln>
          <a:effectLst/>
        </p:spPr>
        <p:txBody>
          <a:bodyPr>
            <a:spAutoFit/>
          </a:bodyPr>
          <a:lstStyle/>
          <a:p>
            <a:pPr>
              <a:spcBef>
                <a:spcPct val="50000"/>
              </a:spcBef>
            </a:pPr>
            <a:r>
              <a:rPr lang="en-US" sz="2000" dirty="0" smtClean="0">
                <a:solidFill>
                  <a:srgbClr val="003366"/>
                </a:solidFill>
                <a:latin typeface="Arial" charset="0"/>
              </a:rPr>
              <a:t>The </a:t>
            </a:r>
            <a:r>
              <a:rPr lang="en-US" sz="2000" dirty="0">
                <a:solidFill>
                  <a:srgbClr val="003366"/>
                </a:solidFill>
                <a:latin typeface="Arial" charset="0"/>
              </a:rPr>
              <a:t>degree of financial leverage is the multiplication factor by which the net income changes in respect to changes in EBIT</a:t>
            </a:r>
          </a:p>
        </p:txBody>
      </p:sp>
      <p:sp>
        <p:nvSpPr>
          <p:cNvPr id="46088" name="Text Box 8"/>
          <p:cNvSpPr txBox="1">
            <a:spLocks noChangeArrowheads="1"/>
          </p:cNvSpPr>
          <p:nvPr/>
        </p:nvSpPr>
        <p:spPr bwMode="auto">
          <a:xfrm>
            <a:off x="4038600" y="4008438"/>
            <a:ext cx="4648200" cy="701675"/>
          </a:xfrm>
          <a:prstGeom prst="rect">
            <a:avLst/>
          </a:prstGeom>
          <a:noFill/>
          <a:ln w="9525">
            <a:noFill/>
            <a:miter lim="800000"/>
            <a:headEnd/>
            <a:tailEnd/>
          </a:ln>
          <a:effectLst/>
        </p:spPr>
        <p:txBody>
          <a:bodyPr>
            <a:spAutoFit/>
          </a:bodyPr>
          <a:lstStyle/>
          <a:p>
            <a:pPr>
              <a:spcBef>
                <a:spcPct val="50000"/>
              </a:spcBef>
            </a:pPr>
            <a:r>
              <a:rPr lang="en-US" sz="2000">
                <a:solidFill>
                  <a:srgbClr val="003366"/>
                </a:solidFill>
                <a:latin typeface="Arial" charset="0"/>
              </a:rPr>
              <a:t>A more simple formula for degree of financial leverage</a:t>
            </a:r>
          </a:p>
        </p:txBody>
      </p:sp>
      <p:sp>
        <p:nvSpPr>
          <p:cNvPr id="46090" name="AutoShape 10"/>
          <p:cNvSpPr>
            <a:spLocks noChangeArrowheads="1"/>
          </p:cNvSpPr>
          <p:nvPr/>
        </p:nvSpPr>
        <p:spPr bwMode="auto">
          <a:xfrm>
            <a:off x="419100" y="1419225"/>
            <a:ext cx="2971800" cy="914400"/>
          </a:xfrm>
          <a:prstGeom prst="bracketPair">
            <a:avLst>
              <a:gd name="adj" fmla="val 16667"/>
            </a:avLst>
          </a:prstGeom>
          <a:noFill/>
          <a:ln w="9525">
            <a:solidFill>
              <a:schemeClr val="tx1"/>
            </a:solidFill>
            <a:round/>
            <a:headEnd/>
            <a:tailEnd/>
          </a:ln>
          <a:effectLst/>
        </p:spPr>
        <p:txBody>
          <a:bodyPr wrap="none" anchor="ctr"/>
          <a:lstStyle/>
          <a:p>
            <a:endParaRPr lang="en-US"/>
          </a:p>
        </p:txBody>
      </p:sp>
      <p:sp>
        <p:nvSpPr>
          <p:cNvPr id="46091" name="AutoShape 11"/>
          <p:cNvSpPr>
            <a:spLocks noChangeArrowheads="1"/>
          </p:cNvSpPr>
          <p:nvPr/>
        </p:nvSpPr>
        <p:spPr bwMode="auto">
          <a:xfrm>
            <a:off x="409575" y="3706813"/>
            <a:ext cx="2714625" cy="1000125"/>
          </a:xfrm>
          <a:prstGeom prst="bracketPair">
            <a:avLst>
              <a:gd name="adj" fmla="val 16667"/>
            </a:avLst>
          </a:prstGeom>
          <a:noFill/>
          <a:ln w="9525">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descr="gibson-graphic (2)"/>
          <p:cNvSpPr>
            <a:spLocks noGrp="1" noChangeArrowheads="1"/>
          </p:cNvSpPr>
          <p:nvPr>
            <p:ph type="title"/>
          </p:nvPr>
        </p:nvSpPr>
        <p:spPr/>
        <p:txBody>
          <a:bodyPr>
            <a:normAutofit fontScale="90000"/>
          </a:bodyPr>
          <a:lstStyle/>
          <a:p>
            <a:r>
              <a:rPr lang="en-US" b="1">
                <a:latin typeface="Arial" charset="0"/>
                <a:cs typeface="Arial" charset="0"/>
              </a:rPr>
              <a:t>Computation of the Degree of Financial Leverage (cont’d)</a:t>
            </a:r>
          </a:p>
        </p:txBody>
      </p:sp>
      <p:sp>
        <p:nvSpPr>
          <p:cNvPr id="62470" name="Rectangle 6"/>
          <p:cNvSpPr>
            <a:spLocks noGrp="1" noChangeArrowheads="1"/>
          </p:cNvSpPr>
          <p:nvPr>
            <p:ph idx="1"/>
          </p:nvPr>
        </p:nvSpPr>
        <p:spPr>
          <a:xfrm>
            <a:off x="609600" y="1295400"/>
            <a:ext cx="7848600" cy="4114800"/>
          </a:xfrm>
        </p:spPr>
        <p:txBody>
          <a:bodyPr/>
          <a:lstStyle/>
          <a:p>
            <a:r>
              <a:rPr lang="en-US" dirty="0" smtClean="0"/>
              <a:t>Degree </a:t>
            </a:r>
            <a:r>
              <a:rPr lang="en-US" dirty="0"/>
              <a:t>of financial leverage calculations should exclude</a:t>
            </a:r>
          </a:p>
          <a:p>
            <a:pPr lvl="1"/>
            <a:r>
              <a:rPr lang="en-US" dirty="0"/>
              <a:t>Minority share of earnings</a:t>
            </a:r>
          </a:p>
          <a:p>
            <a:pPr lvl="1"/>
            <a:r>
              <a:rPr lang="en-US" dirty="0"/>
              <a:t>Equity income</a:t>
            </a:r>
          </a:p>
          <a:p>
            <a:pPr lvl="1"/>
            <a:r>
              <a:rPr lang="en-US" dirty="0"/>
              <a:t>Nonrecurring items</a:t>
            </a:r>
          </a:p>
        </p:txBody>
      </p:sp>
      <p:graphicFrame>
        <p:nvGraphicFramePr>
          <p:cNvPr id="62468" name="Object 4"/>
          <p:cNvGraphicFramePr>
            <a:graphicFrameLocks noChangeAspect="1"/>
          </p:cNvGraphicFramePr>
          <p:nvPr/>
        </p:nvGraphicFramePr>
        <p:xfrm>
          <a:off x="365125" y="3810000"/>
          <a:ext cx="5064125" cy="1931988"/>
        </p:xfrm>
        <a:graphic>
          <a:graphicData uri="http://schemas.openxmlformats.org/presentationml/2006/ole">
            <p:oleObj spid="_x0000_s62473" name="Equation" r:id="rId4" imgW="2730500" imgH="1041400" progId="">
              <p:embed/>
            </p:oleObj>
          </a:graphicData>
        </a:graphic>
      </p:graphicFrame>
      <p:sp>
        <p:nvSpPr>
          <p:cNvPr id="62469" name="AutoShape 5"/>
          <p:cNvSpPr>
            <a:spLocks noChangeArrowheads="1"/>
          </p:cNvSpPr>
          <p:nvPr/>
        </p:nvSpPr>
        <p:spPr bwMode="auto">
          <a:xfrm>
            <a:off x="304800" y="3810000"/>
            <a:ext cx="5181600" cy="2057400"/>
          </a:xfrm>
          <a:prstGeom prst="bracketPair">
            <a:avLst>
              <a:gd name="adj" fmla="val 16667"/>
            </a:avLst>
          </a:prstGeom>
          <a:noFill/>
          <a:ln w="9525">
            <a:solidFill>
              <a:schemeClr val="tx1"/>
            </a:solidFill>
            <a:round/>
            <a:headEnd/>
            <a:tailEnd/>
          </a:ln>
          <a:effectLst/>
        </p:spPr>
        <p:txBody>
          <a:bodyPr wrap="none" anchor="ctr"/>
          <a:lstStyle/>
          <a:p>
            <a:endParaRPr lang="en-US"/>
          </a:p>
        </p:txBody>
      </p:sp>
      <p:sp>
        <p:nvSpPr>
          <p:cNvPr id="62471" name="Text Box 7"/>
          <p:cNvSpPr txBox="1">
            <a:spLocks noChangeArrowheads="1"/>
          </p:cNvSpPr>
          <p:nvPr/>
        </p:nvSpPr>
        <p:spPr bwMode="auto">
          <a:xfrm>
            <a:off x="5791200" y="4098925"/>
            <a:ext cx="2895600" cy="1006475"/>
          </a:xfrm>
          <a:prstGeom prst="rect">
            <a:avLst/>
          </a:prstGeom>
          <a:noFill/>
          <a:ln w="9525">
            <a:noFill/>
            <a:miter lim="800000"/>
            <a:headEnd/>
            <a:tailEnd/>
          </a:ln>
          <a:effectLst/>
        </p:spPr>
        <p:txBody>
          <a:bodyPr>
            <a:spAutoFit/>
          </a:bodyPr>
          <a:lstStyle/>
          <a:p>
            <a:pPr>
              <a:spcBef>
                <a:spcPct val="50000"/>
              </a:spcBef>
            </a:pPr>
            <a:r>
              <a:rPr lang="en-US" sz="2000">
                <a:solidFill>
                  <a:srgbClr val="003366"/>
                </a:solidFill>
                <a:latin typeface="Arial" charset="0"/>
              </a:rPr>
              <a:t>The all-inclusive formula for degree of financial leverage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descr="gibson-graphic (2)"/>
          <p:cNvSpPr>
            <a:spLocks noGrp="1" noChangeArrowheads="1"/>
          </p:cNvSpPr>
          <p:nvPr>
            <p:ph type="title"/>
          </p:nvPr>
        </p:nvSpPr>
        <p:spPr/>
        <p:txBody>
          <a:bodyPr/>
          <a:lstStyle/>
          <a:p>
            <a:r>
              <a:rPr lang="en-US" b="1" dirty="0">
                <a:latin typeface="Arial" charset="0"/>
                <a:cs typeface="Arial" charset="0"/>
              </a:rPr>
              <a:t>Earnings P</a:t>
            </a:r>
            <a:r>
              <a:rPr lang="en-US" b="1" dirty="0" smtClean="0">
                <a:latin typeface="Arial" charset="0"/>
                <a:cs typeface="Arial" charset="0"/>
              </a:rPr>
              <a:t>er </a:t>
            </a:r>
            <a:r>
              <a:rPr lang="en-US" b="1" dirty="0">
                <a:latin typeface="Arial" charset="0"/>
                <a:cs typeface="Arial" charset="0"/>
              </a:rPr>
              <a:t>Share</a:t>
            </a:r>
          </a:p>
        </p:txBody>
      </p:sp>
      <p:sp>
        <p:nvSpPr>
          <p:cNvPr id="47107" name="Rectangle 3"/>
          <p:cNvSpPr>
            <a:spLocks noGrp="1" noChangeArrowheads="1"/>
          </p:cNvSpPr>
          <p:nvPr>
            <p:ph idx="1"/>
          </p:nvPr>
        </p:nvSpPr>
        <p:spPr>
          <a:xfrm>
            <a:off x="593725" y="1598613"/>
            <a:ext cx="7940675" cy="4114800"/>
          </a:xfrm>
        </p:spPr>
        <p:txBody>
          <a:bodyPr>
            <a:normAutofit fontScale="85000" lnSpcReduction="20000"/>
          </a:bodyPr>
          <a:lstStyle/>
          <a:p>
            <a:pPr algn="just"/>
            <a:r>
              <a:rPr lang="en-MY" dirty="0"/>
              <a:t>The portion of a company's profit allocated to each outstanding share of common stock. Earnings per share serves as an indicator of a company's profitability.</a:t>
            </a:r>
          </a:p>
          <a:p>
            <a:r>
              <a:rPr lang="en-US" dirty="0" smtClean="0">
                <a:cs typeface="Arial" charset="0"/>
              </a:rPr>
              <a:t>Required </a:t>
            </a:r>
            <a:r>
              <a:rPr lang="en-US" dirty="0">
                <a:cs typeface="Arial" charset="0"/>
              </a:rPr>
              <a:t>disclosure for corporate income statements</a:t>
            </a:r>
          </a:p>
          <a:p>
            <a:r>
              <a:rPr lang="en-US" dirty="0">
                <a:cs typeface="Arial" charset="0"/>
              </a:rPr>
              <a:t>Pertains only to common stock</a:t>
            </a:r>
          </a:p>
          <a:p>
            <a:r>
              <a:rPr lang="en-US" dirty="0">
                <a:cs typeface="Arial" charset="0"/>
              </a:rPr>
              <a:t>Per-share amounts are disclosed for</a:t>
            </a:r>
          </a:p>
          <a:p>
            <a:pPr lvl="1"/>
            <a:r>
              <a:rPr lang="en-US" dirty="0">
                <a:cs typeface="Arial" charset="0"/>
              </a:rPr>
              <a:t>Income from recurring items</a:t>
            </a:r>
          </a:p>
          <a:p>
            <a:pPr lvl="1"/>
            <a:r>
              <a:rPr lang="en-US" dirty="0">
                <a:cs typeface="Arial" charset="0"/>
              </a:rPr>
              <a:t>Discontinued operations</a:t>
            </a:r>
          </a:p>
          <a:p>
            <a:pPr lvl="1"/>
            <a:r>
              <a:rPr lang="en-US" dirty="0">
                <a:cs typeface="Arial" charset="0"/>
              </a:rPr>
              <a:t>Extraordinary items</a:t>
            </a:r>
          </a:p>
          <a:p>
            <a:pPr lvl="1"/>
            <a:r>
              <a:rPr lang="en-US" dirty="0">
                <a:cs typeface="Arial" charset="0"/>
              </a:rPr>
              <a:t>Net income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descr="gibson-graphic (2)"/>
          <p:cNvSpPr>
            <a:spLocks noGrp="1" noChangeArrowheads="1"/>
          </p:cNvSpPr>
          <p:nvPr>
            <p:ph type="title"/>
          </p:nvPr>
        </p:nvSpPr>
        <p:spPr/>
        <p:txBody>
          <a:bodyPr/>
          <a:lstStyle/>
          <a:p>
            <a:r>
              <a:rPr lang="en-US" b="1">
                <a:latin typeface="Arial" charset="0"/>
                <a:cs typeface="Arial" charset="0"/>
              </a:rPr>
              <a:t>Basic Earnings per Share</a:t>
            </a:r>
          </a:p>
        </p:txBody>
      </p:sp>
      <p:graphicFrame>
        <p:nvGraphicFramePr>
          <p:cNvPr id="66564" name="Object 4"/>
          <p:cNvGraphicFramePr>
            <a:graphicFrameLocks noChangeAspect="1"/>
          </p:cNvGraphicFramePr>
          <p:nvPr/>
        </p:nvGraphicFramePr>
        <p:xfrm>
          <a:off x="2081213" y="1295400"/>
          <a:ext cx="4829175" cy="1208088"/>
        </p:xfrm>
        <a:graphic>
          <a:graphicData uri="http://schemas.openxmlformats.org/presentationml/2006/ole">
            <p:oleObj spid="_x0000_s66569" name="Equation" r:id="rId4" imgW="2336800" imgH="584200" progId="">
              <p:embed/>
            </p:oleObj>
          </a:graphicData>
        </a:graphic>
      </p:graphicFrame>
      <p:sp>
        <p:nvSpPr>
          <p:cNvPr id="66565" name="Rectangle 5"/>
          <p:cNvSpPr>
            <a:spLocks noChangeArrowheads="1"/>
          </p:cNvSpPr>
          <p:nvPr/>
        </p:nvSpPr>
        <p:spPr bwMode="auto">
          <a:xfrm>
            <a:off x="593725" y="2667000"/>
            <a:ext cx="7940675" cy="3046413"/>
          </a:xfrm>
          <a:prstGeom prst="rect">
            <a:avLst/>
          </a:prstGeom>
          <a:noFill/>
          <a:ln w="9525">
            <a:noFill/>
            <a:miter lim="800000"/>
            <a:headEnd/>
            <a:tailEnd/>
          </a:ln>
          <a:effectLst/>
        </p:spPr>
        <p:txBody>
          <a:bodyPr/>
          <a:lstStyle/>
          <a:p>
            <a:pPr marL="342900" indent="-342900">
              <a:spcBef>
                <a:spcPct val="20000"/>
              </a:spcBef>
              <a:buFontTx/>
              <a:buChar char="•"/>
            </a:pPr>
            <a:r>
              <a:rPr lang="en-US" dirty="0">
                <a:solidFill>
                  <a:srgbClr val="336699"/>
                </a:solidFill>
                <a:latin typeface="Arial" charset="0"/>
                <a:cs typeface="Arial" charset="0"/>
              </a:rPr>
              <a:t>Earnings pertain to an entire fiscal period</a:t>
            </a:r>
          </a:p>
          <a:p>
            <a:pPr marL="342900" indent="-342900">
              <a:spcBef>
                <a:spcPct val="20000"/>
              </a:spcBef>
              <a:buFontTx/>
              <a:buChar char="•"/>
            </a:pPr>
            <a:r>
              <a:rPr lang="en-US" dirty="0">
                <a:solidFill>
                  <a:srgbClr val="336699"/>
                </a:solidFill>
                <a:latin typeface="Arial" charset="0"/>
                <a:cs typeface="Arial" charset="0"/>
              </a:rPr>
              <a:t>Average common shares outstanding is used for parity of information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descr="gibson-graphic (2)"/>
          <p:cNvSpPr>
            <a:spLocks noGrp="1" noChangeArrowheads="1"/>
          </p:cNvSpPr>
          <p:nvPr>
            <p:ph type="title"/>
          </p:nvPr>
        </p:nvSpPr>
        <p:spPr/>
        <p:txBody>
          <a:bodyPr>
            <a:normAutofit fontScale="90000"/>
          </a:bodyPr>
          <a:lstStyle/>
          <a:p>
            <a:r>
              <a:rPr lang="en-US" b="1">
                <a:latin typeface="Arial" charset="0"/>
                <a:cs typeface="Arial" charset="0"/>
              </a:rPr>
              <a:t>Weighted Average Common Outstanding</a:t>
            </a:r>
          </a:p>
        </p:txBody>
      </p:sp>
      <p:graphicFrame>
        <p:nvGraphicFramePr>
          <p:cNvPr id="48132" name="Object 4"/>
          <p:cNvGraphicFramePr>
            <a:graphicFrameLocks noChangeAspect="1"/>
          </p:cNvGraphicFramePr>
          <p:nvPr>
            <p:extLst>
              <p:ext uri="{D42A27DB-BD31-4B8C-83A1-F6EECF244321}">
                <p14:modId xmlns:p14="http://schemas.microsoft.com/office/powerpoint/2010/main" xmlns="" val="607200099"/>
              </p:ext>
            </p:extLst>
          </p:nvPr>
        </p:nvGraphicFramePr>
        <p:xfrm>
          <a:off x="586581" y="1920562"/>
          <a:ext cx="7910512" cy="1638300"/>
        </p:xfrm>
        <a:graphic>
          <a:graphicData uri="http://schemas.openxmlformats.org/presentationml/2006/ole">
            <p:oleObj spid="_x0000_s48138" name="Document" r:id="rId4" imgW="5282524" imgH="1103062" progId="Word.Document.8">
              <p:embed/>
            </p:oleObj>
          </a:graphicData>
        </a:graphic>
      </p:graphicFrame>
      <p:sp>
        <p:nvSpPr>
          <p:cNvPr id="48133" name="Rectangle 5"/>
          <p:cNvSpPr>
            <a:spLocks noChangeArrowheads="1"/>
          </p:cNvSpPr>
          <p:nvPr/>
        </p:nvSpPr>
        <p:spPr bwMode="auto">
          <a:xfrm>
            <a:off x="609600" y="3581400"/>
            <a:ext cx="7864475" cy="3046413"/>
          </a:xfrm>
          <a:prstGeom prst="rect">
            <a:avLst/>
          </a:prstGeom>
          <a:noFill/>
          <a:ln w="9525">
            <a:noFill/>
            <a:miter lim="800000"/>
            <a:headEnd/>
            <a:tailEnd/>
          </a:ln>
          <a:effectLst/>
        </p:spPr>
        <p:txBody>
          <a:bodyPr/>
          <a:lstStyle/>
          <a:p>
            <a:pPr marL="342900" indent="-342900">
              <a:spcBef>
                <a:spcPct val="20000"/>
              </a:spcBef>
              <a:buFontTx/>
              <a:buChar char="•"/>
            </a:pPr>
            <a:r>
              <a:rPr lang="en-US" dirty="0">
                <a:solidFill>
                  <a:srgbClr val="336699"/>
                </a:solidFill>
                <a:latin typeface="Arial" charset="0"/>
                <a:cs typeface="Arial" charset="0"/>
              </a:rPr>
              <a:t>Stock dividends and stock splits</a:t>
            </a:r>
          </a:p>
          <a:p>
            <a:pPr marL="742950" lvl="1" indent="-285750">
              <a:spcBef>
                <a:spcPct val="20000"/>
              </a:spcBef>
              <a:buFont typeface="Arial" charset="0"/>
              <a:buChar char="–"/>
            </a:pPr>
            <a:r>
              <a:rPr lang="en-US" dirty="0">
                <a:solidFill>
                  <a:srgbClr val="336699"/>
                </a:solidFill>
                <a:latin typeface="Arial" charset="0"/>
                <a:cs typeface="Arial" charset="0"/>
              </a:rPr>
              <a:t>Retroactive recognition to all comparative data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103425" name="Rectangle 1"/>
          <p:cNvSpPr>
            <a:spLocks noChangeArrowheads="1"/>
          </p:cNvSpPr>
          <p:nvPr/>
        </p:nvSpPr>
        <p:spPr bwMode="auto">
          <a:xfrm>
            <a:off x="381000" y="478304"/>
            <a:ext cx="853440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just" defTabSz="914400" rtl="0" eaLnBrk="1" fontAlgn="base" latinLnBrk="0" hangingPunct="1">
              <a:lnSpc>
                <a:spcPct val="150000"/>
              </a:lnSpc>
              <a:spcBef>
                <a:spcPct val="0"/>
              </a:spcBef>
              <a:spcAft>
                <a:spcPct val="0"/>
              </a:spcAft>
              <a:buClrTx/>
              <a:buSzTx/>
              <a:buFontTx/>
              <a:buNone/>
              <a:tabLst/>
            </a:pPr>
            <a:endParaRPr lang="en-US" sz="1800" b="1" dirty="0">
              <a:latin typeface="Arial" pitchFamily="34" charset="0"/>
              <a:ea typeface="Calibri" pitchFamily="34" charset="0"/>
              <a:cs typeface="Arial" pitchFamily="34" charset="0"/>
            </a:endParaRPr>
          </a:p>
          <a:p>
            <a:pPr marL="0" marR="0" lvl="0" indent="0" algn="just" defTabSz="914400" rtl="0" eaLnBrk="1" fontAlgn="base" latinLnBrk="0" hangingPunct="1">
              <a:lnSpc>
                <a:spcPct val="15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 firm has earnings before interest and tax of $1,000,000, interest of $200,000 and net income of $400,000 in year 1. Tax rate 50%.</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 </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50000"/>
              </a:lnSpc>
              <a:spcBef>
                <a:spcPct val="0"/>
              </a:spcBef>
              <a:spcAft>
                <a:spcPct val="0"/>
              </a:spcAft>
              <a:buClrTx/>
              <a:buSzTx/>
              <a:buFont typeface="+mj-lt"/>
              <a:buAutoNum type="arabicPeriod"/>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Calculate the degree of financial leverage in base year 1.</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50000"/>
              </a:lnSpc>
              <a:spcBef>
                <a:spcPct val="0"/>
              </a:spcBef>
              <a:spcAft>
                <a:spcPct val="0"/>
              </a:spcAft>
              <a:buClrTx/>
              <a:buSzTx/>
              <a:buFont typeface="+mj-lt"/>
              <a:buAutoNum type="arabicPeriod"/>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If earnings before interest and tax increase by 10% in year 2 what will be the new level of earnings , assuming the same tax rate as in year 1?</a:t>
            </a:r>
          </a:p>
          <a:p>
            <a:pPr marL="0" marR="0" lvl="0" indent="0" algn="just" defTabSz="914400" rtl="0" eaLnBrk="0" fontAlgn="base" latinLnBrk="0" hangingPunct="0">
              <a:lnSpc>
                <a:spcPct val="150000"/>
              </a:lnSpc>
              <a:spcBef>
                <a:spcPct val="0"/>
              </a:spcBef>
              <a:spcAft>
                <a:spcPct val="0"/>
              </a:spcAft>
              <a:buClrTx/>
              <a:buSzTx/>
              <a:buFontTx/>
              <a:buNone/>
              <a:tabLst/>
            </a:pPr>
            <a:r>
              <a:rPr lang="en-US" sz="1800" b="1" dirty="0" smtClean="0">
                <a:latin typeface="Arial" pitchFamily="34" charset="0"/>
                <a:ea typeface="Calibri" pitchFamily="34" charset="0"/>
                <a:cs typeface="Arial" pitchFamily="34" charset="0"/>
              </a:rPr>
              <a:t>3.  </a:t>
            </a: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If earnings before interest and tax decrease to $ 800,000 in year 2, what</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will be the new level of earnings assuming the same tax rate as in year 1?</a:t>
            </a:r>
            <a:r>
              <a:rPr kumimoji="0" lang="en-US" sz="18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131073" name="Rectangle 1"/>
          <p:cNvSpPr>
            <a:spLocks noChangeArrowheads="1"/>
          </p:cNvSpPr>
          <p:nvPr/>
        </p:nvSpPr>
        <p:spPr bwMode="auto">
          <a:xfrm>
            <a:off x="381000" y="1447800"/>
            <a:ext cx="84582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Dicker Company has the following pattern of financial data for year 1 and 2:</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Year 1 		Year 2</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Net Income			  $ 40000		$  42,000</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Preferred stock (5%)		 $450,000		$550,000</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Weighted average number of </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common share outstanding	   38,000		                38,500</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Calculate earnings per share and comment on the trend</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9733525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8846" y="838200"/>
            <a:ext cx="6781800" cy="1687578"/>
          </a:xfrm>
          <a:prstGeom prst="rect">
            <a:avLst/>
          </a:prstGeom>
        </p:spPr>
        <p:txBody>
          <a:bodyPr wrap="square">
            <a:spAutoFit/>
          </a:bodyPr>
          <a:lstStyle/>
          <a:p>
            <a:pPr algn="just">
              <a:lnSpc>
                <a:spcPct val="150000"/>
              </a:lnSpc>
            </a:pPr>
            <a:r>
              <a:rPr lang="en-MY" b="1" dirty="0">
                <a:latin typeface="Arial" panose="020B0604020202020204" pitchFamily="34" charset="0"/>
                <a:cs typeface="Arial" panose="020B0604020202020204" pitchFamily="34" charset="0"/>
              </a:rPr>
              <a:t>The decline in earnings per share is caused mainly by the issuance of preferred stock and partially by a rise in the common shares</a:t>
            </a:r>
            <a:r>
              <a:rPr lang="en-MY" dirty="0"/>
              <a:t>.</a:t>
            </a:r>
          </a:p>
        </p:txBody>
      </p:sp>
    </p:spTree>
    <p:extLst>
      <p:ext uri="{BB962C8B-B14F-4D97-AF65-F5344CB8AC3E}">
        <p14:creationId xmlns:p14="http://schemas.microsoft.com/office/powerpoint/2010/main" xmlns="" val="22816944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135169" name="Rectangle 1"/>
          <p:cNvSpPr>
            <a:spLocks noChangeArrowheads="1"/>
          </p:cNvSpPr>
          <p:nvPr/>
        </p:nvSpPr>
        <p:spPr bwMode="auto">
          <a:xfrm>
            <a:off x="381000" y="1447800"/>
            <a:ext cx="84582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Assume the following fact for the current year:</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Common shares outstanding on January 1, 50,000 shares July 1, 2- for- 1 stock split.</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October 1, a stock issue of 10,000 shares</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Compute the denominator of the earnings per share computation for the current year.</a:t>
            </a:r>
            <a:r>
              <a:rPr kumimoji="0" lang="en-US" sz="18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136193" name="Rectangle 1"/>
          <p:cNvSpPr>
            <a:spLocks noChangeArrowheads="1"/>
          </p:cNvSpPr>
          <p:nvPr/>
        </p:nvSpPr>
        <p:spPr bwMode="auto">
          <a:xfrm>
            <a:off x="457200" y="1524000"/>
            <a:ext cx="82296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XYZ corporation reported earnings per share of $ 2.00 in 2002 in 2003. In XYZ Corporation reported earnings per share $ 1.50 2 for 1 stock splits were declared on July 1, 2003 and December 31,2003.</a:t>
            </a:r>
            <a:endParaRPr kumimoji="0" lang="en-US" sz="1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Present the earnings per share for a tow year comparative income statement that includes 2003 and 2002.</a:t>
            </a:r>
            <a:r>
              <a:rPr kumimoji="0" lang="en-US" sz="1800" b="1"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charset="0"/>
                <a:cs typeface="Arial" charset="0"/>
              </a:rPr>
              <a:t>Practical Exercise </a:t>
            </a:r>
            <a:endParaRPr lang="en-US" dirty="0"/>
          </a:p>
        </p:txBody>
      </p:sp>
      <p:sp>
        <p:nvSpPr>
          <p:cNvPr id="137217" name="Rectangle 1"/>
          <p:cNvSpPr>
            <a:spLocks noChangeArrowheads="1"/>
          </p:cNvSpPr>
          <p:nvPr/>
        </p:nvSpPr>
        <p:spPr bwMode="auto">
          <a:xfrm>
            <a:off x="228600" y="1447800"/>
            <a:ext cx="84582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ABC Company shows the following condensed Income statement information for the current year:</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Revenue from sales						$3,500,000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Cost of production sold					</a:t>
            </a: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(1,700,000)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Gross profit						1,800,000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Operatinexpenses:</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Selling expenses			$425,000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General expenses			</a:t>
            </a: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$350,000</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(775,000)</a:t>
            </a:r>
            <a:endParaRPr kumimoji="0" lang="en-US" sz="1600" b="1" i="0" u="sng"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income						$1,025,000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Other income						       20,000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Interest							</a:t>
            </a: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      (70,000)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income before taxes			 	      975,000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Taxes related to operations					  </a:t>
            </a: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  (335,000)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Income from operations 					       640,000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Extraordinary loss (less applicable income </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taxes of $ 40,000)				</a:t>
            </a:r>
            <a:r>
              <a:rPr kumimoji="0" lang="en-US" sz="1600" b="1" i="0" u="none" strike="noStrike" cap="none" normalizeH="0" dirty="0" smtClean="0">
                <a:ln>
                  <a:noFill/>
                </a:ln>
                <a:solidFill>
                  <a:schemeClr val="tx1"/>
                </a:solidFill>
                <a:effectLst/>
                <a:latin typeface="Arial" pitchFamily="34" charset="0"/>
                <a:ea typeface="Calibri" pitchFamily="34" charset="0"/>
                <a:cs typeface="Arial" pitchFamily="34" charset="0"/>
              </a:rPr>
              <a:t>                 </a:t>
            </a:r>
            <a:r>
              <a:rPr lang="en-US" sz="1600" b="1" dirty="0">
                <a:latin typeface="Arial" pitchFamily="34" charset="0"/>
                <a:ea typeface="Calibri" pitchFamily="34" charset="0"/>
                <a:cs typeface="Arial" pitchFamily="34" charset="0"/>
              </a:rPr>
              <a:t> </a:t>
            </a:r>
            <a:r>
              <a:rPr lang="en-US" sz="1600" b="1" dirty="0" smtClean="0">
                <a:latin typeface="Arial" pitchFamily="34" charset="0"/>
                <a:ea typeface="Calibri" pitchFamily="34" charset="0"/>
                <a:cs typeface="Arial" pitchFamily="34" charset="0"/>
              </a:rPr>
              <a:t>   </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(80,000)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Income before minority interest				</a:t>
            </a:r>
            <a:r>
              <a:rPr kumimoji="0" lang="en-US" sz="1600" b="1"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560,000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Minority share of earnings 					</a:t>
            </a: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       (50,000)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Net Income					                   $ 510,000</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a:t>
            </a:r>
            <a:endParaRPr kumimoji="0" lang="en-US" sz="16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Calculate the degree of financial leverage</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en-US" sz="1600" b="0" i="0" u="none" strike="noStrike" cap="none" normalizeH="0" baseline="0" dirty="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Lecture Summary</a:t>
            </a:r>
            <a:endParaRPr lang="en-US" dirty="0"/>
          </a:p>
        </p:txBody>
      </p:sp>
      <p:sp>
        <p:nvSpPr>
          <p:cNvPr id="3" name="Rectangle 2"/>
          <p:cNvSpPr/>
          <p:nvPr/>
        </p:nvSpPr>
        <p:spPr>
          <a:xfrm>
            <a:off x="381000" y="1295400"/>
            <a:ext cx="8382000" cy="2554545"/>
          </a:xfrm>
          <a:prstGeom prst="rect">
            <a:avLst/>
          </a:prstGeom>
        </p:spPr>
        <p:txBody>
          <a:bodyPr wrap="square">
            <a:spAutoFit/>
          </a:bodyPr>
          <a:lstStyle/>
          <a:p>
            <a:pPr lvl="0" algn="ct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Analysis for the Investor</a:t>
            </a:r>
          </a:p>
          <a:p>
            <a:pPr lvl="0" eaLnBrk="0" hangingPunct="0">
              <a:buFont typeface="Wingdings" pitchFamily="2" charset="2"/>
              <a:buChar char="Ø"/>
            </a:pP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Definition of Financial Leverage, </a:t>
            </a:r>
          </a:p>
          <a:p>
            <a:pPr lvl="0" eaLnBrk="0" hangingPunct="0">
              <a:buFont typeface="Wingdings" pitchFamily="2" charset="2"/>
              <a:buChar char="Ø"/>
            </a:pP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Computation of Financial Leverage,</a:t>
            </a:r>
          </a:p>
          <a:p>
            <a:pPr lvl="0" eaLnBrk="0" hangingPunct="0">
              <a:buFont typeface="Wingdings" pitchFamily="2" charset="2"/>
              <a:buChar char="Ø"/>
            </a:pPr>
            <a:r>
              <a:rPr lang="en-MY" sz="3200" b="1" dirty="0" smtClean="0">
                <a:latin typeface="Arial" pitchFamily="34" charset="0"/>
                <a:cs typeface="Arial" pitchFamily="34" charset="0"/>
              </a:rPr>
              <a:t>Earnings per common share,</a:t>
            </a:r>
          </a:p>
          <a:p>
            <a:pPr lvl="0" eaLnBrk="0" hangingPunct="0">
              <a:buFont typeface="Wingdings" pitchFamily="2" charset="2"/>
              <a:buChar char="Ø"/>
            </a:pPr>
            <a:r>
              <a:rPr lang="en-MY" sz="3200" b="1" dirty="0" smtClean="0">
                <a:latin typeface="Arial" pitchFamily="34" charset="0"/>
                <a:cs typeface="Arial" pitchFamily="34" charset="0"/>
              </a:rPr>
              <a:t>Practical Exercise</a:t>
            </a:r>
            <a:r>
              <a:rPr kumimoji="0" lang="en-US" sz="3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880</TotalTime>
  <Words>759</Words>
  <Application>Microsoft Office PowerPoint</Application>
  <PresentationFormat>On-screen Show (4:3)</PresentationFormat>
  <Paragraphs>129</Paragraphs>
  <Slides>25</Slides>
  <Notes>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25</vt:i4>
      </vt:variant>
    </vt:vector>
  </HeadingPairs>
  <TitlesOfParts>
    <vt:vector size="28" baseType="lpstr">
      <vt:lpstr>Office Theme</vt:lpstr>
      <vt:lpstr>Document</vt:lpstr>
      <vt:lpstr>Equation</vt:lpstr>
      <vt:lpstr>Slide 1</vt:lpstr>
      <vt:lpstr>Previous Lecture Summary</vt:lpstr>
      <vt:lpstr>Today's Lecture Topics</vt:lpstr>
      <vt:lpstr>Financial Leverage</vt:lpstr>
      <vt:lpstr>Slide 5</vt:lpstr>
      <vt:lpstr>Definition of Financial Leverage and Magnification Effects</vt:lpstr>
      <vt:lpstr>Slide 7</vt:lpstr>
      <vt:lpstr>Computation of the Degree of Financial Leverage</vt:lpstr>
      <vt:lpstr>Computation of the Degree of Financial Leverage (cont’d)</vt:lpstr>
      <vt:lpstr>Earnings Per Share</vt:lpstr>
      <vt:lpstr>Basic Earnings per Share</vt:lpstr>
      <vt:lpstr>Weighted Average Common Outstanding</vt:lpstr>
      <vt:lpstr>Practical Exercise </vt:lpstr>
      <vt:lpstr>Slide 14</vt:lpstr>
      <vt:lpstr>Slide 15</vt:lpstr>
      <vt:lpstr>Practical Exercise </vt:lpstr>
      <vt:lpstr>Slide 17</vt:lpstr>
      <vt:lpstr>Slide 18</vt:lpstr>
      <vt:lpstr>Practical Exercise </vt:lpstr>
      <vt:lpstr>Slide 20</vt:lpstr>
      <vt:lpstr>Practical Exercise </vt:lpstr>
      <vt:lpstr>Slide 22</vt:lpstr>
      <vt:lpstr>Practical Exercise </vt:lpstr>
      <vt:lpstr>Slide 24</vt:lpstr>
      <vt:lpstr>Lecture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Anne Oppegard</dc:creator>
  <cp:lastModifiedBy>NTS</cp:lastModifiedBy>
  <cp:revision>60</cp:revision>
  <dcterms:created xsi:type="dcterms:W3CDTF">2006-02-12T17:17:16Z</dcterms:created>
  <dcterms:modified xsi:type="dcterms:W3CDTF">2014-06-05T05:26:59Z</dcterms:modified>
</cp:coreProperties>
</file>