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notesMasterIdLst>
    <p:notesMasterId r:id="rId39"/>
  </p:notesMasterIdLst>
  <p:handoutMasterIdLst>
    <p:handoutMasterId r:id="rId40"/>
  </p:handoutMasterIdLst>
  <p:sldIdLst>
    <p:sldId id="309" r:id="rId2"/>
    <p:sldId id="310" r:id="rId3"/>
    <p:sldId id="311" r:id="rId4"/>
    <p:sldId id="287" r:id="rId5"/>
    <p:sldId id="303" r:id="rId6"/>
    <p:sldId id="288" r:id="rId7"/>
    <p:sldId id="289" r:id="rId8"/>
    <p:sldId id="290" r:id="rId9"/>
    <p:sldId id="291" r:id="rId10"/>
    <p:sldId id="306" r:id="rId11"/>
    <p:sldId id="307" r:id="rId12"/>
    <p:sldId id="293" r:id="rId13"/>
    <p:sldId id="295" r:id="rId14"/>
    <p:sldId id="296" r:id="rId15"/>
    <p:sldId id="304" r:id="rId16"/>
    <p:sldId id="297" r:id="rId17"/>
    <p:sldId id="298" r:id="rId18"/>
    <p:sldId id="312" r:id="rId19"/>
    <p:sldId id="313" r:id="rId20"/>
    <p:sldId id="322" r:id="rId21"/>
    <p:sldId id="323" r:id="rId22"/>
    <p:sldId id="314" r:id="rId23"/>
    <p:sldId id="315" r:id="rId24"/>
    <p:sldId id="324" r:id="rId25"/>
    <p:sldId id="316" r:id="rId26"/>
    <p:sldId id="325" r:id="rId27"/>
    <p:sldId id="326" r:id="rId28"/>
    <p:sldId id="317" r:id="rId29"/>
    <p:sldId id="318" r:id="rId30"/>
    <p:sldId id="319" r:id="rId31"/>
    <p:sldId id="320" r:id="rId32"/>
    <p:sldId id="327" r:id="rId33"/>
    <p:sldId id="328" r:id="rId34"/>
    <p:sldId id="329" r:id="rId35"/>
    <p:sldId id="330" r:id="rId36"/>
    <p:sldId id="331" r:id="rId37"/>
    <p:sldId id="321" r:id="rId38"/>
  </p:sldIdLst>
  <p:sldSz cx="9144000" cy="6858000" type="screen4x3"/>
  <p:notesSz cx="6858000" cy="9144000"/>
  <p:defaultTextStyle>
    <a:defPPr>
      <a:defRPr lang="en-US"/>
    </a:defPPr>
    <a:lvl1pPr algn="r" rtl="0" fontAlgn="base">
      <a:spcBef>
        <a:spcPct val="0"/>
      </a:spcBef>
      <a:spcAft>
        <a:spcPct val="0"/>
      </a:spcAft>
      <a:defRPr sz="2400" kern="1200">
        <a:solidFill>
          <a:schemeClr val="tx1"/>
        </a:solidFill>
        <a:latin typeface="Times New Roman" pitchFamily="18" charset="0"/>
        <a:ea typeface="+mn-ea"/>
        <a:cs typeface="+mn-cs"/>
      </a:defRPr>
    </a:lvl1pPr>
    <a:lvl2pPr marL="457200" algn="r" rtl="0" fontAlgn="base">
      <a:spcBef>
        <a:spcPct val="0"/>
      </a:spcBef>
      <a:spcAft>
        <a:spcPct val="0"/>
      </a:spcAft>
      <a:defRPr sz="2400" kern="1200">
        <a:solidFill>
          <a:schemeClr val="tx1"/>
        </a:solidFill>
        <a:latin typeface="Times New Roman" pitchFamily="18" charset="0"/>
        <a:ea typeface="+mn-ea"/>
        <a:cs typeface="+mn-cs"/>
      </a:defRPr>
    </a:lvl2pPr>
    <a:lvl3pPr marL="914400" algn="r" rtl="0" fontAlgn="base">
      <a:spcBef>
        <a:spcPct val="0"/>
      </a:spcBef>
      <a:spcAft>
        <a:spcPct val="0"/>
      </a:spcAft>
      <a:defRPr sz="2400" kern="1200">
        <a:solidFill>
          <a:schemeClr val="tx1"/>
        </a:solidFill>
        <a:latin typeface="Times New Roman" pitchFamily="18" charset="0"/>
        <a:ea typeface="+mn-ea"/>
        <a:cs typeface="+mn-cs"/>
      </a:defRPr>
    </a:lvl3pPr>
    <a:lvl4pPr marL="1371600" algn="r" rtl="0" fontAlgn="base">
      <a:spcBef>
        <a:spcPct val="0"/>
      </a:spcBef>
      <a:spcAft>
        <a:spcPct val="0"/>
      </a:spcAft>
      <a:defRPr sz="2400" kern="1200">
        <a:solidFill>
          <a:schemeClr val="tx1"/>
        </a:solidFill>
        <a:latin typeface="Times New Roman" pitchFamily="18" charset="0"/>
        <a:ea typeface="+mn-ea"/>
        <a:cs typeface="+mn-cs"/>
      </a:defRPr>
    </a:lvl4pPr>
    <a:lvl5pPr marL="1828800" algn="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D598F"/>
    <a:srgbClr val="4353C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9" autoAdjust="0"/>
    <p:restoredTop sz="94709" autoAdjust="0"/>
  </p:normalViewPr>
  <p:slideViewPr>
    <p:cSldViewPr>
      <p:cViewPr>
        <p:scale>
          <a:sx n="77" d="100"/>
          <a:sy n="77" d="100"/>
        </p:scale>
        <p:origin x="-1092" y="1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a:p>
        </p:txBody>
      </p:sp>
      <p:sp>
        <p:nvSpPr>
          <p:cNvPr id="52227" name="Rectangle 3"/>
          <p:cNvSpPr>
            <a:spLocks noGrp="1" noChangeArrowheads="1"/>
          </p:cNvSpPr>
          <p:nvPr>
            <p:ph type="dt" sz="quarter" idx="1"/>
          </p:nvPr>
        </p:nvSpPr>
        <p:spPr bwMode="auto">
          <a:xfrm>
            <a:off x="388620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2228" name="Rectangle 4"/>
          <p:cNvSpPr>
            <a:spLocks noGrp="1" noChangeArrowheads="1"/>
          </p:cNvSpPr>
          <p:nvPr>
            <p:ph type="ftr" sz="quarter" idx="2"/>
          </p:nvPr>
        </p:nvSpPr>
        <p:spPr bwMode="auto">
          <a:xfrm>
            <a:off x="0" y="8686800"/>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a:p>
        </p:txBody>
      </p:sp>
      <p:sp>
        <p:nvSpPr>
          <p:cNvPr id="52229" name="Rectangle 5"/>
          <p:cNvSpPr>
            <a:spLocks noGrp="1" noChangeArrowheads="1"/>
          </p:cNvSpPr>
          <p:nvPr>
            <p:ph type="sldNum" sz="quarter" idx="3"/>
          </p:nvPr>
        </p:nvSpPr>
        <p:spPr bwMode="auto">
          <a:xfrm>
            <a:off x="3886200" y="8686800"/>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vl1pPr>
          </a:lstStyle>
          <a:p>
            <a:pPr>
              <a:defRPr/>
            </a:pPr>
            <a:fld id="{04D76EF0-81B3-494F-A071-B5159E5E7108}" type="slidenum">
              <a:rPr lang="en-US"/>
              <a:pPr>
                <a:defRPr/>
              </a:pPr>
              <a:t>‹#›</a:t>
            </a:fld>
            <a:endParaRPr lang="en-US"/>
          </a:p>
        </p:txBody>
      </p:sp>
    </p:spTree>
    <p:extLst>
      <p:ext uri="{BB962C8B-B14F-4D97-AF65-F5344CB8AC3E}">
        <p14:creationId xmlns:p14="http://schemas.microsoft.com/office/powerpoint/2010/main" xmlns="" val="41009516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a:p>
        </p:txBody>
      </p:sp>
      <p:sp>
        <p:nvSpPr>
          <p:cNvPr id="1027" name="Rectangle 3"/>
          <p:cNvSpPr>
            <a:spLocks noGrp="1" noChangeArrowheads="1"/>
          </p:cNvSpPr>
          <p:nvPr>
            <p:ph type="dt" idx="1"/>
          </p:nvPr>
        </p:nvSpPr>
        <p:spPr bwMode="auto">
          <a:xfrm>
            <a:off x="388620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97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029" name="Rectangle 5"/>
          <p:cNvSpPr>
            <a:spLocks noGrp="1" noChangeArrowheads="1"/>
          </p:cNvSpPr>
          <p:nvPr>
            <p:ph type="body" sz="quarter" idx="3"/>
          </p:nvPr>
        </p:nvSpPr>
        <p:spPr bwMode="auto">
          <a:xfrm>
            <a:off x="914400" y="4343400"/>
            <a:ext cx="5029200" cy="41148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30" name="Rectangle 6"/>
          <p:cNvSpPr>
            <a:spLocks noGrp="1" noChangeArrowheads="1"/>
          </p:cNvSpPr>
          <p:nvPr>
            <p:ph type="ftr" sz="quarter" idx="4"/>
          </p:nvPr>
        </p:nvSpPr>
        <p:spPr bwMode="auto">
          <a:xfrm>
            <a:off x="0" y="8686800"/>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a:p>
        </p:txBody>
      </p:sp>
      <p:sp>
        <p:nvSpPr>
          <p:cNvPr id="1031" name="Rectangle 7"/>
          <p:cNvSpPr>
            <a:spLocks noGrp="1" noChangeArrowheads="1"/>
          </p:cNvSpPr>
          <p:nvPr>
            <p:ph type="sldNum" sz="quarter" idx="5"/>
          </p:nvPr>
        </p:nvSpPr>
        <p:spPr bwMode="auto">
          <a:xfrm>
            <a:off x="3886200" y="8686800"/>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vl1pPr>
          </a:lstStyle>
          <a:p>
            <a:pPr>
              <a:defRPr/>
            </a:pPr>
            <a:fld id="{F22079CD-B958-4BB0-ADF4-3426CA10537C}" type="slidenum">
              <a:rPr lang="en-US"/>
              <a:pPr>
                <a:defRPr/>
              </a:pPr>
              <a:t>‹#›</a:t>
            </a:fld>
            <a:endParaRPr lang="en-US"/>
          </a:p>
        </p:txBody>
      </p:sp>
    </p:spTree>
    <p:extLst>
      <p:ext uri="{BB962C8B-B14F-4D97-AF65-F5344CB8AC3E}">
        <p14:creationId xmlns:p14="http://schemas.microsoft.com/office/powerpoint/2010/main" xmlns="" val="40576781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3DE5915-147F-4DF3-80B5-1D406B896E63}" type="datetime1">
              <a:rPr lang="en-US"/>
              <a:pPr>
                <a:defRPr/>
              </a:pPr>
              <a:t>04/06/2014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6" name="Slide Number Placeholder 5"/>
          <p:cNvSpPr>
            <a:spLocks noGrp="1"/>
          </p:cNvSpPr>
          <p:nvPr>
            <p:ph type="sldNum" sz="quarter" idx="12"/>
          </p:nvPr>
        </p:nvSpPr>
        <p:spPr/>
        <p:txBody>
          <a:bodyPr/>
          <a:lstStyle>
            <a:lvl1pPr>
              <a:defRPr/>
            </a:lvl1pPr>
          </a:lstStyle>
          <a:p>
            <a:pPr>
              <a:defRPr/>
            </a:pPr>
            <a:r>
              <a:rPr lang="en-US"/>
              <a:t>Chapter 8, Slide #</a:t>
            </a:r>
            <a:fld id="{728E5CD9-9B67-42AE-A43E-8D3B630C8BD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D76BB3C-BE30-45E2-9124-1575242DF37D}" type="datetime1">
              <a:rPr lang="en-US"/>
              <a:pPr>
                <a:defRPr/>
              </a:pPr>
              <a:t>04/06/2014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6" name="Slide Number Placeholder 5"/>
          <p:cNvSpPr>
            <a:spLocks noGrp="1"/>
          </p:cNvSpPr>
          <p:nvPr>
            <p:ph type="sldNum" sz="quarter" idx="12"/>
          </p:nvPr>
        </p:nvSpPr>
        <p:spPr/>
        <p:txBody>
          <a:bodyPr/>
          <a:lstStyle>
            <a:lvl1pPr>
              <a:defRPr/>
            </a:lvl1pPr>
          </a:lstStyle>
          <a:p>
            <a:pPr>
              <a:defRPr/>
            </a:pPr>
            <a:r>
              <a:rPr lang="en-US"/>
              <a:t>Chapter 8, Slide #</a:t>
            </a:r>
            <a:fld id="{8BA7C39D-1EFF-4107-880E-239A53ED976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7A5A8DF-E16D-48C3-BEE5-56D5DFC39E56}" type="datetime1">
              <a:rPr lang="en-US"/>
              <a:pPr>
                <a:defRPr/>
              </a:pPr>
              <a:t>04/06/2014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6" name="Slide Number Placeholder 5"/>
          <p:cNvSpPr>
            <a:spLocks noGrp="1"/>
          </p:cNvSpPr>
          <p:nvPr>
            <p:ph type="sldNum" sz="quarter" idx="12"/>
          </p:nvPr>
        </p:nvSpPr>
        <p:spPr/>
        <p:txBody>
          <a:bodyPr/>
          <a:lstStyle>
            <a:lvl1pPr>
              <a:defRPr/>
            </a:lvl1pPr>
          </a:lstStyle>
          <a:p>
            <a:pPr>
              <a:defRPr/>
            </a:pPr>
            <a:r>
              <a:rPr lang="en-US"/>
              <a:t>Chapter 8, Slide #</a:t>
            </a:r>
            <a:fld id="{9021E751-A04F-49D1-B668-775F57296D7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AE6ED26-1CFC-4900-B16D-36DDDF1785FF}" type="datetime1">
              <a:rPr lang="en-US"/>
              <a:pPr>
                <a:defRPr/>
              </a:pPr>
              <a:t>04/06/2014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7" name="Slide Number Placeholder 5"/>
          <p:cNvSpPr>
            <a:spLocks noGrp="1"/>
          </p:cNvSpPr>
          <p:nvPr>
            <p:ph type="sldNum" sz="quarter" idx="12"/>
          </p:nvPr>
        </p:nvSpPr>
        <p:spPr/>
        <p:txBody>
          <a:bodyPr/>
          <a:lstStyle>
            <a:lvl1pPr>
              <a:defRPr/>
            </a:lvl1pPr>
          </a:lstStyle>
          <a:p>
            <a:pPr>
              <a:defRPr/>
            </a:pPr>
            <a:r>
              <a:rPr lang="en-US"/>
              <a:t>Chapter 8, Slide #</a:t>
            </a:r>
            <a:fld id="{BE21200C-593E-4543-81EE-5BA373BBDFB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F817D01-08FA-4E28-900E-DE888CC3C3F5}" type="datetime1">
              <a:rPr lang="en-US"/>
              <a:pPr>
                <a:defRPr/>
              </a:pPr>
              <a:t>04/06/2014</a:t>
            </a:fld>
            <a:endParaRPr lang="en-US"/>
          </a:p>
        </p:txBody>
      </p:sp>
      <p:sp>
        <p:nvSpPr>
          <p:cNvPr id="8"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9" name="Slide Number Placeholder 5"/>
          <p:cNvSpPr>
            <a:spLocks noGrp="1"/>
          </p:cNvSpPr>
          <p:nvPr>
            <p:ph type="sldNum" sz="quarter" idx="12"/>
          </p:nvPr>
        </p:nvSpPr>
        <p:spPr/>
        <p:txBody>
          <a:bodyPr/>
          <a:lstStyle>
            <a:lvl1pPr>
              <a:defRPr/>
            </a:lvl1pPr>
          </a:lstStyle>
          <a:p>
            <a:pPr>
              <a:defRPr/>
            </a:pPr>
            <a:r>
              <a:rPr lang="en-US"/>
              <a:t>Chapter 8, Slide #</a:t>
            </a:r>
            <a:fld id="{9BB85BB5-B8BF-49DB-A638-AF1F415FA1D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409ABCF-0A52-42BD-ABDF-9FA95D4BC957}" type="datetime1">
              <a:rPr lang="en-US"/>
              <a:pPr>
                <a:defRPr/>
              </a:pPr>
              <a:t>04/06/2014</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5" name="Slide Number Placeholder 5"/>
          <p:cNvSpPr>
            <a:spLocks noGrp="1"/>
          </p:cNvSpPr>
          <p:nvPr>
            <p:ph type="sldNum" sz="quarter" idx="12"/>
          </p:nvPr>
        </p:nvSpPr>
        <p:spPr/>
        <p:txBody>
          <a:bodyPr/>
          <a:lstStyle>
            <a:lvl1pPr>
              <a:defRPr/>
            </a:lvl1pPr>
          </a:lstStyle>
          <a:p>
            <a:pPr>
              <a:defRPr/>
            </a:pPr>
            <a:r>
              <a:rPr lang="en-US"/>
              <a:t>Chapter 8, Slide #</a:t>
            </a:r>
            <a:fld id="{D489A0B2-ED34-45DE-B916-788CA631972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45C0227-1CE0-4EBF-A985-EDF768F63567}" type="datetime1">
              <a:rPr lang="en-US"/>
              <a:pPr>
                <a:defRPr/>
              </a:pPr>
              <a:t>04/06/2014</a:t>
            </a:fld>
            <a:endParaRPr lang="en-US"/>
          </a:p>
        </p:txBody>
      </p:sp>
      <p:sp>
        <p:nvSpPr>
          <p:cNvPr id="3"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4" name="Slide Number Placeholder 5"/>
          <p:cNvSpPr>
            <a:spLocks noGrp="1"/>
          </p:cNvSpPr>
          <p:nvPr>
            <p:ph type="sldNum" sz="quarter" idx="12"/>
          </p:nvPr>
        </p:nvSpPr>
        <p:spPr/>
        <p:txBody>
          <a:bodyPr/>
          <a:lstStyle>
            <a:lvl1pPr>
              <a:defRPr/>
            </a:lvl1pPr>
          </a:lstStyle>
          <a:p>
            <a:pPr>
              <a:defRPr/>
            </a:pPr>
            <a:r>
              <a:rPr lang="en-US"/>
              <a:t>Chapter 8, Slide #</a:t>
            </a:r>
            <a:fld id="{9963C448-C427-45D7-9E54-79EB431A4C9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10CD64D-5BA8-4810-8297-CAC3B1C29603}" type="datetime1">
              <a:rPr lang="en-US"/>
              <a:pPr>
                <a:defRPr/>
              </a:pPr>
              <a:t>04/06/2014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7" name="Slide Number Placeholder 5"/>
          <p:cNvSpPr>
            <a:spLocks noGrp="1"/>
          </p:cNvSpPr>
          <p:nvPr>
            <p:ph type="sldNum" sz="quarter" idx="12"/>
          </p:nvPr>
        </p:nvSpPr>
        <p:spPr/>
        <p:txBody>
          <a:bodyPr/>
          <a:lstStyle>
            <a:lvl1pPr>
              <a:defRPr/>
            </a:lvl1pPr>
          </a:lstStyle>
          <a:p>
            <a:pPr>
              <a:defRPr/>
            </a:pPr>
            <a:r>
              <a:rPr lang="en-US"/>
              <a:t>Chapter 8, Slide #</a:t>
            </a:r>
            <a:fld id="{9AB36B83-F5CC-420D-9B71-DA9FAB920F5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F2EF473-6BF4-41FC-A341-5FAEBC894B5A}" type="datetime1">
              <a:rPr lang="en-US"/>
              <a:pPr>
                <a:defRPr/>
              </a:pPr>
              <a:t>04/06/2014</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7" name="Slide Number Placeholder 5"/>
          <p:cNvSpPr>
            <a:spLocks noGrp="1"/>
          </p:cNvSpPr>
          <p:nvPr>
            <p:ph type="sldNum" sz="quarter" idx="12"/>
          </p:nvPr>
        </p:nvSpPr>
        <p:spPr/>
        <p:txBody>
          <a:bodyPr/>
          <a:lstStyle>
            <a:lvl1pPr>
              <a:defRPr/>
            </a:lvl1pPr>
          </a:lstStyle>
          <a:p>
            <a:pPr>
              <a:defRPr/>
            </a:pPr>
            <a:r>
              <a:rPr lang="en-US"/>
              <a:t>Chapter 8, Slide #</a:t>
            </a:r>
            <a:fld id="{7E8CCD73-8E13-4F25-BC04-0D3F55DC611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6F0175A-195B-4F7A-A744-A7ACCD278A15}" type="datetime1">
              <a:rPr lang="en-US"/>
              <a:pPr>
                <a:defRPr/>
              </a:pPr>
              <a:t>04/06/2014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6" name="Slide Number Placeholder 5"/>
          <p:cNvSpPr>
            <a:spLocks noGrp="1"/>
          </p:cNvSpPr>
          <p:nvPr>
            <p:ph type="sldNum" sz="quarter" idx="12"/>
          </p:nvPr>
        </p:nvSpPr>
        <p:spPr/>
        <p:txBody>
          <a:bodyPr/>
          <a:lstStyle>
            <a:lvl1pPr>
              <a:defRPr/>
            </a:lvl1pPr>
          </a:lstStyle>
          <a:p>
            <a:pPr>
              <a:defRPr/>
            </a:pPr>
            <a:r>
              <a:rPr lang="en-US"/>
              <a:t>Chapter 8, Slide #</a:t>
            </a:r>
            <a:fld id="{FD29FBF0-E6CE-4E3C-8F26-97E59CF0379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2EB7B73-7237-4164-BDD6-B3FC37850F90}" type="datetime1">
              <a:rPr lang="en-US"/>
              <a:pPr>
                <a:defRPr/>
              </a:pPr>
              <a:t>04/06/2014</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Copyright 2007 by Thomson South-Western, a part of The Thomson Corporation. All rights reserved.</a:t>
            </a:r>
          </a:p>
        </p:txBody>
      </p:sp>
      <p:sp>
        <p:nvSpPr>
          <p:cNvPr id="6" name="Slide Number Placeholder 5"/>
          <p:cNvSpPr>
            <a:spLocks noGrp="1"/>
          </p:cNvSpPr>
          <p:nvPr>
            <p:ph type="sldNum" sz="quarter" idx="12"/>
          </p:nvPr>
        </p:nvSpPr>
        <p:spPr/>
        <p:txBody>
          <a:bodyPr/>
          <a:lstStyle>
            <a:lvl1pPr>
              <a:defRPr/>
            </a:lvl1pPr>
          </a:lstStyle>
          <a:p>
            <a:pPr>
              <a:defRPr/>
            </a:pPr>
            <a:r>
              <a:rPr lang="en-US"/>
              <a:t>Chapter 8, Slide #</a:t>
            </a:r>
            <a:fld id="{CBCF6A2C-2937-4B42-97A0-D1923F47C08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0825"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93725" y="1598613"/>
            <a:ext cx="7772400" cy="4114800"/>
          </a:xfrm>
        </p:spPr>
        <p:txBody>
          <a:bodyPr rtlCol="0">
            <a:normAutofit/>
          </a:bodyPr>
          <a:lstStyle/>
          <a:p>
            <a:pPr lvl="0"/>
            <a:endParaRPr lang="en-US" noProof="0" smtClean="0"/>
          </a:p>
        </p:txBody>
      </p:sp>
      <p:sp>
        <p:nvSpPr>
          <p:cNvPr id="4" name="Rectangle 4"/>
          <p:cNvSpPr>
            <a:spLocks noGrp="1" noChangeArrowheads="1"/>
          </p:cNvSpPr>
          <p:nvPr>
            <p:ph type="ftr" sz="quarter" idx="10"/>
          </p:nvPr>
        </p:nvSpPr>
        <p:spPr/>
        <p:txBody>
          <a:bodyPr/>
          <a:lstStyle>
            <a:lvl1pPr>
              <a:defRPr/>
            </a:lvl1pPr>
          </a:lstStyle>
          <a:p>
            <a:pPr>
              <a:defRPr/>
            </a:pPr>
            <a:r>
              <a:rPr lang="en-US"/>
              <a:t>Copyright 2007 by Thomson South-Western, a part of The Thomson Corporation. All rights reserved.</a:t>
            </a:r>
          </a:p>
        </p:txBody>
      </p:sp>
      <p:sp>
        <p:nvSpPr>
          <p:cNvPr id="5" name="Rectangle 5"/>
          <p:cNvSpPr>
            <a:spLocks noGrp="1" noChangeArrowheads="1"/>
          </p:cNvSpPr>
          <p:nvPr>
            <p:ph type="sldNum" sz="quarter" idx="11"/>
          </p:nvPr>
        </p:nvSpPr>
        <p:spPr/>
        <p:txBody>
          <a:bodyPr/>
          <a:lstStyle>
            <a:lvl1pPr>
              <a:defRPr/>
            </a:lvl1pPr>
          </a:lstStyle>
          <a:p>
            <a:pPr>
              <a:defRPr/>
            </a:pPr>
            <a:r>
              <a:rPr lang="en-US"/>
              <a:t>Chapter 8, Slide #</a:t>
            </a:r>
            <a:fld id="{00650DAF-0064-4DA6-9C8A-F414BBD983B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33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433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9D6D8B25-F958-4245-8A5D-6F02BC6A86E1}" type="datetime1">
              <a:rPr lang="en-US"/>
              <a:pPr>
                <a:defRPr/>
              </a:pPr>
              <a:t>04/06/2014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r>
              <a:rPr lang="en-US"/>
              <a:t>Copyright 2007 by Thomson South-Western, a part of The Thomson Corporation. All rights reserved.</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r>
              <a:rPr lang="en-US"/>
              <a:t>Chapter 8, Slide #</a:t>
            </a:r>
            <a:fld id="{CE76826E-FB8E-4DC2-A516-D090D347035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Lst>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0"/>
          <a:ext cx="9144000" cy="6857999"/>
        </p:xfrm>
        <a:graphic>
          <a:graphicData uri="http://schemas.openxmlformats.org/drawingml/2006/table">
            <a:tbl>
              <a:tblPr firstRow="1" bandRow="1">
                <a:tableStyleId>{5C22544A-7EE6-4342-B048-85BDC9FD1C3A}</a:tableStyleId>
              </a:tblPr>
              <a:tblGrid>
                <a:gridCol w="3021496"/>
                <a:gridCol w="6122504"/>
              </a:tblGrid>
              <a:tr h="2122391">
                <a:tc>
                  <a:txBody>
                    <a:bodyPr/>
                    <a:lstStyle/>
                    <a:p>
                      <a:r>
                        <a:rPr lang="en-MY" sz="2800" b="1" dirty="0" smtClean="0">
                          <a:latin typeface="Arial" pitchFamily="34" charset="0"/>
                          <a:cs typeface="Arial" pitchFamily="34" charset="0"/>
                        </a:rPr>
                        <a:t>Course Title:            </a:t>
                      </a:r>
                      <a:endParaRPr lang="en-MY" sz="2800" b="1" dirty="0">
                        <a:latin typeface="Arial" pitchFamily="34" charset="0"/>
                        <a:cs typeface="Arial" pitchFamily="34" charset="0"/>
                      </a:endParaRPr>
                    </a:p>
                  </a:txBody>
                  <a:tcPr/>
                </a:tc>
                <a:tc>
                  <a:txBody>
                    <a:bodyPr/>
                    <a:lstStyle/>
                    <a:p>
                      <a:r>
                        <a:rPr lang="en-MY" sz="2800" b="1" dirty="0" smtClean="0">
                          <a:effectLst/>
                          <a:latin typeface="Arial" pitchFamily="34" charset="0"/>
                          <a:cs typeface="Arial" pitchFamily="34" charset="0"/>
                        </a:rPr>
                        <a:t>Financial</a:t>
                      </a:r>
                      <a:r>
                        <a:rPr lang="en-MY" sz="2800" b="1" baseline="0" dirty="0" smtClean="0">
                          <a:effectLst/>
                          <a:latin typeface="Arial" pitchFamily="34" charset="0"/>
                          <a:cs typeface="Arial" pitchFamily="34" charset="0"/>
                        </a:rPr>
                        <a:t> </a:t>
                      </a:r>
                      <a:r>
                        <a:rPr lang="en-MY" sz="2800" b="1" dirty="0" smtClean="0">
                          <a:effectLst/>
                          <a:latin typeface="Arial" pitchFamily="34" charset="0"/>
                          <a:cs typeface="Arial" pitchFamily="34" charset="0"/>
                        </a:rPr>
                        <a:t>Statement Analysis</a:t>
                      </a:r>
                      <a:endParaRPr lang="en-MY" sz="2800" b="1" dirty="0">
                        <a:effectLst/>
                        <a:latin typeface="Arial" pitchFamily="34" charset="0"/>
                        <a:cs typeface="Arial" pitchFamily="34" charset="0"/>
                      </a:endParaRPr>
                    </a:p>
                  </a:txBody>
                  <a:tcPr/>
                </a:tc>
              </a:tr>
              <a:tr h="1183902">
                <a:tc>
                  <a:txBody>
                    <a:bodyPr/>
                    <a:lstStyle/>
                    <a:p>
                      <a:r>
                        <a:rPr lang="en-MY" sz="2800" b="1" dirty="0" smtClean="0">
                          <a:latin typeface="Arial" pitchFamily="34" charset="0"/>
                          <a:cs typeface="Arial" pitchFamily="34" charset="0"/>
                        </a:rPr>
                        <a:t>Course Code:</a:t>
                      </a:r>
                      <a:endParaRPr lang="en-MY" sz="2800" b="1" dirty="0">
                        <a:latin typeface="Arial" pitchFamily="34" charset="0"/>
                        <a:cs typeface="Arial" pitchFamily="34" charset="0"/>
                      </a:endParaRPr>
                    </a:p>
                  </a:txBody>
                  <a:tcPr/>
                </a:tc>
                <a:tc>
                  <a:txBody>
                    <a:bodyPr/>
                    <a:lstStyle/>
                    <a:p>
                      <a:r>
                        <a:rPr lang="en-MY" sz="2800" b="1" dirty="0" smtClean="0">
                          <a:latin typeface="Arial" pitchFamily="34" charset="0"/>
                          <a:cs typeface="Arial" pitchFamily="34" charset="0"/>
                        </a:rPr>
                        <a:t>MGT-537</a:t>
                      </a:r>
                      <a:endParaRPr lang="en-MY" sz="2800" b="1" dirty="0">
                        <a:latin typeface="Arial" pitchFamily="34" charset="0"/>
                        <a:cs typeface="Arial" pitchFamily="34" charset="0"/>
                      </a:endParaRPr>
                    </a:p>
                  </a:txBody>
                  <a:tcPr/>
                </a:tc>
              </a:tr>
              <a:tr h="1183902">
                <a:tc>
                  <a:txBody>
                    <a:bodyPr/>
                    <a:lstStyle/>
                    <a:p>
                      <a:r>
                        <a:rPr lang="en-MY" sz="2800" b="1" dirty="0" smtClean="0">
                          <a:latin typeface="Arial" pitchFamily="34" charset="0"/>
                          <a:cs typeface="Arial" pitchFamily="34" charset="0"/>
                        </a:rPr>
                        <a:t>Course Instructor:</a:t>
                      </a:r>
                      <a:endParaRPr lang="en-MY" sz="2800" b="1" dirty="0">
                        <a:latin typeface="Arial" pitchFamily="34" charset="0"/>
                        <a:cs typeface="Arial" pitchFamily="34" charset="0"/>
                      </a:endParaRPr>
                    </a:p>
                  </a:txBody>
                  <a:tcPr/>
                </a:tc>
                <a:tc>
                  <a:txBody>
                    <a:bodyPr/>
                    <a:lstStyle/>
                    <a:p>
                      <a:pPr algn="l"/>
                      <a:r>
                        <a:rPr lang="en-MY" sz="2800" b="1" dirty="0" err="1" smtClean="0">
                          <a:latin typeface="Arial" pitchFamily="34" charset="0"/>
                          <a:cs typeface="Arial" pitchFamily="34" charset="0"/>
                        </a:rPr>
                        <a:t>Dr.</a:t>
                      </a:r>
                      <a:r>
                        <a:rPr lang="en-MY" sz="2800" b="1" dirty="0" smtClean="0">
                          <a:latin typeface="Arial" pitchFamily="34" charset="0"/>
                          <a:cs typeface="Arial" pitchFamily="34" charset="0"/>
                        </a:rPr>
                        <a:t> Hafiz Muhammad </a:t>
                      </a:r>
                      <a:r>
                        <a:rPr lang="en-MY" sz="2800" b="1" dirty="0" err="1" smtClean="0">
                          <a:latin typeface="Arial" pitchFamily="34" charset="0"/>
                          <a:cs typeface="Arial" pitchFamily="34" charset="0"/>
                        </a:rPr>
                        <a:t>Ishaq</a:t>
                      </a:r>
                      <a:endParaRPr lang="en-MY" sz="2800" b="1" dirty="0">
                        <a:latin typeface="Arial" pitchFamily="34" charset="0"/>
                        <a:cs typeface="Arial" pitchFamily="34" charset="0"/>
                      </a:endParaRPr>
                    </a:p>
                  </a:txBody>
                  <a:tcPr/>
                </a:tc>
              </a:tr>
              <a:tr h="1183902">
                <a:tc>
                  <a:txBody>
                    <a:bodyPr/>
                    <a:lstStyle/>
                    <a:p>
                      <a:r>
                        <a:rPr lang="en-MY" sz="2800" b="1" dirty="0" smtClean="0">
                          <a:latin typeface="Arial" pitchFamily="34" charset="0"/>
                          <a:cs typeface="Arial" pitchFamily="34" charset="0"/>
                        </a:rPr>
                        <a:t>Total Lectures:</a:t>
                      </a:r>
                      <a:endParaRPr lang="en-MY" sz="2800" b="1" dirty="0">
                        <a:latin typeface="Arial" pitchFamily="34" charset="0"/>
                        <a:cs typeface="Arial" pitchFamily="34" charset="0"/>
                      </a:endParaRPr>
                    </a:p>
                  </a:txBody>
                  <a:tcPr/>
                </a:tc>
                <a:tc>
                  <a:txBody>
                    <a:bodyPr/>
                    <a:lstStyle/>
                    <a:p>
                      <a:r>
                        <a:rPr lang="en-MY" sz="2800" b="1" dirty="0" smtClean="0">
                          <a:latin typeface="Arial" pitchFamily="34" charset="0"/>
                          <a:cs typeface="Arial" pitchFamily="34" charset="0"/>
                        </a:rPr>
                        <a:t>32</a:t>
                      </a:r>
                      <a:endParaRPr lang="en-MY" sz="2800" b="1" dirty="0">
                        <a:latin typeface="Arial" pitchFamily="34" charset="0"/>
                        <a:cs typeface="Arial" pitchFamily="34" charset="0"/>
                      </a:endParaRPr>
                    </a:p>
                  </a:txBody>
                  <a:tcPr/>
                </a:tc>
              </a:tr>
              <a:tr h="1183902">
                <a:tc>
                  <a:txBody>
                    <a:bodyPr/>
                    <a:lstStyle/>
                    <a:p>
                      <a:endParaRPr lang="en-MY" sz="2400" dirty="0">
                        <a:latin typeface="Arial" pitchFamily="34" charset="0"/>
                        <a:cs typeface="Arial" pitchFamily="34" charset="0"/>
                      </a:endParaRPr>
                    </a:p>
                  </a:txBody>
                  <a:tcPr/>
                </a:tc>
                <a:tc>
                  <a:txBody>
                    <a:bodyPr/>
                    <a:lstStyle/>
                    <a:p>
                      <a:endParaRPr lang="en-MY" sz="2400" dirty="0">
                        <a:latin typeface="Arial" pitchFamily="34" charset="0"/>
                        <a:cs typeface="Arial"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latin typeface="Arial" pitchFamily="34" charset="0"/>
                <a:cs typeface="Arial" pitchFamily="34" charset="0"/>
              </a:rPr>
              <a:t>Previous Lecture Summary</a:t>
            </a:r>
            <a:endParaRPr lang="en-US" dirty="0"/>
          </a:p>
        </p:txBody>
      </p:sp>
      <p:sp>
        <p:nvSpPr>
          <p:cNvPr id="3" name="Rectangle 2"/>
          <p:cNvSpPr/>
          <p:nvPr/>
        </p:nvSpPr>
        <p:spPr>
          <a:xfrm>
            <a:off x="914400" y="1371600"/>
            <a:ext cx="7848600" cy="3046988"/>
          </a:xfrm>
          <a:prstGeom prst="rect">
            <a:avLst/>
          </a:prstGeom>
        </p:spPr>
        <p:txBody>
          <a:bodyPr wrap="square">
            <a:spAutoFit/>
          </a:bodyPr>
          <a:lstStyle/>
          <a:p>
            <a:pPr algn="ctr"/>
            <a:r>
              <a:rPr lang="en-MY" b="1" dirty="0" smtClean="0"/>
              <a:t>Analysis of Profitability </a:t>
            </a:r>
            <a:endParaRPr lang="en-US" b="1" dirty="0" smtClean="0"/>
          </a:p>
          <a:p>
            <a:pPr algn="just">
              <a:buFont typeface="Wingdings" pitchFamily="2" charset="2"/>
              <a:buChar char="Ø"/>
            </a:pPr>
            <a:r>
              <a:rPr lang="en-MY" b="1" dirty="0" smtClean="0">
                <a:latin typeface="Arial" pitchFamily="34" charset="0"/>
                <a:cs typeface="Arial" pitchFamily="34" charset="0"/>
              </a:rPr>
              <a:t> DuPont Return on Assets, </a:t>
            </a:r>
          </a:p>
          <a:p>
            <a:pPr algn="just">
              <a:buFont typeface="Wingdings" pitchFamily="2" charset="2"/>
              <a:buChar char="Ø"/>
            </a:pPr>
            <a:r>
              <a:rPr lang="en-MY" b="1" dirty="0" smtClean="0">
                <a:latin typeface="Arial" pitchFamily="34" charset="0"/>
                <a:cs typeface="Arial" pitchFamily="34" charset="0"/>
              </a:rPr>
              <a:t> Interpretation through DuPont Analysis,  </a:t>
            </a:r>
          </a:p>
          <a:p>
            <a:pPr algn="just">
              <a:buFont typeface="Wingdings" pitchFamily="2" charset="2"/>
              <a:buChar char="Ø"/>
            </a:pPr>
            <a:r>
              <a:rPr lang="en-MY" b="1" dirty="0" smtClean="0">
                <a:latin typeface="Arial" pitchFamily="34" charset="0"/>
                <a:cs typeface="Arial" pitchFamily="34" charset="0"/>
              </a:rPr>
              <a:t> Operating Income Margin, </a:t>
            </a:r>
          </a:p>
          <a:p>
            <a:pPr algn="just">
              <a:buFont typeface="Wingdings" pitchFamily="2" charset="2"/>
              <a:buChar char="Ø"/>
            </a:pPr>
            <a:r>
              <a:rPr lang="en-MY" b="1" dirty="0" smtClean="0">
                <a:latin typeface="Arial" pitchFamily="34" charset="0"/>
                <a:cs typeface="Arial" pitchFamily="34" charset="0"/>
              </a:rPr>
              <a:t> Operating Asset Turnover, </a:t>
            </a:r>
          </a:p>
          <a:p>
            <a:pPr algn="just">
              <a:buFont typeface="Wingdings" pitchFamily="2" charset="2"/>
              <a:buChar char="Ø"/>
            </a:pPr>
            <a:r>
              <a:rPr lang="en-MY" b="1" dirty="0" smtClean="0">
                <a:latin typeface="Arial" pitchFamily="34" charset="0"/>
                <a:cs typeface="Arial" pitchFamily="34" charset="0"/>
              </a:rPr>
              <a:t> Return on Operating Assets, </a:t>
            </a:r>
          </a:p>
          <a:p>
            <a:pPr algn="just">
              <a:buFont typeface="Wingdings" pitchFamily="2" charset="2"/>
              <a:buChar char="Ø"/>
            </a:pPr>
            <a:r>
              <a:rPr lang="en-MY" b="1" dirty="0" smtClean="0">
                <a:latin typeface="Arial" pitchFamily="34" charset="0"/>
                <a:cs typeface="Arial" pitchFamily="34" charset="0"/>
              </a:rPr>
              <a:t> Sales to Fixed Assets</a:t>
            </a:r>
          </a:p>
          <a:p>
            <a:pPr lvl="0" algn="just">
              <a:buFont typeface="Wingdings" pitchFamily="2" charset="2"/>
              <a:buChar char="Ø"/>
            </a:pPr>
            <a:r>
              <a:rPr lang="en-MY" b="1" dirty="0" smtClean="0">
                <a:latin typeface="Arial" charset="0"/>
                <a:cs typeface="Arial" charset="0"/>
              </a:rPr>
              <a:t> Practical Exercises</a:t>
            </a:r>
            <a:endParaRPr lang="en-US" dirty="0" smtClean="0">
              <a:latin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latin typeface="Arial" pitchFamily="34" charset="0"/>
                <a:cs typeface="Arial" pitchFamily="34" charset="0"/>
              </a:rPr>
              <a:t>Today's Lecture Topics</a:t>
            </a:r>
            <a:endParaRPr lang="en-US" dirty="0"/>
          </a:p>
        </p:txBody>
      </p:sp>
      <p:sp>
        <p:nvSpPr>
          <p:cNvPr id="3" name="Rectangle 2"/>
          <p:cNvSpPr/>
          <p:nvPr/>
        </p:nvSpPr>
        <p:spPr>
          <a:xfrm>
            <a:off x="381000" y="1295400"/>
            <a:ext cx="8534400" cy="4524315"/>
          </a:xfrm>
          <a:prstGeom prst="rect">
            <a:avLst/>
          </a:prstGeom>
        </p:spPr>
        <p:txBody>
          <a:bodyPr wrap="square">
            <a:spAutoFit/>
          </a:bodyPr>
          <a:lstStyle/>
          <a:p>
            <a:pPr algn="ctr"/>
            <a:r>
              <a:rPr lang="en-MY" b="1" dirty="0" smtClean="0"/>
              <a:t>Analysis of Profitability </a:t>
            </a:r>
            <a:endParaRPr lang="en-US" b="1" dirty="0"/>
          </a:p>
          <a:p>
            <a:pPr algn="l"/>
            <a:endParaRPr lang="en-MY" dirty="0" smtClean="0"/>
          </a:p>
          <a:p>
            <a:pPr algn="l">
              <a:buFont typeface="Wingdings" pitchFamily="2" charset="2"/>
              <a:buChar char="Ø"/>
            </a:pPr>
            <a:r>
              <a:rPr lang="en-MY" b="1" dirty="0" smtClean="0">
                <a:latin typeface="Arial" pitchFamily="34" charset="0"/>
                <a:cs typeface="Arial" pitchFamily="34" charset="0"/>
              </a:rPr>
              <a:t> Return </a:t>
            </a:r>
            <a:r>
              <a:rPr lang="en-MY" b="1" dirty="0">
                <a:latin typeface="Arial" pitchFamily="34" charset="0"/>
                <a:cs typeface="Arial" pitchFamily="34" charset="0"/>
              </a:rPr>
              <a:t>on Investment, </a:t>
            </a:r>
            <a:endParaRPr lang="en-MY" b="1" dirty="0" smtClean="0">
              <a:latin typeface="Arial" pitchFamily="34" charset="0"/>
              <a:cs typeface="Arial" pitchFamily="34" charset="0"/>
            </a:endParaRPr>
          </a:p>
          <a:p>
            <a:pPr algn="l">
              <a:buFont typeface="Wingdings" pitchFamily="2" charset="2"/>
              <a:buChar char="Ø"/>
            </a:pPr>
            <a:r>
              <a:rPr lang="en-MY" b="1" dirty="0" smtClean="0">
                <a:latin typeface="Arial" pitchFamily="34" charset="0"/>
                <a:cs typeface="Arial" pitchFamily="34" charset="0"/>
              </a:rPr>
              <a:t> Return </a:t>
            </a:r>
            <a:r>
              <a:rPr lang="en-MY" b="1" dirty="0">
                <a:latin typeface="Arial" pitchFamily="34" charset="0"/>
                <a:cs typeface="Arial" pitchFamily="34" charset="0"/>
              </a:rPr>
              <a:t>on Total Equity, </a:t>
            </a:r>
            <a:endParaRPr lang="en-MY" b="1" dirty="0" smtClean="0">
              <a:latin typeface="Arial" pitchFamily="34" charset="0"/>
              <a:cs typeface="Arial" pitchFamily="34" charset="0"/>
            </a:endParaRPr>
          </a:p>
          <a:p>
            <a:pPr algn="l">
              <a:buFont typeface="Wingdings" pitchFamily="2" charset="2"/>
              <a:buChar char="Ø"/>
            </a:pPr>
            <a:r>
              <a:rPr lang="en-MY" b="1" dirty="0" smtClean="0">
                <a:latin typeface="Arial" pitchFamily="34" charset="0"/>
                <a:cs typeface="Arial" pitchFamily="34" charset="0"/>
              </a:rPr>
              <a:t> Return </a:t>
            </a:r>
            <a:r>
              <a:rPr lang="en-MY" b="1" dirty="0">
                <a:latin typeface="Arial" pitchFamily="34" charset="0"/>
                <a:cs typeface="Arial" pitchFamily="34" charset="0"/>
              </a:rPr>
              <a:t>on Common Equity, </a:t>
            </a:r>
            <a:endParaRPr lang="en-MY" b="1" dirty="0" smtClean="0">
              <a:latin typeface="Arial" pitchFamily="34" charset="0"/>
              <a:cs typeface="Arial" pitchFamily="34" charset="0"/>
            </a:endParaRPr>
          </a:p>
          <a:p>
            <a:pPr algn="l">
              <a:buFont typeface="Wingdings" pitchFamily="2" charset="2"/>
              <a:buChar char="Ø"/>
            </a:pPr>
            <a:r>
              <a:rPr lang="en-MY" b="1" dirty="0" smtClean="0">
                <a:latin typeface="Arial" pitchFamily="34" charset="0"/>
                <a:cs typeface="Arial" pitchFamily="34" charset="0"/>
              </a:rPr>
              <a:t> The </a:t>
            </a:r>
            <a:r>
              <a:rPr lang="en-MY" b="1" dirty="0">
                <a:latin typeface="Arial" pitchFamily="34" charset="0"/>
                <a:cs typeface="Arial" pitchFamily="34" charset="0"/>
              </a:rPr>
              <a:t>relationship between profitability </a:t>
            </a:r>
            <a:r>
              <a:rPr lang="en-MY" b="1" dirty="0" smtClean="0">
                <a:latin typeface="Arial" pitchFamily="34" charset="0"/>
                <a:cs typeface="Arial" pitchFamily="34" charset="0"/>
              </a:rPr>
              <a:t>ratios</a:t>
            </a:r>
            <a:r>
              <a:rPr lang="en-MY" b="1" dirty="0">
                <a:latin typeface="Arial" pitchFamily="34" charset="0"/>
                <a:cs typeface="Arial" pitchFamily="34" charset="0"/>
              </a:rPr>
              <a:t>, </a:t>
            </a:r>
            <a:endParaRPr lang="en-MY" b="1" dirty="0" smtClean="0">
              <a:latin typeface="Arial" pitchFamily="34" charset="0"/>
              <a:cs typeface="Arial" pitchFamily="34" charset="0"/>
            </a:endParaRPr>
          </a:p>
          <a:p>
            <a:pPr algn="l">
              <a:buFont typeface="Wingdings" pitchFamily="2" charset="2"/>
              <a:buChar char="Ø"/>
            </a:pPr>
            <a:r>
              <a:rPr lang="en-MY" b="1" dirty="0" smtClean="0">
                <a:latin typeface="Arial" pitchFamily="34" charset="0"/>
                <a:cs typeface="Arial" pitchFamily="34" charset="0"/>
              </a:rPr>
              <a:t> Gross </a:t>
            </a:r>
            <a:r>
              <a:rPr lang="en-MY" b="1" dirty="0">
                <a:latin typeface="Arial" pitchFamily="34" charset="0"/>
                <a:cs typeface="Arial" pitchFamily="34" charset="0"/>
              </a:rPr>
              <a:t>Profit </a:t>
            </a:r>
            <a:r>
              <a:rPr lang="en-MY" b="1" dirty="0" smtClean="0">
                <a:latin typeface="Arial" pitchFamily="34" charset="0"/>
                <a:cs typeface="Arial" pitchFamily="34" charset="0"/>
              </a:rPr>
              <a:t>Margin,</a:t>
            </a:r>
          </a:p>
          <a:p>
            <a:pPr algn="l">
              <a:buFont typeface="Wingdings" pitchFamily="2" charset="2"/>
              <a:buChar char="Ø"/>
            </a:pPr>
            <a:r>
              <a:rPr lang="en-MY" b="1" dirty="0" smtClean="0">
                <a:latin typeface="Arial" pitchFamily="34" charset="0"/>
                <a:cs typeface="Arial" pitchFamily="34" charset="0"/>
              </a:rPr>
              <a:t> Trends </a:t>
            </a:r>
            <a:r>
              <a:rPr lang="en-MY" b="1" dirty="0">
                <a:latin typeface="Arial" pitchFamily="34" charset="0"/>
                <a:cs typeface="Arial" pitchFamily="34" charset="0"/>
              </a:rPr>
              <a:t>in Profitability, </a:t>
            </a:r>
            <a:endParaRPr lang="en-MY" b="1" dirty="0" smtClean="0">
              <a:latin typeface="Arial" pitchFamily="34" charset="0"/>
              <a:cs typeface="Arial" pitchFamily="34" charset="0"/>
            </a:endParaRPr>
          </a:p>
          <a:p>
            <a:pPr algn="l">
              <a:buFont typeface="Wingdings" pitchFamily="2" charset="2"/>
              <a:buChar char="Ø"/>
            </a:pPr>
            <a:r>
              <a:rPr lang="en-MY" b="1" dirty="0" smtClean="0">
                <a:latin typeface="Arial" pitchFamily="34" charset="0"/>
                <a:cs typeface="Arial" pitchFamily="34" charset="0"/>
              </a:rPr>
              <a:t> Segment </a:t>
            </a:r>
            <a:r>
              <a:rPr lang="en-MY" b="1" dirty="0">
                <a:latin typeface="Arial" pitchFamily="34" charset="0"/>
                <a:cs typeface="Arial" pitchFamily="34" charset="0"/>
              </a:rPr>
              <a:t>Reporting, </a:t>
            </a:r>
            <a:endParaRPr lang="en-MY" b="1" dirty="0" smtClean="0">
              <a:latin typeface="Arial" pitchFamily="34" charset="0"/>
              <a:cs typeface="Arial" pitchFamily="34" charset="0"/>
            </a:endParaRPr>
          </a:p>
          <a:p>
            <a:pPr algn="l">
              <a:buFont typeface="Wingdings" pitchFamily="2" charset="2"/>
              <a:buChar char="Ø"/>
            </a:pPr>
            <a:r>
              <a:rPr lang="en-MY" b="1" dirty="0" smtClean="0">
                <a:latin typeface="Arial" pitchFamily="34" charset="0"/>
                <a:cs typeface="Arial" pitchFamily="34" charset="0"/>
              </a:rPr>
              <a:t> Gains </a:t>
            </a:r>
            <a:r>
              <a:rPr lang="en-MY" b="1" dirty="0">
                <a:latin typeface="Arial" pitchFamily="34" charset="0"/>
                <a:cs typeface="Arial" pitchFamily="34" charset="0"/>
              </a:rPr>
              <a:t>and Losses that Bypass the Income Statement, </a:t>
            </a:r>
            <a:endParaRPr lang="en-MY" b="1" dirty="0" smtClean="0">
              <a:latin typeface="Arial" pitchFamily="34" charset="0"/>
              <a:cs typeface="Arial" pitchFamily="34" charset="0"/>
            </a:endParaRPr>
          </a:p>
          <a:p>
            <a:pPr algn="l">
              <a:buFont typeface="Wingdings" pitchFamily="2" charset="2"/>
              <a:buChar char="Ø"/>
            </a:pPr>
            <a:r>
              <a:rPr lang="en-MY" b="1" dirty="0" smtClean="0">
                <a:latin typeface="Arial" pitchFamily="34" charset="0"/>
                <a:cs typeface="Arial" pitchFamily="34" charset="0"/>
              </a:rPr>
              <a:t> Interim Reports</a:t>
            </a:r>
          </a:p>
          <a:p>
            <a:pPr lvl="0" algn="l">
              <a:buFont typeface="Wingdings" pitchFamily="2" charset="2"/>
              <a:buChar char="Ø"/>
            </a:pPr>
            <a:r>
              <a:rPr lang="en-MY" b="1" dirty="0" smtClean="0">
                <a:latin typeface="Arial" pitchFamily="34" charset="0"/>
                <a:cs typeface="Arial" pitchFamily="34" charset="0"/>
              </a:rPr>
              <a:t> Practical Exercises</a:t>
            </a:r>
            <a:endParaRPr lang="en-US" b="1"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descr="gibson-graphic (2)"/>
          <p:cNvSpPr>
            <a:spLocks noGrp="1" noChangeArrowheads="1"/>
          </p:cNvSpPr>
          <p:nvPr>
            <p:ph type="title"/>
          </p:nvPr>
        </p:nvSpPr>
        <p:spPr/>
        <p:txBody>
          <a:bodyPr/>
          <a:lstStyle/>
          <a:p>
            <a:r>
              <a:rPr lang="en-US" b="1" smtClean="0">
                <a:latin typeface="Arial" charset="0"/>
                <a:cs typeface="Arial" charset="0"/>
              </a:rPr>
              <a:t>Return on Investment (ROI)</a:t>
            </a:r>
          </a:p>
        </p:txBody>
      </p:sp>
      <p:sp>
        <p:nvSpPr>
          <p:cNvPr id="10244" name="Rectangle 3"/>
          <p:cNvSpPr>
            <a:spLocks noGrp="1" noChangeArrowheads="1"/>
          </p:cNvSpPr>
          <p:nvPr>
            <p:ph idx="1"/>
          </p:nvPr>
        </p:nvSpPr>
        <p:spPr>
          <a:xfrm>
            <a:off x="609600" y="3505200"/>
            <a:ext cx="7924800" cy="2514600"/>
          </a:xfrm>
        </p:spPr>
        <p:txBody>
          <a:bodyPr/>
          <a:lstStyle/>
          <a:p>
            <a:pPr algn="just"/>
            <a:r>
              <a:rPr lang="en-US" sz="2400" dirty="0" smtClean="0">
                <a:latin typeface="Arial" charset="0"/>
                <a:cs typeface="Arial" charset="0"/>
              </a:rPr>
              <a:t>The return on investment applied to ratios measuring the income earned on the invested capital.</a:t>
            </a:r>
          </a:p>
          <a:p>
            <a:pPr algn="just"/>
            <a:r>
              <a:rPr lang="en-US" sz="2400" dirty="0" smtClean="0">
                <a:latin typeface="Arial" charset="0"/>
                <a:cs typeface="Arial" charset="0"/>
              </a:rPr>
              <a:t>These types of measures are widely used to evaluate enterprise performance. </a:t>
            </a:r>
          </a:p>
          <a:p>
            <a:pPr algn="just"/>
            <a:r>
              <a:rPr lang="en-US" sz="2400" dirty="0" smtClean="0">
                <a:latin typeface="Arial" charset="0"/>
                <a:cs typeface="Arial" charset="0"/>
              </a:rPr>
              <a:t>Measures the earnings on investment and indicates how well the firm utilizes its asset base.</a:t>
            </a:r>
          </a:p>
          <a:p>
            <a:pPr algn="just"/>
            <a:r>
              <a:rPr lang="en-US" sz="2400" dirty="0" smtClean="0">
                <a:latin typeface="Arial" charset="0"/>
                <a:cs typeface="Arial" charset="0"/>
              </a:rPr>
              <a:t>Evaluates enterprise performance</a:t>
            </a:r>
          </a:p>
        </p:txBody>
      </p:sp>
      <p:graphicFrame>
        <p:nvGraphicFramePr>
          <p:cNvPr id="10242" name="Object 4"/>
          <p:cNvGraphicFramePr>
            <a:graphicFrameLocks noChangeAspect="1"/>
          </p:cNvGraphicFramePr>
          <p:nvPr/>
        </p:nvGraphicFramePr>
        <p:xfrm>
          <a:off x="1066800" y="1371600"/>
          <a:ext cx="6858000" cy="1919288"/>
        </p:xfrm>
        <a:graphic>
          <a:graphicData uri="http://schemas.openxmlformats.org/presentationml/2006/ole">
            <p:oleObj spid="_x0000_s10253" name="Equation" r:id="rId3" imgW="2857500" imgH="800100" progId="">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descr="gibson-graphic (2)"/>
          <p:cNvSpPr>
            <a:spLocks noGrp="1" noChangeArrowheads="1"/>
          </p:cNvSpPr>
          <p:nvPr>
            <p:ph type="title"/>
          </p:nvPr>
        </p:nvSpPr>
        <p:spPr/>
        <p:txBody>
          <a:bodyPr rtlCol="0">
            <a:normAutofit fontScale="90000"/>
          </a:bodyPr>
          <a:lstStyle/>
          <a:p>
            <a:pPr fontAlgn="auto">
              <a:spcAft>
                <a:spcPts val="0"/>
              </a:spcAft>
              <a:defRPr/>
            </a:pPr>
            <a:r>
              <a:rPr lang="en-US" b="1" smtClean="0">
                <a:latin typeface="Arial" charset="0"/>
                <a:cs typeface="Arial" charset="0"/>
              </a:rPr>
              <a:t>Return on Investment (ROI) (cont’d)</a:t>
            </a:r>
          </a:p>
        </p:txBody>
      </p:sp>
      <p:sp>
        <p:nvSpPr>
          <p:cNvPr id="19459" name="Rectangle 3"/>
          <p:cNvSpPr>
            <a:spLocks noGrp="1" noChangeArrowheads="1"/>
          </p:cNvSpPr>
          <p:nvPr>
            <p:ph idx="1"/>
          </p:nvPr>
        </p:nvSpPr>
        <p:spPr>
          <a:xfrm>
            <a:off x="593725" y="1598613"/>
            <a:ext cx="7940675" cy="2516187"/>
          </a:xfrm>
        </p:spPr>
        <p:txBody>
          <a:bodyPr/>
          <a:lstStyle/>
          <a:p>
            <a:pPr algn="just"/>
            <a:r>
              <a:rPr lang="en-US" smtClean="0">
                <a:latin typeface="Arial" charset="0"/>
                <a:cs typeface="Arial" charset="0"/>
              </a:rPr>
              <a:t>Measures ability to reward investors and to attract providers of future funds</a:t>
            </a:r>
          </a:p>
          <a:p>
            <a:pPr algn="just"/>
            <a:r>
              <a:rPr lang="en-US" smtClean="0">
                <a:latin typeface="Arial" charset="0"/>
                <a:cs typeface="Arial" charset="0"/>
              </a:rPr>
              <a:t>Evaluates the earnings performance without regard to financing sources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descr="gibson-graphic (2)"/>
          <p:cNvSpPr>
            <a:spLocks noGrp="1" noChangeArrowheads="1"/>
          </p:cNvSpPr>
          <p:nvPr>
            <p:ph type="title"/>
          </p:nvPr>
        </p:nvSpPr>
        <p:spPr/>
        <p:txBody>
          <a:bodyPr/>
          <a:lstStyle/>
          <a:p>
            <a:r>
              <a:rPr lang="en-US" b="1" smtClean="0">
                <a:latin typeface="Arial" charset="0"/>
                <a:cs typeface="Arial" charset="0"/>
              </a:rPr>
              <a:t>Return on Total Equity</a:t>
            </a:r>
          </a:p>
        </p:txBody>
      </p:sp>
      <p:sp>
        <p:nvSpPr>
          <p:cNvPr id="11268" name="Rectangle 3"/>
          <p:cNvSpPr>
            <a:spLocks noGrp="1" noChangeArrowheads="1"/>
          </p:cNvSpPr>
          <p:nvPr>
            <p:ph idx="1"/>
          </p:nvPr>
        </p:nvSpPr>
        <p:spPr>
          <a:xfrm>
            <a:off x="533400" y="2971800"/>
            <a:ext cx="8153400" cy="3429000"/>
          </a:xfrm>
        </p:spPr>
        <p:txBody>
          <a:bodyPr/>
          <a:lstStyle/>
          <a:p>
            <a:r>
              <a:rPr lang="en-US" sz="2800" dirty="0" smtClean="0">
                <a:latin typeface="Arial" charset="0"/>
                <a:cs typeface="Arial" charset="0"/>
              </a:rPr>
              <a:t>The return on total equity measures the return to both common and preferred stockholders</a:t>
            </a:r>
          </a:p>
          <a:p>
            <a:r>
              <a:rPr lang="en-US" sz="2800" dirty="0" smtClean="0">
                <a:latin typeface="Arial" charset="0"/>
                <a:cs typeface="Arial" charset="0"/>
              </a:rPr>
              <a:t>Adjustments for redeemable preferred stock</a:t>
            </a:r>
          </a:p>
          <a:p>
            <a:pPr lvl="1"/>
            <a:r>
              <a:rPr lang="en-US" dirty="0" smtClean="0">
                <a:latin typeface="Arial" charset="0"/>
                <a:cs typeface="Arial" charset="0"/>
              </a:rPr>
              <a:t>Deduct dividends from net income (numerator)</a:t>
            </a:r>
          </a:p>
          <a:p>
            <a:pPr lvl="1"/>
            <a:r>
              <a:rPr lang="en-US" dirty="0" smtClean="0">
                <a:latin typeface="Arial" charset="0"/>
                <a:cs typeface="Arial" charset="0"/>
              </a:rPr>
              <a:t>Deduct stock value from total equity (denominator)</a:t>
            </a:r>
          </a:p>
        </p:txBody>
      </p:sp>
      <p:graphicFrame>
        <p:nvGraphicFramePr>
          <p:cNvPr id="11266" name="Object 4"/>
          <p:cNvGraphicFramePr>
            <a:graphicFrameLocks noChangeAspect="1"/>
          </p:cNvGraphicFramePr>
          <p:nvPr/>
        </p:nvGraphicFramePr>
        <p:xfrm>
          <a:off x="762000" y="1371600"/>
          <a:ext cx="7405688" cy="1370013"/>
        </p:xfrm>
        <a:graphic>
          <a:graphicData uri="http://schemas.openxmlformats.org/presentationml/2006/ole">
            <p:oleObj spid="_x0000_s11278" name="Equation" r:id="rId3" imgW="3086100" imgH="571500" progId="">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026" descr="gibson-graphic (2)"/>
          <p:cNvSpPr>
            <a:spLocks noGrp="1" noChangeArrowheads="1"/>
          </p:cNvSpPr>
          <p:nvPr>
            <p:ph type="title"/>
          </p:nvPr>
        </p:nvSpPr>
        <p:spPr/>
        <p:txBody>
          <a:bodyPr/>
          <a:lstStyle/>
          <a:p>
            <a:r>
              <a:rPr lang="en-US" b="1" smtClean="0">
                <a:latin typeface="Arial" charset="0"/>
                <a:cs typeface="Arial" charset="0"/>
              </a:rPr>
              <a:t>Return on Common Equity</a:t>
            </a:r>
          </a:p>
        </p:txBody>
      </p:sp>
      <p:sp>
        <p:nvSpPr>
          <p:cNvPr id="12292" name="Rectangle 1027"/>
          <p:cNvSpPr>
            <a:spLocks noGrp="1" noChangeArrowheads="1"/>
          </p:cNvSpPr>
          <p:nvPr>
            <p:ph idx="1"/>
          </p:nvPr>
        </p:nvSpPr>
        <p:spPr>
          <a:xfrm>
            <a:off x="609600" y="2971800"/>
            <a:ext cx="7924800" cy="2894013"/>
          </a:xfrm>
        </p:spPr>
        <p:txBody>
          <a:bodyPr/>
          <a:lstStyle/>
          <a:p>
            <a:pPr>
              <a:tabLst>
                <a:tab pos="798513" algn="l"/>
                <a:tab pos="1714500" algn="l"/>
              </a:tabLst>
            </a:pPr>
            <a:r>
              <a:rPr lang="en-US" sz="2800" dirty="0" smtClean="0">
                <a:latin typeface="Arial" charset="0"/>
                <a:cs typeface="Arial" charset="0"/>
              </a:rPr>
              <a:t>This ratio measures the return to the common stockholder</a:t>
            </a:r>
          </a:p>
          <a:p>
            <a:pPr>
              <a:tabLst>
                <a:tab pos="798513" algn="l"/>
                <a:tab pos="1714500" algn="l"/>
              </a:tabLst>
            </a:pPr>
            <a:r>
              <a:rPr lang="en-US" sz="2800" dirty="0" smtClean="0">
                <a:latin typeface="Arial" charset="0"/>
                <a:cs typeface="Arial" charset="0"/>
              </a:rPr>
              <a:t>Common equity: </a:t>
            </a:r>
          </a:p>
          <a:p>
            <a:pPr>
              <a:spcBef>
                <a:spcPct val="0"/>
              </a:spcBef>
              <a:buFontTx/>
              <a:buNone/>
              <a:tabLst>
                <a:tab pos="798513" algn="l"/>
                <a:tab pos="1714500" algn="l"/>
              </a:tabLst>
            </a:pPr>
            <a:r>
              <a:rPr lang="en-US" sz="2800" dirty="0" smtClean="0">
                <a:latin typeface="Arial" charset="0"/>
                <a:cs typeface="Arial" charset="0"/>
              </a:rPr>
              <a:t>		Total stockholders’ equity</a:t>
            </a:r>
          </a:p>
          <a:p>
            <a:pPr>
              <a:spcBef>
                <a:spcPct val="0"/>
              </a:spcBef>
              <a:buFontTx/>
              <a:buNone/>
              <a:tabLst>
                <a:tab pos="798513" algn="l"/>
                <a:tab pos="1714500" algn="l"/>
              </a:tabLst>
            </a:pPr>
            <a:r>
              <a:rPr lang="en-US" sz="2800" dirty="0" smtClean="0">
                <a:latin typeface="Arial" charset="0"/>
                <a:cs typeface="Arial" charset="0"/>
              </a:rPr>
              <a:t>		less	preferred capital</a:t>
            </a:r>
          </a:p>
          <a:p>
            <a:pPr>
              <a:spcBef>
                <a:spcPct val="0"/>
              </a:spcBef>
              <a:buFontTx/>
              <a:buNone/>
              <a:tabLst>
                <a:tab pos="798513" algn="l"/>
                <a:tab pos="1714500" algn="l"/>
              </a:tabLst>
            </a:pPr>
            <a:r>
              <a:rPr lang="en-US" sz="2800" dirty="0" smtClean="0">
                <a:latin typeface="Arial" charset="0"/>
                <a:cs typeface="Arial" charset="0"/>
              </a:rPr>
              <a:t>		less	minority interest reported as equity</a:t>
            </a:r>
          </a:p>
        </p:txBody>
      </p:sp>
      <p:graphicFrame>
        <p:nvGraphicFramePr>
          <p:cNvPr id="12290" name="Object 1028"/>
          <p:cNvGraphicFramePr>
            <a:graphicFrameLocks noChangeAspect="1"/>
          </p:cNvGraphicFramePr>
          <p:nvPr/>
        </p:nvGraphicFramePr>
        <p:xfrm>
          <a:off x="1265238" y="1371600"/>
          <a:ext cx="6462712" cy="1371600"/>
        </p:xfrm>
        <a:graphic>
          <a:graphicData uri="http://schemas.openxmlformats.org/presentationml/2006/ole">
            <p:oleObj spid="_x0000_s12302" name="Equation" r:id="rId3" imgW="2692400" imgH="571500" progId="">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descr="gibson-graphic (2)"/>
          <p:cNvSpPr>
            <a:spLocks noGrp="1" noChangeArrowheads="1"/>
          </p:cNvSpPr>
          <p:nvPr>
            <p:ph type="title"/>
          </p:nvPr>
        </p:nvSpPr>
        <p:spPr/>
        <p:txBody>
          <a:bodyPr rtlCol="0">
            <a:normAutofit fontScale="90000"/>
          </a:bodyPr>
          <a:lstStyle/>
          <a:p>
            <a:pPr fontAlgn="auto">
              <a:spcAft>
                <a:spcPts val="0"/>
              </a:spcAft>
              <a:defRPr/>
            </a:pPr>
            <a:r>
              <a:rPr lang="en-US" b="1" smtClean="0">
                <a:latin typeface="Arial" charset="0"/>
                <a:cs typeface="Arial" charset="0"/>
              </a:rPr>
              <a:t>The Relationship Between Profitability Ratios</a:t>
            </a:r>
          </a:p>
        </p:txBody>
      </p:sp>
      <p:graphicFrame>
        <p:nvGraphicFramePr>
          <p:cNvPr id="84087" name="Group 119"/>
          <p:cNvGraphicFramePr>
            <a:graphicFrameLocks noGrp="1"/>
          </p:cNvGraphicFramePr>
          <p:nvPr>
            <p:ph type="tbl" idx="1"/>
          </p:nvPr>
        </p:nvGraphicFramePr>
        <p:xfrm>
          <a:off x="304800" y="1279525"/>
          <a:ext cx="8610600" cy="5029200"/>
        </p:xfrm>
        <a:graphic>
          <a:graphicData uri="http://schemas.openxmlformats.org/drawingml/2006/table">
            <a:tbl>
              <a:tblPr/>
              <a:tblGrid>
                <a:gridCol w="1987550"/>
                <a:gridCol w="2049463"/>
                <a:gridCol w="4573587"/>
              </a:tblGrid>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rgbClr val="1D598F"/>
                          </a:solidFill>
                          <a:effectLst/>
                          <a:latin typeface="Arial" charset="0"/>
                        </a:rPr>
                        <a:t>Rate of</a:t>
                      </a:r>
                      <a:br>
                        <a:rPr kumimoji="0" lang="en-US" sz="2400" b="1" i="0" u="none" strike="noStrike" cap="none" normalizeH="0" baseline="0" dirty="0" smtClean="0">
                          <a:ln>
                            <a:noFill/>
                          </a:ln>
                          <a:solidFill>
                            <a:srgbClr val="1D598F"/>
                          </a:solidFill>
                          <a:effectLst/>
                          <a:latin typeface="Arial" charset="0"/>
                        </a:rPr>
                      </a:br>
                      <a:r>
                        <a:rPr kumimoji="0" lang="en-US" sz="2400" b="1" i="0" u="none" strike="noStrike" cap="none" normalizeH="0" baseline="0" dirty="0" smtClean="0">
                          <a:ln>
                            <a:noFill/>
                          </a:ln>
                          <a:solidFill>
                            <a:srgbClr val="1D598F"/>
                          </a:solidFill>
                          <a:effectLst/>
                          <a:latin typeface="Arial" charset="0"/>
                        </a:rPr>
                        <a:t>return on</a:t>
                      </a:r>
                    </a:p>
                  </a:txBody>
                  <a:tcPr anchor="b" anchorCtr="1" horzOverflow="overflow">
                    <a:lnL w="38100" cap="flat" cmpd="sng" algn="ctr">
                      <a:solidFill>
                        <a:srgbClr val="1D598F"/>
                      </a:solidFill>
                      <a:prstDash val="solid"/>
                      <a:round/>
                      <a:headEnd type="none" w="med" len="med"/>
                      <a:tailEnd type="none" w="med" len="med"/>
                    </a:lnL>
                    <a:lnR w="6350" cap="flat" cmpd="sng" algn="ctr">
                      <a:solidFill>
                        <a:srgbClr val="1D598F"/>
                      </a:solidFill>
                      <a:prstDash val="solid"/>
                      <a:round/>
                      <a:headEnd type="none" w="med" len="med"/>
                      <a:tailEnd type="none" w="med" len="med"/>
                    </a:lnR>
                    <a:lnT w="38100" cap="flat" cmpd="sng" algn="ctr">
                      <a:solidFill>
                        <a:srgbClr val="1D598F"/>
                      </a:solidFill>
                      <a:prstDash val="solid"/>
                      <a:round/>
                      <a:headEnd type="none" w="med" len="med"/>
                      <a:tailEnd type="none" w="med" len="med"/>
                    </a:lnT>
                    <a:lnB w="6350" cap="flat" cmpd="sng" algn="ctr">
                      <a:solidFill>
                        <a:srgbClr val="1D598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1D598F"/>
                          </a:solidFill>
                          <a:effectLst/>
                          <a:latin typeface="Arial" charset="0"/>
                        </a:rPr>
                        <a:t>Measures</a:t>
                      </a:r>
                      <a:br>
                        <a:rPr kumimoji="0" lang="en-US" sz="2400" b="1" i="0" u="none" strike="noStrike" cap="none" normalizeH="0" baseline="0" smtClean="0">
                          <a:ln>
                            <a:noFill/>
                          </a:ln>
                          <a:solidFill>
                            <a:srgbClr val="1D598F"/>
                          </a:solidFill>
                          <a:effectLst/>
                          <a:latin typeface="Arial" charset="0"/>
                        </a:rPr>
                      </a:br>
                      <a:r>
                        <a:rPr kumimoji="0" lang="en-US" sz="2400" b="1" i="0" u="none" strike="noStrike" cap="none" normalizeH="0" baseline="0" smtClean="0">
                          <a:ln>
                            <a:noFill/>
                          </a:ln>
                          <a:solidFill>
                            <a:srgbClr val="1D598F"/>
                          </a:solidFill>
                          <a:effectLst/>
                          <a:latin typeface="Arial" charset="0"/>
                        </a:rPr>
                        <a:t>return to providers of</a:t>
                      </a:r>
                    </a:p>
                  </a:txBody>
                  <a:tcPr anchor="b" anchorCtr="1" horzOverflow="overflow">
                    <a:lnL w="6350" cap="flat" cmpd="sng" algn="ctr">
                      <a:solidFill>
                        <a:srgbClr val="1D598F"/>
                      </a:solidFill>
                      <a:prstDash val="solid"/>
                      <a:round/>
                      <a:headEnd type="none" w="med" len="med"/>
                      <a:tailEnd type="none" w="med" len="med"/>
                    </a:lnL>
                    <a:lnR w="6350" cap="flat" cmpd="sng" algn="ctr">
                      <a:solidFill>
                        <a:srgbClr val="1D598F"/>
                      </a:solidFill>
                      <a:prstDash val="solid"/>
                      <a:round/>
                      <a:headEnd type="none" w="med" len="med"/>
                      <a:tailEnd type="none" w="med" len="med"/>
                    </a:lnR>
                    <a:lnT w="38100" cap="flat" cmpd="sng" algn="ctr">
                      <a:solidFill>
                        <a:srgbClr val="1D598F"/>
                      </a:solidFill>
                      <a:prstDash val="solid"/>
                      <a:round/>
                      <a:headEnd type="none" w="med" len="med"/>
                      <a:tailEnd type="none" w="med" len="med"/>
                    </a:lnT>
                    <a:lnB w="6350" cap="flat" cmpd="sng" algn="ctr">
                      <a:solidFill>
                        <a:srgbClr val="1D598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rgbClr val="1D598F"/>
                          </a:solidFill>
                          <a:effectLst/>
                          <a:latin typeface="Arial" charset="0"/>
                        </a:rPr>
                        <a:t>Typical result</a:t>
                      </a:r>
                    </a:p>
                  </a:txBody>
                  <a:tcPr anchor="b" anchorCtr="1" horzOverflow="overflow">
                    <a:lnL w="6350" cap="flat" cmpd="sng" algn="ctr">
                      <a:solidFill>
                        <a:srgbClr val="1D598F"/>
                      </a:solidFill>
                      <a:prstDash val="solid"/>
                      <a:round/>
                      <a:headEnd type="none" w="med" len="med"/>
                      <a:tailEnd type="none" w="med" len="med"/>
                    </a:lnL>
                    <a:lnR w="38100" cap="flat" cmpd="sng" algn="ctr">
                      <a:solidFill>
                        <a:srgbClr val="1D598F"/>
                      </a:solidFill>
                      <a:prstDash val="solid"/>
                      <a:round/>
                      <a:headEnd type="none" w="med" len="med"/>
                      <a:tailEnd type="none" w="med" len="med"/>
                    </a:lnR>
                    <a:lnT w="38100" cap="flat" cmpd="sng" algn="ctr">
                      <a:solidFill>
                        <a:srgbClr val="1D598F"/>
                      </a:solidFill>
                      <a:prstDash val="solid"/>
                      <a:round/>
                      <a:headEnd type="none" w="med" len="med"/>
                      <a:tailEnd type="none" w="med" len="med"/>
                    </a:lnT>
                    <a:lnB w="6350" cap="flat" cmpd="sng" algn="ctr">
                      <a:solidFill>
                        <a:srgbClr val="1D598F"/>
                      </a:solidFill>
                      <a:prstDash val="solid"/>
                      <a:round/>
                      <a:headEnd type="none" w="med" len="med"/>
                      <a:tailEnd type="none" w="med" len="med"/>
                    </a:lnB>
                    <a:lnTlToBr>
                      <a:noFill/>
                    </a:lnTlToBr>
                    <a:lnBlToTr>
                      <a:noFill/>
                    </a:lnBlToTr>
                    <a:noFill/>
                  </a:tcPr>
                </a:tc>
              </a:tr>
              <a:tr h="2444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1D598F"/>
                          </a:solidFill>
                          <a:effectLst/>
                          <a:latin typeface="Arial" charset="0"/>
                        </a:rPr>
                        <a:t>Assets</a:t>
                      </a:r>
                    </a:p>
                  </a:txBody>
                  <a:tcPr horzOverflow="overflow">
                    <a:lnL w="38100" cap="flat" cmpd="sng" algn="ctr">
                      <a:solidFill>
                        <a:srgbClr val="1D598F"/>
                      </a:solidFill>
                      <a:prstDash val="solid"/>
                      <a:round/>
                      <a:headEnd type="none" w="med" len="med"/>
                      <a:tailEnd type="none" w="med" len="med"/>
                    </a:lnL>
                    <a:lnR w="6350" cap="flat" cmpd="sng" algn="ctr">
                      <a:solidFill>
                        <a:srgbClr val="1D598F"/>
                      </a:solidFill>
                      <a:prstDash val="solid"/>
                      <a:round/>
                      <a:headEnd type="none" w="med" len="med"/>
                      <a:tailEnd type="none" w="med" len="med"/>
                    </a:lnR>
                    <a:lnT w="6350" cap="flat" cmpd="sng" algn="ctr">
                      <a:solidFill>
                        <a:srgbClr val="1D598F"/>
                      </a:solidFill>
                      <a:prstDash val="solid"/>
                      <a:round/>
                      <a:headEnd type="none" w="med" len="med"/>
                      <a:tailEnd type="none" w="med" len="med"/>
                    </a:lnT>
                    <a:lnB w="6350" cap="flat" cmpd="sng" algn="ctr">
                      <a:solidFill>
                        <a:srgbClr val="1D598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336699"/>
                          </a:solidFill>
                          <a:effectLst/>
                          <a:latin typeface="Arial" charset="0"/>
                        </a:rPr>
                        <a:t>All funds</a:t>
                      </a:r>
                    </a:p>
                  </a:txBody>
                  <a:tcPr horzOverflow="overflow">
                    <a:lnL w="6350" cap="flat" cmpd="sng" algn="ctr">
                      <a:solidFill>
                        <a:srgbClr val="1D598F"/>
                      </a:solidFill>
                      <a:prstDash val="solid"/>
                      <a:round/>
                      <a:headEnd type="none" w="med" len="med"/>
                      <a:tailEnd type="none" w="med" len="med"/>
                    </a:lnL>
                    <a:lnR w="6350" cap="flat" cmpd="sng" algn="ctr">
                      <a:solidFill>
                        <a:srgbClr val="1D598F"/>
                      </a:solidFill>
                      <a:prstDash val="solid"/>
                      <a:round/>
                      <a:headEnd type="none" w="med" len="med"/>
                      <a:tailEnd type="none" w="med" len="med"/>
                    </a:lnR>
                    <a:lnT w="6350" cap="flat" cmpd="sng" algn="ctr">
                      <a:solidFill>
                        <a:srgbClr val="1D598F"/>
                      </a:solidFill>
                      <a:prstDash val="solid"/>
                      <a:round/>
                      <a:headEnd type="none" w="med" len="med"/>
                      <a:tailEnd type="none" w="med" len="med"/>
                    </a:lnT>
                    <a:lnB w="6350" cap="flat" cmpd="sng" algn="ctr">
                      <a:solidFill>
                        <a:srgbClr val="1D598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336699"/>
                          </a:solidFill>
                          <a:effectLst/>
                          <a:latin typeface="Arial" charset="0"/>
                        </a:rPr>
                        <a:t>Lowest (includes all assets)</a:t>
                      </a:r>
                    </a:p>
                  </a:txBody>
                  <a:tcPr horzOverflow="overflow">
                    <a:lnL w="6350" cap="flat" cmpd="sng" algn="ctr">
                      <a:solidFill>
                        <a:srgbClr val="1D598F"/>
                      </a:solidFill>
                      <a:prstDash val="solid"/>
                      <a:round/>
                      <a:headEnd type="none" w="med" len="med"/>
                      <a:tailEnd type="none" w="med" len="med"/>
                    </a:lnL>
                    <a:lnR w="38100" cap="flat" cmpd="sng" algn="ctr">
                      <a:solidFill>
                        <a:srgbClr val="1D598F"/>
                      </a:solidFill>
                      <a:prstDash val="solid"/>
                      <a:round/>
                      <a:headEnd type="none" w="med" len="med"/>
                      <a:tailEnd type="none" w="med" len="med"/>
                    </a:lnR>
                    <a:lnT w="6350" cap="flat" cmpd="sng" algn="ctr">
                      <a:solidFill>
                        <a:srgbClr val="1D598F"/>
                      </a:solidFill>
                      <a:prstDash val="solid"/>
                      <a:round/>
                      <a:headEnd type="none" w="med" len="med"/>
                      <a:tailEnd type="none" w="med" len="med"/>
                    </a:lnT>
                    <a:lnB w="6350" cap="flat" cmpd="sng" algn="ctr">
                      <a:solidFill>
                        <a:srgbClr val="1D598F"/>
                      </a:solidFill>
                      <a:prstDash val="solid"/>
                      <a:round/>
                      <a:headEnd type="none" w="med" len="med"/>
                      <a:tailEnd type="none" w="med" len="med"/>
                    </a:lnB>
                    <a:lnTlToBr>
                      <a:noFill/>
                    </a:lnTlToBr>
                    <a:lnBlToTr>
                      <a:noFill/>
                    </a:lnBlToTr>
                    <a:noFill/>
                  </a:tcPr>
                </a:tc>
              </a:tr>
              <a:tr h="182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336699"/>
                          </a:solidFill>
                          <a:effectLst/>
                          <a:latin typeface="Arial" charset="0"/>
                        </a:rPr>
                        <a:t>Investment</a:t>
                      </a:r>
                    </a:p>
                  </a:txBody>
                  <a:tcPr horzOverflow="overflow">
                    <a:lnL w="38100" cap="flat" cmpd="sng" algn="ctr">
                      <a:solidFill>
                        <a:srgbClr val="1D598F"/>
                      </a:solidFill>
                      <a:prstDash val="solid"/>
                      <a:round/>
                      <a:headEnd type="none" w="med" len="med"/>
                      <a:tailEnd type="none" w="med" len="med"/>
                    </a:lnL>
                    <a:lnR w="6350" cap="flat" cmpd="sng" algn="ctr">
                      <a:solidFill>
                        <a:srgbClr val="1D598F"/>
                      </a:solidFill>
                      <a:prstDash val="solid"/>
                      <a:round/>
                      <a:headEnd type="none" w="med" len="med"/>
                      <a:tailEnd type="none" w="med" len="med"/>
                    </a:lnR>
                    <a:lnT w="6350" cap="flat" cmpd="sng" algn="ctr">
                      <a:solidFill>
                        <a:srgbClr val="1D598F"/>
                      </a:solidFill>
                      <a:prstDash val="solid"/>
                      <a:round/>
                      <a:headEnd type="none" w="med" len="med"/>
                      <a:tailEnd type="none" w="med" len="med"/>
                    </a:lnT>
                    <a:lnB w="6350" cap="flat" cmpd="sng" algn="ctr">
                      <a:solidFill>
                        <a:srgbClr val="1D598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rgbClr val="336699"/>
                          </a:solidFill>
                          <a:effectLst/>
                          <a:latin typeface="Arial" charset="0"/>
                        </a:rPr>
                        <a:t>Long-term funds</a:t>
                      </a:r>
                    </a:p>
                  </a:txBody>
                  <a:tcPr horzOverflow="overflow">
                    <a:lnL w="6350" cap="flat" cmpd="sng" algn="ctr">
                      <a:solidFill>
                        <a:srgbClr val="1D598F"/>
                      </a:solidFill>
                      <a:prstDash val="solid"/>
                      <a:round/>
                      <a:headEnd type="none" w="med" len="med"/>
                      <a:tailEnd type="none" w="med" len="med"/>
                    </a:lnL>
                    <a:lnR w="6350" cap="flat" cmpd="sng" algn="ctr">
                      <a:solidFill>
                        <a:srgbClr val="1D598F"/>
                      </a:solidFill>
                      <a:prstDash val="solid"/>
                      <a:round/>
                      <a:headEnd type="none" w="med" len="med"/>
                      <a:tailEnd type="none" w="med" len="med"/>
                    </a:lnR>
                    <a:lnT w="6350" cap="flat" cmpd="sng" algn="ctr">
                      <a:solidFill>
                        <a:srgbClr val="1D598F"/>
                      </a:solidFill>
                      <a:prstDash val="solid"/>
                      <a:round/>
                      <a:headEnd type="none" w="med" len="med"/>
                      <a:tailEnd type="none" w="med" len="med"/>
                    </a:lnT>
                    <a:lnB w="6350" cap="flat" cmpd="sng" algn="ctr">
                      <a:solidFill>
                        <a:srgbClr val="1D598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336699"/>
                          </a:solidFill>
                          <a:effectLst/>
                          <a:latin typeface="Arial" charset="0"/>
                        </a:rPr>
                        <a:t>Higher than ROA (relative small amount of short-term funds)</a:t>
                      </a:r>
                    </a:p>
                  </a:txBody>
                  <a:tcPr horzOverflow="overflow">
                    <a:lnL w="6350" cap="flat" cmpd="sng" algn="ctr">
                      <a:solidFill>
                        <a:srgbClr val="1D598F"/>
                      </a:solidFill>
                      <a:prstDash val="solid"/>
                      <a:round/>
                      <a:headEnd type="none" w="med" len="med"/>
                      <a:tailEnd type="none" w="med" len="med"/>
                    </a:lnL>
                    <a:lnR w="38100" cap="flat" cmpd="sng" algn="ctr">
                      <a:solidFill>
                        <a:srgbClr val="1D598F"/>
                      </a:solidFill>
                      <a:prstDash val="solid"/>
                      <a:round/>
                      <a:headEnd type="none" w="med" len="med"/>
                      <a:tailEnd type="none" w="med" len="med"/>
                    </a:lnR>
                    <a:lnT w="6350" cap="flat" cmpd="sng" algn="ctr">
                      <a:solidFill>
                        <a:srgbClr val="1D598F"/>
                      </a:solidFill>
                      <a:prstDash val="solid"/>
                      <a:round/>
                      <a:headEnd type="none" w="med" len="med"/>
                      <a:tailEnd type="none" w="med" len="med"/>
                    </a:lnT>
                    <a:lnB w="6350" cap="flat" cmpd="sng" algn="ctr">
                      <a:solidFill>
                        <a:srgbClr val="1D598F"/>
                      </a:solidFill>
                      <a:prstDash val="solid"/>
                      <a:round/>
                      <a:headEnd type="none" w="med" len="med"/>
                      <a:tailEnd type="none" w="med" len="med"/>
                    </a:lnB>
                    <a:lnTlToBr>
                      <a:noFill/>
                    </a:lnTlToBr>
                    <a:lnBlToTr>
                      <a:noFill/>
                    </a:lnBlToTr>
                    <a:noFill/>
                  </a:tcPr>
                </a:tc>
              </a:tr>
              <a:tr h="3683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336699"/>
                          </a:solidFill>
                          <a:effectLst/>
                          <a:latin typeface="Arial" charset="0"/>
                        </a:rPr>
                        <a:t>Total equity</a:t>
                      </a:r>
                    </a:p>
                  </a:txBody>
                  <a:tcPr horzOverflow="overflow">
                    <a:lnL w="38100" cap="flat" cmpd="sng" algn="ctr">
                      <a:solidFill>
                        <a:srgbClr val="1D598F"/>
                      </a:solidFill>
                      <a:prstDash val="solid"/>
                      <a:round/>
                      <a:headEnd type="none" w="med" len="med"/>
                      <a:tailEnd type="none" w="med" len="med"/>
                    </a:lnL>
                    <a:lnR w="6350" cap="flat" cmpd="sng" algn="ctr">
                      <a:solidFill>
                        <a:srgbClr val="1D598F"/>
                      </a:solidFill>
                      <a:prstDash val="solid"/>
                      <a:round/>
                      <a:headEnd type="none" w="med" len="med"/>
                      <a:tailEnd type="none" w="med" len="med"/>
                    </a:lnR>
                    <a:lnT w="6350" cap="flat" cmpd="sng" algn="ctr">
                      <a:solidFill>
                        <a:srgbClr val="1D598F"/>
                      </a:solidFill>
                      <a:prstDash val="solid"/>
                      <a:round/>
                      <a:headEnd type="none" w="med" len="med"/>
                      <a:tailEnd type="none" w="med" len="med"/>
                    </a:lnT>
                    <a:lnB w="6350" cap="flat" cmpd="sng" algn="ctr">
                      <a:solidFill>
                        <a:srgbClr val="1D598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336699"/>
                          </a:solidFill>
                          <a:effectLst/>
                          <a:latin typeface="Arial" charset="0"/>
                        </a:rPr>
                        <a:t>Equity</a:t>
                      </a:r>
                    </a:p>
                  </a:txBody>
                  <a:tcPr horzOverflow="overflow">
                    <a:lnL w="6350" cap="flat" cmpd="sng" algn="ctr">
                      <a:solidFill>
                        <a:srgbClr val="1D598F"/>
                      </a:solidFill>
                      <a:prstDash val="solid"/>
                      <a:round/>
                      <a:headEnd type="none" w="med" len="med"/>
                      <a:tailEnd type="none" w="med" len="med"/>
                    </a:lnL>
                    <a:lnR w="6350" cap="flat" cmpd="sng" algn="ctr">
                      <a:solidFill>
                        <a:srgbClr val="1D598F"/>
                      </a:solidFill>
                      <a:prstDash val="solid"/>
                      <a:round/>
                      <a:headEnd type="none" w="med" len="med"/>
                      <a:tailEnd type="none" w="med" len="med"/>
                    </a:lnR>
                    <a:lnT w="6350" cap="flat" cmpd="sng" algn="ctr">
                      <a:solidFill>
                        <a:srgbClr val="1D598F"/>
                      </a:solidFill>
                      <a:prstDash val="solid"/>
                      <a:round/>
                      <a:headEnd type="none" w="med" len="med"/>
                      <a:tailEnd type="none" w="med" len="med"/>
                    </a:lnT>
                    <a:lnB w="6350" cap="flat" cmpd="sng" algn="ctr">
                      <a:solidFill>
                        <a:srgbClr val="1D598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336699"/>
                          </a:solidFill>
                          <a:effectLst/>
                          <a:latin typeface="Arial" charset="0"/>
                        </a:rPr>
                        <a:t>Higher than ROI (measures return only to shareholders)</a:t>
                      </a:r>
                    </a:p>
                  </a:txBody>
                  <a:tcPr horzOverflow="overflow">
                    <a:lnL w="6350" cap="flat" cmpd="sng" algn="ctr">
                      <a:solidFill>
                        <a:srgbClr val="1D598F"/>
                      </a:solidFill>
                      <a:prstDash val="solid"/>
                      <a:round/>
                      <a:headEnd type="none" w="med" len="med"/>
                      <a:tailEnd type="none" w="med" len="med"/>
                    </a:lnL>
                    <a:lnR w="38100" cap="flat" cmpd="sng" algn="ctr">
                      <a:solidFill>
                        <a:srgbClr val="1D598F"/>
                      </a:solidFill>
                      <a:prstDash val="solid"/>
                      <a:round/>
                      <a:headEnd type="none" w="med" len="med"/>
                      <a:tailEnd type="none" w="med" len="med"/>
                    </a:lnR>
                    <a:lnT w="6350" cap="flat" cmpd="sng" algn="ctr">
                      <a:solidFill>
                        <a:srgbClr val="1D598F"/>
                      </a:solidFill>
                      <a:prstDash val="solid"/>
                      <a:round/>
                      <a:headEnd type="none" w="med" len="med"/>
                      <a:tailEnd type="none" w="med" len="med"/>
                    </a:lnT>
                    <a:lnB w="6350" cap="flat" cmpd="sng" algn="ctr">
                      <a:solidFill>
                        <a:srgbClr val="1D598F"/>
                      </a:solidFill>
                      <a:prstDash val="solid"/>
                      <a:round/>
                      <a:headEnd type="none" w="med" len="med"/>
                      <a:tailEnd type="none" w="med" len="med"/>
                    </a:lnB>
                    <a:lnTlToBr>
                      <a:noFill/>
                    </a:lnTlToBr>
                    <a:lnBlToTr>
                      <a:noFill/>
                    </a:lnBlToTr>
                    <a:noFill/>
                  </a:tcPr>
                </a:tc>
              </a:tr>
              <a:tr h="8223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336699"/>
                          </a:solidFill>
                          <a:effectLst/>
                          <a:latin typeface="Arial" charset="0"/>
                        </a:rPr>
                        <a:t>Common equity</a:t>
                      </a:r>
                    </a:p>
                  </a:txBody>
                  <a:tcPr horzOverflow="overflow">
                    <a:lnL w="38100" cap="flat" cmpd="sng" algn="ctr">
                      <a:solidFill>
                        <a:srgbClr val="1D598F"/>
                      </a:solidFill>
                      <a:prstDash val="solid"/>
                      <a:round/>
                      <a:headEnd type="none" w="med" len="med"/>
                      <a:tailEnd type="none" w="med" len="med"/>
                    </a:lnL>
                    <a:lnR w="6350" cap="flat" cmpd="sng" algn="ctr">
                      <a:solidFill>
                        <a:srgbClr val="1D598F"/>
                      </a:solidFill>
                      <a:prstDash val="solid"/>
                      <a:round/>
                      <a:headEnd type="none" w="med" len="med"/>
                      <a:tailEnd type="none" w="med" len="med"/>
                    </a:lnR>
                    <a:lnT w="6350" cap="flat" cmpd="sng" algn="ctr">
                      <a:solidFill>
                        <a:srgbClr val="1D598F"/>
                      </a:solidFill>
                      <a:prstDash val="solid"/>
                      <a:round/>
                      <a:headEnd type="none" w="med" len="med"/>
                      <a:tailEnd type="none" w="med" len="med"/>
                    </a:lnT>
                    <a:lnB w="38100" cap="flat" cmpd="sng" algn="ctr">
                      <a:solidFill>
                        <a:srgbClr val="1D598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336699"/>
                          </a:solidFill>
                          <a:effectLst/>
                          <a:latin typeface="Arial" charset="0"/>
                        </a:rPr>
                        <a:t>Common equity</a:t>
                      </a:r>
                    </a:p>
                  </a:txBody>
                  <a:tcPr horzOverflow="overflow">
                    <a:lnL w="6350" cap="flat" cmpd="sng" algn="ctr">
                      <a:solidFill>
                        <a:srgbClr val="1D598F"/>
                      </a:solidFill>
                      <a:prstDash val="solid"/>
                      <a:round/>
                      <a:headEnd type="none" w="med" len="med"/>
                      <a:tailEnd type="none" w="med" len="med"/>
                    </a:lnL>
                    <a:lnR w="6350" cap="flat" cmpd="sng" algn="ctr">
                      <a:solidFill>
                        <a:srgbClr val="1D598F"/>
                      </a:solidFill>
                      <a:prstDash val="solid"/>
                      <a:round/>
                      <a:headEnd type="none" w="med" len="med"/>
                      <a:tailEnd type="none" w="med" len="med"/>
                    </a:lnR>
                    <a:lnT w="6350" cap="flat" cmpd="sng" algn="ctr">
                      <a:solidFill>
                        <a:srgbClr val="1D598F"/>
                      </a:solidFill>
                      <a:prstDash val="solid"/>
                      <a:round/>
                      <a:headEnd type="none" w="med" len="med"/>
                      <a:tailEnd type="none" w="med" len="med"/>
                    </a:lnT>
                    <a:lnB w="38100" cap="flat" cmpd="sng" algn="ctr">
                      <a:solidFill>
                        <a:srgbClr val="1D598F"/>
                      </a:solidFill>
                      <a:prstDash val="solid"/>
                      <a:round/>
                      <a:headEnd type="none" w="med" len="med"/>
                      <a:tailEnd type="none" w="med" len="med"/>
                    </a:lnB>
                    <a:lnTlToBr>
                      <a:noFill/>
                    </a:lnTlToBr>
                    <a:lnBlToTr>
                      <a:noFill/>
                    </a:lnBlToTr>
                    <a:noFill/>
                  </a:tcPr>
                </a:tc>
                <a:tc>
                  <a:txBody>
                    <a:bodyPr/>
                    <a:lstStyle/>
                    <a:p>
                      <a:pPr marL="227013" marR="0" lvl="0" indent="-227013"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336699"/>
                          </a:solidFill>
                          <a:effectLst/>
                          <a:latin typeface="Arial" charset="0"/>
                        </a:rPr>
                        <a:t>Highest</a:t>
                      </a:r>
                    </a:p>
                    <a:p>
                      <a:pPr marL="227013" marR="0" lvl="0" indent="-227013" algn="l" defTabSz="914400" rtl="0" eaLnBrk="1" fontAlgn="base" latinLnBrk="0" hangingPunct="1">
                        <a:lnSpc>
                          <a:spcPct val="100000"/>
                        </a:lnSpc>
                        <a:spcBef>
                          <a:spcPct val="20000"/>
                        </a:spcBef>
                        <a:spcAft>
                          <a:spcPct val="0"/>
                        </a:spcAft>
                        <a:buClrTx/>
                        <a:buSzTx/>
                        <a:buFontTx/>
                        <a:buChar char="•"/>
                        <a:tabLst/>
                      </a:pPr>
                      <a:r>
                        <a:rPr kumimoji="0" lang="en-US" sz="2000" b="0" i="0" u="none" strike="noStrike" cap="none" normalizeH="0" baseline="0" smtClean="0">
                          <a:ln>
                            <a:noFill/>
                          </a:ln>
                          <a:solidFill>
                            <a:srgbClr val="336699"/>
                          </a:solidFill>
                          <a:effectLst/>
                          <a:latin typeface="Arial" charset="0"/>
                        </a:rPr>
                        <a:t>Common shareholders absorb greatest degree of risk</a:t>
                      </a:r>
                    </a:p>
                    <a:p>
                      <a:pPr marL="227013" marR="0" lvl="0" indent="-227013" algn="l" defTabSz="914400" rtl="0" eaLnBrk="1" fontAlgn="base" latinLnBrk="0" hangingPunct="1">
                        <a:lnSpc>
                          <a:spcPct val="100000"/>
                        </a:lnSpc>
                        <a:spcBef>
                          <a:spcPct val="20000"/>
                        </a:spcBef>
                        <a:spcAft>
                          <a:spcPct val="0"/>
                        </a:spcAft>
                        <a:buClrTx/>
                        <a:buSzTx/>
                        <a:buFontTx/>
                        <a:buChar char="•"/>
                        <a:tabLst/>
                      </a:pPr>
                      <a:r>
                        <a:rPr kumimoji="0" lang="en-US" sz="2000" b="0" i="0" u="none" strike="noStrike" cap="none" normalizeH="0" baseline="0" smtClean="0">
                          <a:ln>
                            <a:noFill/>
                          </a:ln>
                          <a:solidFill>
                            <a:srgbClr val="336699"/>
                          </a:solidFill>
                          <a:effectLst/>
                          <a:latin typeface="Arial" charset="0"/>
                        </a:rPr>
                        <a:t>Requires that return to preferred shareholders exceed funds paid to preferred shareholders</a:t>
                      </a:r>
                    </a:p>
                  </a:txBody>
                  <a:tcPr horzOverflow="overflow">
                    <a:lnL w="6350" cap="flat" cmpd="sng" algn="ctr">
                      <a:solidFill>
                        <a:srgbClr val="1D598F"/>
                      </a:solidFill>
                      <a:prstDash val="solid"/>
                      <a:round/>
                      <a:headEnd type="none" w="med" len="med"/>
                      <a:tailEnd type="none" w="med" len="med"/>
                    </a:lnL>
                    <a:lnR w="38100" cap="flat" cmpd="sng" algn="ctr">
                      <a:solidFill>
                        <a:srgbClr val="1D598F"/>
                      </a:solidFill>
                      <a:prstDash val="solid"/>
                      <a:round/>
                      <a:headEnd type="none" w="med" len="med"/>
                      <a:tailEnd type="none" w="med" len="med"/>
                    </a:lnR>
                    <a:lnT w="6350" cap="flat" cmpd="sng" algn="ctr">
                      <a:solidFill>
                        <a:srgbClr val="1D598F"/>
                      </a:solidFill>
                      <a:prstDash val="solid"/>
                      <a:round/>
                      <a:headEnd type="none" w="med" len="med"/>
                      <a:tailEnd type="none" w="med" len="med"/>
                    </a:lnT>
                    <a:lnB w="38100" cap="flat" cmpd="sng" algn="ctr">
                      <a:solidFill>
                        <a:srgbClr val="1D598F"/>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descr="gibson-graphic (2)"/>
          <p:cNvSpPr>
            <a:spLocks noGrp="1" noChangeArrowheads="1"/>
          </p:cNvSpPr>
          <p:nvPr>
            <p:ph type="title"/>
          </p:nvPr>
        </p:nvSpPr>
        <p:spPr/>
        <p:txBody>
          <a:bodyPr/>
          <a:lstStyle/>
          <a:p>
            <a:r>
              <a:rPr lang="en-US" b="1" smtClean="0">
                <a:latin typeface="Arial" charset="0"/>
                <a:cs typeface="Arial" charset="0"/>
              </a:rPr>
              <a:t>Gross Profit Margin</a:t>
            </a:r>
          </a:p>
        </p:txBody>
      </p:sp>
      <p:sp>
        <p:nvSpPr>
          <p:cNvPr id="20485" name="Rectangle 3"/>
          <p:cNvSpPr>
            <a:spLocks noGrp="1" noChangeArrowheads="1"/>
          </p:cNvSpPr>
          <p:nvPr>
            <p:ph idx="1"/>
          </p:nvPr>
        </p:nvSpPr>
        <p:spPr>
          <a:xfrm>
            <a:off x="593725" y="2819400"/>
            <a:ext cx="3749675" cy="1905000"/>
          </a:xfrm>
        </p:spPr>
        <p:txBody>
          <a:bodyPr rtlCol="0">
            <a:normAutofit fontScale="92500" lnSpcReduction="20000"/>
          </a:bodyPr>
          <a:lstStyle/>
          <a:p>
            <a:pPr fontAlgn="auto">
              <a:spcAft>
                <a:spcPts val="0"/>
              </a:spcAft>
              <a:buFontTx/>
              <a:buNone/>
              <a:defRPr/>
            </a:pPr>
            <a:r>
              <a:rPr lang="en-US" dirty="0" smtClean="0"/>
              <a:t>	</a:t>
            </a:r>
            <a:r>
              <a:rPr lang="en-US" dirty="0" smtClean="0">
                <a:latin typeface="Arial" pitchFamily="34" charset="0"/>
                <a:cs typeface="Arial" pitchFamily="34" charset="0"/>
              </a:rPr>
              <a:t>Sales</a:t>
            </a:r>
          </a:p>
          <a:p>
            <a:pPr fontAlgn="auto">
              <a:spcAft>
                <a:spcPts val="0"/>
              </a:spcAft>
              <a:buFontTx/>
              <a:buNone/>
              <a:defRPr/>
            </a:pPr>
            <a:r>
              <a:rPr lang="en-US" dirty="0" smtClean="0">
                <a:latin typeface="Arial" pitchFamily="34" charset="0"/>
                <a:cs typeface="Arial" pitchFamily="34" charset="0"/>
              </a:rPr>
              <a:t>–	</a:t>
            </a:r>
            <a:r>
              <a:rPr lang="en-US" u="sng" dirty="0" smtClean="0">
                <a:latin typeface="Arial" pitchFamily="34" charset="0"/>
                <a:cs typeface="Arial" pitchFamily="34" charset="0"/>
              </a:rPr>
              <a:t>Cost of Goods Sold</a:t>
            </a:r>
          </a:p>
          <a:p>
            <a:pPr fontAlgn="auto">
              <a:spcAft>
                <a:spcPts val="0"/>
              </a:spcAft>
              <a:buFontTx/>
              <a:buNone/>
              <a:defRPr/>
            </a:pPr>
            <a:r>
              <a:rPr lang="en-US" dirty="0" smtClean="0">
                <a:latin typeface="Arial" pitchFamily="34" charset="0"/>
                <a:cs typeface="Arial" pitchFamily="34" charset="0"/>
              </a:rPr>
              <a:t>=	Gross Profit</a:t>
            </a:r>
          </a:p>
        </p:txBody>
      </p:sp>
      <p:grpSp>
        <p:nvGrpSpPr>
          <p:cNvPr id="13317" name="Group 7"/>
          <p:cNvGrpSpPr>
            <a:grpSpLocks/>
          </p:cNvGrpSpPr>
          <p:nvPr/>
        </p:nvGrpSpPr>
        <p:grpSpPr bwMode="auto">
          <a:xfrm>
            <a:off x="4419600" y="3048000"/>
            <a:ext cx="3429000" cy="1631950"/>
            <a:chOff x="2784" y="2256"/>
            <a:chExt cx="2160" cy="1028"/>
          </a:xfrm>
        </p:grpSpPr>
        <p:sp>
          <p:nvSpPr>
            <p:cNvPr id="13318" name="AutoShape 4"/>
            <p:cNvSpPr>
              <a:spLocks/>
            </p:cNvSpPr>
            <p:nvPr/>
          </p:nvSpPr>
          <p:spPr bwMode="auto">
            <a:xfrm>
              <a:off x="2784" y="2256"/>
              <a:ext cx="144" cy="1008"/>
            </a:xfrm>
            <a:prstGeom prst="leftBrace">
              <a:avLst>
                <a:gd name="adj1" fmla="val 44431"/>
                <a:gd name="adj2" fmla="val 50000"/>
              </a:avLst>
            </a:prstGeom>
            <a:noFill/>
            <a:ln w="28575">
              <a:solidFill>
                <a:srgbClr val="1D598F"/>
              </a:solidFill>
              <a:round/>
              <a:headEnd/>
              <a:tailEnd/>
            </a:ln>
          </p:spPr>
          <p:txBody>
            <a:bodyPr wrap="none" anchor="ctr"/>
            <a:lstStyle/>
            <a:p>
              <a:endParaRPr lang="en-US"/>
            </a:p>
          </p:txBody>
        </p:sp>
        <p:sp>
          <p:nvSpPr>
            <p:cNvPr id="13319" name="Text Box 5"/>
            <p:cNvSpPr txBox="1">
              <a:spLocks noChangeArrowheads="1"/>
            </p:cNvSpPr>
            <p:nvPr/>
          </p:nvSpPr>
          <p:spPr bwMode="auto">
            <a:xfrm>
              <a:off x="2880" y="2295"/>
              <a:ext cx="2064" cy="989"/>
            </a:xfrm>
            <a:prstGeom prst="rect">
              <a:avLst/>
            </a:prstGeom>
            <a:noFill/>
            <a:ln w="9525">
              <a:noFill/>
              <a:miter lim="800000"/>
              <a:headEnd/>
              <a:tailEnd/>
            </a:ln>
          </p:spPr>
          <p:txBody>
            <a:bodyPr>
              <a:spAutoFit/>
            </a:bodyPr>
            <a:lstStyle/>
            <a:p>
              <a:pPr marL="227013" indent="-227013" algn="l"/>
              <a:r>
                <a:rPr lang="en-US" sz="2000">
                  <a:solidFill>
                    <a:srgbClr val="1D598F"/>
                  </a:solidFill>
                  <a:latin typeface="Arial" charset="0"/>
                </a:rPr>
                <a:t>	</a:t>
              </a:r>
              <a:r>
                <a:rPr lang="en-US">
                  <a:solidFill>
                    <a:srgbClr val="1D598F"/>
                  </a:solidFill>
                  <a:latin typeface="Arial" charset="0"/>
                </a:rPr>
                <a:t>Beginning Inventory</a:t>
              </a:r>
            </a:p>
            <a:p>
              <a:pPr marL="227013" indent="-227013" algn="l"/>
              <a:r>
                <a:rPr lang="en-US">
                  <a:solidFill>
                    <a:srgbClr val="1D598F"/>
                  </a:solidFill>
                  <a:latin typeface="Arial" charset="0"/>
                </a:rPr>
                <a:t>+	Purchases of Inventory</a:t>
              </a:r>
            </a:p>
            <a:p>
              <a:pPr marL="227013" indent="-227013" algn="l"/>
              <a:r>
                <a:rPr lang="en-US">
                  <a:solidFill>
                    <a:srgbClr val="1D598F"/>
                  </a:solidFill>
                  <a:latin typeface="Arial" charset="0"/>
                  <a:cs typeface="Arial" charset="0"/>
                </a:rPr>
                <a:t>–</a:t>
              </a:r>
              <a:r>
                <a:rPr lang="en-US">
                  <a:solidFill>
                    <a:srgbClr val="1D598F"/>
                  </a:solidFill>
                  <a:latin typeface="Arial" charset="0"/>
                </a:rPr>
                <a:t>	Ending Inventor</a:t>
              </a:r>
              <a:r>
                <a:rPr lang="en-US" sz="2000">
                  <a:solidFill>
                    <a:srgbClr val="1D598F"/>
                  </a:solidFill>
                  <a:latin typeface="Arial" charset="0"/>
                </a:rPr>
                <a:t>y</a:t>
              </a:r>
            </a:p>
          </p:txBody>
        </p:sp>
      </p:grpSp>
      <p:graphicFrame>
        <p:nvGraphicFramePr>
          <p:cNvPr id="13314" name="Object 6"/>
          <p:cNvGraphicFramePr>
            <a:graphicFrameLocks noChangeAspect="1"/>
          </p:cNvGraphicFramePr>
          <p:nvPr/>
        </p:nvGraphicFramePr>
        <p:xfrm>
          <a:off x="3414713" y="1371600"/>
          <a:ext cx="2101850" cy="942975"/>
        </p:xfrm>
        <a:graphic>
          <a:graphicData uri="http://schemas.openxmlformats.org/presentationml/2006/ole">
            <p:oleObj spid="_x0000_s13325" name="Equation" r:id="rId3" imgW="875920" imgH="393529" progId="">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descr="gibson-graphic (2)"/>
          <p:cNvSpPr>
            <a:spLocks noGrp="1"/>
          </p:cNvSpPr>
          <p:nvPr>
            <p:ph type="title"/>
          </p:nvPr>
        </p:nvSpPr>
        <p:spPr/>
        <p:txBody>
          <a:bodyPr/>
          <a:lstStyle/>
          <a:p>
            <a:r>
              <a:rPr lang="en-US" smtClean="0"/>
              <a:t>Why Gross Profit Margin Decline</a:t>
            </a:r>
          </a:p>
        </p:txBody>
      </p:sp>
      <p:sp>
        <p:nvSpPr>
          <p:cNvPr id="21507" name="Content Placeholder 2"/>
          <p:cNvSpPr>
            <a:spLocks noGrp="1"/>
          </p:cNvSpPr>
          <p:nvPr>
            <p:ph idx="1"/>
          </p:nvPr>
        </p:nvSpPr>
        <p:spPr>
          <a:xfrm>
            <a:off x="304800" y="1276350"/>
            <a:ext cx="8534400" cy="4573588"/>
          </a:xfrm>
        </p:spPr>
        <p:txBody>
          <a:bodyPr/>
          <a:lstStyle/>
          <a:p>
            <a:pPr algn="just"/>
            <a:r>
              <a:rPr lang="en-US" sz="2800" smtClean="0">
                <a:latin typeface="Arial" charset="0"/>
                <a:cs typeface="Arial" charset="0"/>
              </a:rPr>
              <a:t>The cost of buying inventory has Increased more rapidly then have the selling price.</a:t>
            </a:r>
          </a:p>
          <a:p>
            <a:pPr algn="just"/>
            <a:r>
              <a:rPr lang="en-US" sz="2800" smtClean="0">
                <a:latin typeface="Arial" charset="0"/>
                <a:cs typeface="Arial" charset="0"/>
              </a:rPr>
              <a:t>Selling price decline due to competition</a:t>
            </a:r>
          </a:p>
          <a:p>
            <a:pPr algn="just"/>
            <a:r>
              <a:rPr lang="en-US" sz="2800" smtClean="0">
                <a:latin typeface="Arial" charset="0"/>
                <a:cs typeface="Arial" charset="0"/>
              </a:rPr>
              <a:t>The mix of goods has changed to include more products with lower margins.</a:t>
            </a:r>
          </a:p>
          <a:p>
            <a:pPr algn="just"/>
            <a:r>
              <a:rPr lang="en-US" sz="2800" smtClean="0">
                <a:latin typeface="Arial" charset="0"/>
                <a:cs typeface="Arial" charset="0"/>
              </a:rPr>
              <a:t>Theft is occurring. If sales are not recorded, the cost of good sold figure in relation to the sales figure is high. If inventory is being stolen, the ending inventory will be low and the cost of goods sold will be high.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descr="gibson-graphic (2)"/>
          <p:cNvSpPr>
            <a:spLocks noGrp="1"/>
          </p:cNvSpPr>
          <p:nvPr>
            <p:ph type="title"/>
          </p:nvPr>
        </p:nvSpPr>
        <p:spPr/>
        <p:txBody>
          <a:bodyPr/>
          <a:lstStyle/>
          <a:p>
            <a:r>
              <a:rPr lang="en-US" smtClean="0">
                <a:latin typeface="Arial" charset="0"/>
                <a:cs typeface="Arial" charset="0"/>
              </a:rPr>
              <a:t>Gross profit margin Uses….?</a:t>
            </a:r>
          </a:p>
        </p:txBody>
      </p:sp>
      <p:sp>
        <p:nvSpPr>
          <p:cNvPr id="22531" name="Content Placeholder 2"/>
          <p:cNvSpPr>
            <a:spLocks noGrp="1"/>
          </p:cNvSpPr>
          <p:nvPr>
            <p:ph idx="1"/>
          </p:nvPr>
        </p:nvSpPr>
        <p:spPr>
          <a:xfrm>
            <a:off x="593725" y="1276350"/>
            <a:ext cx="8169275" cy="4972050"/>
          </a:xfrm>
        </p:spPr>
        <p:txBody>
          <a:bodyPr rtlCol="0">
            <a:normAutofit fontScale="92500" lnSpcReduction="10000"/>
          </a:bodyPr>
          <a:lstStyle/>
          <a:p>
            <a:pPr algn="just" fontAlgn="auto">
              <a:spcAft>
                <a:spcPts val="0"/>
              </a:spcAft>
              <a:buFont typeface="Arial" pitchFamily="34" charset="0"/>
              <a:buChar char="•"/>
              <a:defRPr/>
            </a:pPr>
            <a:r>
              <a:rPr lang="en-US" dirty="0" smtClean="0">
                <a:latin typeface="Arial" pitchFamily="34" charset="0"/>
                <a:cs typeface="Arial" pitchFamily="34" charset="0"/>
              </a:rPr>
              <a:t>Managers budget gross profit levels into their prediction of Profitability.</a:t>
            </a:r>
          </a:p>
          <a:p>
            <a:pPr algn="just" fontAlgn="auto">
              <a:spcAft>
                <a:spcPts val="0"/>
              </a:spcAft>
              <a:buFont typeface="Arial" pitchFamily="34" charset="0"/>
              <a:buChar char="•"/>
              <a:defRPr/>
            </a:pPr>
            <a:r>
              <a:rPr lang="en-US" dirty="0" smtClean="0">
                <a:latin typeface="Arial" pitchFamily="34" charset="0"/>
                <a:cs typeface="Arial" pitchFamily="34" charset="0"/>
              </a:rPr>
              <a:t>Used to cost control</a:t>
            </a:r>
          </a:p>
          <a:p>
            <a:pPr algn="just" fontAlgn="auto">
              <a:spcAft>
                <a:spcPts val="0"/>
              </a:spcAft>
              <a:buFont typeface="Arial" pitchFamily="34" charset="0"/>
              <a:buChar char="•"/>
              <a:defRPr/>
            </a:pPr>
            <a:r>
              <a:rPr lang="en-US" dirty="0" smtClean="0">
                <a:latin typeface="Arial" pitchFamily="34" charset="0"/>
                <a:cs typeface="Arial" pitchFamily="34" charset="0"/>
              </a:rPr>
              <a:t>Helpful to determine inventory levels for interim statement in merchandising industry.</a:t>
            </a:r>
          </a:p>
          <a:p>
            <a:pPr algn="just" fontAlgn="auto">
              <a:spcAft>
                <a:spcPts val="0"/>
              </a:spcAft>
              <a:buFont typeface="Arial" pitchFamily="34" charset="0"/>
              <a:buChar char="•"/>
              <a:defRPr/>
            </a:pPr>
            <a:r>
              <a:rPr lang="en-US" dirty="0" smtClean="0">
                <a:latin typeface="Arial" pitchFamily="34" charset="0"/>
                <a:cs typeface="Arial" pitchFamily="34" charset="0"/>
              </a:rPr>
              <a:t>Used to estimated inventory involved in insured losses.</a:t>
            </a:r>
          </a:p>
          <a:p>
            <a:pPr algn="just" fontAlgn="auto">
              <a:spcAft>
                <a:spcPts val="0"/>
              </a:spcAft>
              <a:buFont typeface="Arial" pitchFamily="34" charset="0"/>
              <a:buChar char="•"/>
              <a:defRPr/>
            </a:pPr>
            <a:r>
              <a:rPr lang="en-US" dirty="0" smtClean="0">
                <a:latin typeface="Arial" pitchFamily="34" charset="0"/>
                <a:cs typeface="Arial" pitchFamily="34" charset="0"/>
              </a:rPr>
              <a:t>Used by </a:t>
            </a:r>
            <a:r>
              <a:rPr lang="en-US" dirty="0" smtClean="0">
                <a:solidFill>
                  <a:srgbClr val="FF0000"/>
                </a:solidFill>
                <a:latin typeface="Arial" pitchFamily="34" charset="0"/>
                <a:cs typeface="Arial" pitchFamily="34" charset="0"/>
              </a:rPr>
              <a:t>Auditors</a:t>
            </a:r>
            <a:r>
              <a:rPr lang="en-US" dirty="0" smtClean="0">
                <a:latin typeface="Arial" pitchFamily="34" charset="0"/>
                <a:cs typeface="Arial" pitchFamily="34" charset="0"/>
              </a:rPr>
              <a:t> &amp; </a:t>
            </a:r>
            <a:r>
              <a:rPr lang="en-US" dirty="0" smtClean="0">
                <a:solidFill>
                  <a:srgbClr val="FF0000"/>
                </a:solidFill>
                <a:latin typeface="Arial" pitchFamily="34" charset="0"/>
                <a:cs typeface="Arial" pitchFamily="34" charset="0"/>
              </a:rPr>
              <a:t>Internal Revenue Services  </a:t>
            </a:r>
            <a:r>
              <a:rPr lang="en-US" dirty="0" smtClean="0">
                <a:latin typeface="Arial" pitchFamily="34" charset="0"/>
                <a:cs typeface="Arial" pitchFamily="34" charset="0"/>
              </a:rPr>
              <a:t>to judge the accuracy of accounting system</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descr="gibson-graphic (2)"/>
          <p:cNvSpPr>
            <a:spLocks noGrp="1" noChangeArrowheads="1"/>
          </p:cNvSpPr>
          <p:nvPr>
            <p:ph type="title"/>
          </p:nvPr>
        </p:nvSpPr>
        <p:spPr/>
        <p:txBody>
          <a:bodyPr/>
          <a:lstStyle/>
          <a:p>
            <a:r>
              <a:rPr lang="en-US" b="1" smtClean="0">
                <a:latin typeface="Arial" charset="0"/>
                <a:cs typeface="Arial" charset="0"/>
              </a:rPr>
              <a:t>Segment Reporting</a:t>
            </a:r>
          </a:p>
        </p:txBody>
      </p:sp>
      <p:sp>
        <p:nvSpPr>
          <p:cNvPr id="23557" name="Rectangle 3"/>
          <p:cNvSpPr>
            <a:spLocks noGrp="1" noChangeArrowheads="1"/>
          </p:cNvSpPr>
          <p:nvPr>
            <p:ph idx="1"/>
          </p:nvPr>
        </p:nvSpPr>
        <p:spPr>
          <a:xfrm>
            <a:off x="593725" y="1598613"/>
            <a:ext cx="7940675" cy="4114800"/>
          </a:xfrm>
        </p:spPr>
        <p:txBody>
          <a:bodyPr rtlCol="0">
            <a:normAutofit fontScale="70000" lnSpcReduction="20000"/>
          </a:bodyPr>
          <a:lstStyle/>
          <a:p>
            <a:pPr algn="just" fontAlgn="auto">
              <a:spcAft>
                <a:spcPts val="0"/>
              </a:spcAft>
              <a:buFont typeface="Arial" pitchFamily="34" charset="0"/>
              <a:buChar char="•"/>
              <a:defRPr/>
            </a:pPr>
            <a:r>
              <a:rPr lang="en-US" sz="2800" dirty="0" smtClean="0">
                <a:latin typeface="Arial" pitchFamily="34" charset="0"/>
                <a:cs typeface="Arial" pitchFamily="34" charset="0"/>
              </a:rPr>
              <a:t>Operating segments</a:t>
            </a:r>
          </a:p>
          <a:p>
            <a:pPr algn="just" fontAlgn="auto">
              <a:spcAft>
                <a:spcPts val="0"/>
              </a:spcAft>
              <a:buFont typeface="Arial" pitchFamily="34" charset="0"/>
              <a:buChar char="•"/>
              <a:defRPr/>
            </a:pPr>
            <a:r>
              <a:rPr lang="en-US" sz="2800" dirty="0" smtClean="0">
                <a:latin typeface="Arial" pitchFamily="34" charset="0"/>
                <a:cs typeface="Arial" pitchFamily="34" charset="0"/>
              </a:rPr>
              <a:t>Firms frequently operate in more than one line of business. When a firm is diversified in this manner, the results of operations of the individual segments may vary among one another.</a:t>
            </a:r>
          </a:p>
          <a:p>
            <a:pPr lvl="1" algn="just" fontAlgn="auto">
              <a:spcAft>
                <a:spcPts val="0"/>
              </a:spcAft>
              <a:buFont typeface="Arial" pitchFamily="34" charset="0"/>
              <a:buChar char="–"/>
              <a:defRPr/>
            </a:pPr>
            <a:r>
              <a:rPr lang="en-US" dirty="0" smtClean="0">
                <a:latin typeface="Arial" pitchFamily="34" charset="0"/>
                <a:cs typeface="Arial" pitchFamily="34" charset="0"/>
              </a:rPr>
              <a:t>Separate financial information is available</a:t>
            </a:r>
          </a:p>
          <a:p>
            <a:pPr lvl="1" algn="just" fontAlgn="auto">
              <a:spcAft>
                <a:spcPts val="0"/>
              </a:spcAft>
              <a:buFont typeface="Arial" pitchFamily="34" charset="0"/>
              <a:buChar char="–"/>
              <a:defRPr/>
            </a:pPr>
            <a:r>
              <a:rPr lang="en-US" dirty="0" smtClean="0">
                <a:latin typeface="Arial" pitchFamily="34" charset="0"/>
                <a:cs typeface="Arial" pitchFamily="34" charset="0"/>
              </a:rPr>
              <a:t>Evaluated by the chief decision making officer</a:t>
            </a:r>
          </a:p>
          <a:p>
            <a:pPr algn="just" fontAlgn="auto">
              <a:spcAft>
                <a:spcPts val="0"/>
              </a:spcAft>
              <a:buFont typeface="Arial" pitchFamily="34" charset="0"/>
              <a:buChar char="•"/>
              <a:defRPr/>
            </a:pPr>
            <a:r>
              <a:rPr lang="en-US" sz="2800" dirty="0" smtClean="0">
                <a:latin typeface="Arial" pitchFamily="34" charset="0"/>
                <a:cs typeface="Arial" pitchFamily="34" charset="0"/>
              </a:rPr>
              <a:t>Geographical information means statement also requires data on foreign operations by geographic area, export sales and major customers.</a:t>
            </a:r>
          </a:p>
          <a:p>
            <a:pPr lvl="1" algn="just" fontAlgn="auto">
              <a:spcAft>
                <a:spcPts val="0"/>
              </a:spcAft>
              <a:buFont typeface="Arial" pitchFamily="34" charset="0"/>
              <a:buChar char="–"/>
              <a:defRPr/>
            </a:pPr>
            <a:r>
              <a:rPr lang="en-US" dirty="0" smtClean="0">
                <a:latin typeface="Arial" pitchFamily="34" charset="0"/>
                <a:cs typeface="Arial" pitchFamily="34" charset="0"/>
              </a:rPr>
              <a:t>Revenues earned</a:t>
            </a:r>
          </a:p>
          <a:p>
            <a:pPr lvl="1" algn="just" fontAlgn="auto">
              <a:spcAft>
                <a:spcPts val="0"/>
              </a:spcAft>
              <a:buFont typeface="Arial" pitchFamily="34" charset="0"/>
              <a:buChar char="–"/>
              <a:defRPr/>
            </a:pPr>
            <a:r>
              <a:rPr lang="en-US" dirty="0" smtClean="0">
                <a:latin typeface="Arial" pitchFamily="34" charset="0"/>
                <a:cs typeface="Arial" pitchFamily="34" charset="0"/>
              </a:rPr>
              <a:t>Asset concentration</a:t>
            </a:r>
          </a:p>
          <a:p>
            <a:pPr algn="just" fontAlgn="auto">
              <a:spcAft>
                <a:spcPts val="0"/>
              </a:spcAft>
              <a:buFont typeface="Arial" pitchFamily="34" charset="0"/>
              <a:buChar char="•"/>
              <a:defRPr/>
            </a:pPr>
            <a:r>
              <a:rPr lang="en-US" sz="2800" dirty="0" smtClean="0">
                <a:latin typeface="Arial" pitchFamily="34" charset="0"/>
                <a:cs typeface="Arial" pitchFamily="34" charset="0"/>
              </a:rPr>
              <a:t>Major customers</a:t>
            </a:r>
          </a:p>
          <a:p>
            <a:pPr algn="just" fontAlgn="auto">
              <a:spcAft>
                <a:spcPts val="0"/>
              </a:spcAft>
              <a:buFont typeface="Arial" pitchFamily="34" charset="0"/>
              <a:buChar char="•"/>
              <a:defRPr/>
            </a:pPr>
            <a:r>
              <a:rPr lang="en-US" sz="2800" dirty="0" smtClean="0">
                <a:latin typeface="Arial" pitchFamily="34" charset="0"/>
                <a:cs typeface="Arial" pitchFamily="34" charset="0"/>
              </a:rPr>
              <a:t>Products and services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descr="gibson-graphic (2)"/>
          <p:cNvSpPr>
            <a:spLocks noGrp="1" noChangeArrowheads="1"/>
          </p:cNvSpPr>
          <p:nvPr>
            <p:ph type="title"/>
          </p:nvPr>
        </p:nvSpPr>
        <p:spPr/>
        <p:txBody>
          <a:bodyPr rtlCol="0">
            <a:normAutofit fontScale="90000"/>
          </a:bodyPr>
          <a:lstStyle/>
          <a:p>
            <a:pPr fontAlgn="auto">
              <a:spcAft>
                <a:spcPts val="0"/>
              </a:spcAft>
              <a:defRPr/>
            </a:pPr>
            <a:r>
              <a:rPr lang="en-US" b="1" dirty="0" smtClean="0">
                <a:latin typeface="Arial" charset="0"/>
                <a:cs typeface="Arial" charset="0"/>
              </a:rPr>
              <a:t>Gains and Losses from Prior Period Adjustments</a:t>
            </a:r>
          </a:p>
        </p:txBody>
      </p:sp>
      <p:sp>
        <p:nvSpPr>
          <p:cNvPr id="24579" name="Rectangle 3"/>
          <p:cNvSpPr>
            <a:spLocks noGrp="1" noChangeArrowheads="1"/>
          </p:cNvSpPr>
          <p:nvPr>
            <p:ph idx="1"/>
          </p:nvPr>
        </p:nvSpPr>
        <p:spPr>
          <a:xfrm>
            <a:off x="593725" y="1598613"/>
            <a:ext cx="7940675" cy="4114800"/>
          </a:xfrm>
        </p:spPr>
        <p:txBody>
          <a:bodyPr/>
          <a:lstStyle/>
          <a:p>
            <a:pPr algn="just"/>
            <a:r>
              <a:rPr lang="en-US" sz="2400" dirty="0" smtClean="0">
                <a:latin typeface="Arial" charset="0"/>
                <a:cs typeface="Arial" charset="0"/>
              </a:rPr>
              <a:t>There are a few gains and losses that are not reported on the income statement under GAAP. Like, gains and losses from prior period adjustments, unrealized declines in the market value of investments, and foreign currency translations adjustments.</a:t>
            </a:r>
          </a:p>
          <a:p>
            <a:pPr algn="just"/>
            <a:r>
              <a:rPr lang="en-US" sz="2400" dirty="0" smtClean="0">
                <a:latin typeface="Arial" charset="0"/>
                <a:cs typeface="Arial" charset="0"/>
              </a:rPr>
              <a:t>Charged directly to retained earnings</a:t>
            </a:r>
          </a:p>
          <a:p>
            <a:pPr lvl="1" algn="just"/>
            <a:r>
              <a:rPr lang="en-US" sz="2400" dirty="0" smtClean="0">
                <a:latin typeface="Arial" charset="0"/>
                <a:cs typeface="Arial" charset="0"/>
              </a:rPr>
              <a:t>Changes in accounting principles</a:t>
            </a:r>
          </a:p>
          <a:p>
            <a:pPr lvl="1" algn="just"/>
            <a:r>
              <a:rPr lang="en-US" sz="2400" dirty="0" smtClean="0">
                <a:latin typeface="Arial" charset="0"/>
                <a:cs typeface="Arial" charset="0"/>
              </a:rPr>
              <a:t>Realization of net operating loss carry forward tax benefits from purchased subsidiaries</a:t>
            </a:r>
          </a:p>
          <a:p>
            <a:pPr lvl="1" algn="just"/>
            <a:r>
              <a:rPr lang="en-US" sz="2400" dirty="0" smtClean="0">
                <a:latin typeface="Arial" charset="0"/>
                <a:cs typeface="Arial" charset="0"/>
              </a:rPr>
              <a:t>Changes in accounting entity</a:t>
            </a:r>
          </a:p>
          <a:p>
            <a:pPr lvl="1" algn="just"/>
            <a:r>
              <a:rPr lang="en-US" sz="2400" dirty="0" smtClean="0">
                <a:latin typeface="Arial" charset="0"/>
                <a:cs typeface="Arial" charset="0"/>
              </a:rPr>
              <a:t>Correction of errors originating in prior periods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descr="gibson-graphic (2)"/>
          <p:cNvSpPr>
            <a:spLocks noGrp="1" noChangeArrowheads="1"/>
          </p:cNvSpPr>
          <p:nvPr>
            <p:ph type="title"/>
          </p:nvPr>
        </p:nvSpPr>
        <p:spPr/>
        <p:txBody>
          <a:bodyPr/>
          <a:lstStyle/>
          <a:p>
            <a:r>
              <a:rPr lang="en-US" b="1" smtClean="0">
                <a:latin typeface="Arial" charset="0"/>
                <a:cs typeface="Arial" charset="0"/>
              </a:rPr>
              <a:t>Comprehensive Income</a:t>
            </a:r>
          </a:p>
        </p:txBody>
      </p:sp>
      <p:sp>
        <p:nvSpPr>
          <p:cNvPr id="25603" name="Rectangle 3"/>
          <p:cNvSpPr>
            <a:spLocks noGrp="1" noChangeArrowheads="1"/>
          </p:cNvSpPr>
          <p:nvPr>
            <p:ph idx="1"/>
          </p:nvPr>
        </p:nvSpPr>
        <p:spPr>
          <a:xfrm>
            <a:off x="593725" y="1447800"/>
            <a:ext cx="8016875" cy="5257800"/>
          </a:xfrm>
        </p:spPr>
        <p:txBody>
          <a:bodyPr/>
          <a:lstStyle/>
          <a:p>
            <a:pPr algn="just"/>
            <a:r>
              <a:rPr lang="en-US" sz="2800" smtClean="0">
                <a:latin typeface="Arial" charset="0"/>
                <a:cs typeface="Arial" charset="0"/>
              </a:rPr>
              <a:t>Items not included in net income</a:t>
            </a:r>
          </a:p>
          <a:p>
            <a:pPr algn="just"/>
            <a:r>
              <a:rPr lang="en-US" sz="2800" smtClean="0">
                <a:latin typeface="Arial" charset="0"/>
                <a:cs typeface="Arial" charset="0"/>
              </a:rPr>
              <a:t>Reported as a separate component of stockholders’ equity</a:t>
            </a:r>
          </a:p>
          <a:p>
            <a:pPr lvl="1" algn="just"/>
            <a:r>
              <a:rPr lang="en-US" smtClean="0">
                <a:latin typeface="Arial" charset="0"/>
                <a:cs typeface="Arial" charset="0"/>
              </a:rPr>
              <a:t>Foreign currency translation adjustments</a:t>
            </a:r>
          </a:p>
          <a:p>
            <a:pPr lvl="1" algn="just"/>
            <a:r>
              <a:rPr lang="en-US" smtClean="0">
                <a:latin typeface="Arial" charset="0"/>
                <a:cs typeface="Arial" charset="0"/>
              </a:rPr>
              <a:t>Unrealized holding gains and losses from available-for-sale marketable securities</a:t>
            </a:r>
          </a:p>
          <a:p>
            <a:pPr lvl="1" algn="just"/>
            <a:r>
              <a:rPr lang="en-US" smtClean="0">
                <a:latin typeface="Arial" charset="0"/>
                <a:cs typeface="Arial" charset="0"/>
              </a:rPr>
              <a:t>Changes to stockholders’ equity resulting from additional minimum pension liability adjustments</a:t>
            </a:r>
          </a:p>
          <a:p>
            <a:pPr lvl="1" algn="just"/>
            <a:r>
              <a:rPr lang="en-US" smtClean="0">
                <a:latin typeface="Arial" charset="0"/>
                <a:cs typeface="Arial" charset="0"/>
              </a:rPr>
              <a:t>Unrealized gains and losses from derivative instruments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descr="gibson-graphic (2)"/>
          <p:cNvSpPr>
            <a:spLocks noGrp="1" noChangeArrowheads="1"/>
          </p:cNvSpPr>
          <p:nvPr>
            <p:ph type="title"/>
          </p:nvPr>
        </p:nvSpPr>
        <p:spPr/>
        <p:txBody>
          <a:bodyPr rtlCol="0">
            <a:normAutofit fontScale="90000"/>
          </a:bodyPr>
          <a:lstStyle/>
          <a:p>
            <a:pPr fontAlgn="auto">
              <a:spcAft>
                <a:spcPts val="0"/>
              </a:spcAft>
              <a:defRPr/>
            </a:pPr>
            <a:r>
              <a:rPr lang="en-US" b="1" dirty="0" smtClean="0">
                <a:latin typeface="Arial" charset="0"/>
                <a:cs typeface="Arial" charset="0"/>
              </a:rPr>
              <a:t>Comprehensive Income (cont’d)</a:t>
            </a:r>
          </a:p>
        </p:txBody>
      </p:sp>
      <p:sp>
        <p:nvSpPr>
          <p:cNvPr id="26629" name="Rectangle 3"/>
          <p:cNvSpPr>
            <a:spLocks noGrp="1" noChangeArrowheads="1"/>
          </p:cNvSpPr>
          <p:nvPr>
            <p:ph idx="1"/>
          </p:nvPr>
        </p:nvSpPr>
        <p:spPr>
          <a:xfrm>
            <a:off x="593725" y="1598613"/>
            <a:ext cx="7940675" cy="4114800"/>
          </a:xfrm>
        </p:spPr>
        <p:txBody>
          <a:bodyPr rtlCol="0">
            <a:normAutofit fontScale="92500" lnSpcReduction="20000"/>
          </a:bodyPr>
          <a:lstStyle/>
          <a:p>
            <a:pPr algn="just" fontAlgn="auto">
              <a:spcAft>
                <a:spcPts val="0"/>
              </a:spcAft>
              <a:buFont typeface="Arial" pitchFamily="34" charset="0"/>
              <a:buChar char="•"/>
              <a:defRPr/>
            </a:pPr>
            <a:r>
              <a:rPr lang="en-US" dirty="0" smtClean="0">
                <a:latin typeface="Arial" pitchFamily="34" charset="0"/>
                <a:cs typeface="Arial" pitchFamily="34" charset="0"/>
              </a:rPr>
              <a:t>Traditional profitability analysis utilizes net income</a:t>
            </a:r>
          </a:p>
          <a:p>
            <a:pPr lvl="1" algn="just" fontAlgn="auto">
              <a:spcAft>
                <a:spcPts val="0"/>
              </a:spcAft>
              <a:buFont typeface="Arial" pitchFamily="34" charset="0"/>
              <a:buChar char="–"/>
              <a:defRPr/>
            </a:pPr>
            <a:r>
              <a:rPr lang="en-US" dirty="0" smtClean="0">
                <a:latin typeface="Arial" pitchFamily="34" charset="0"/>
                <a:cs typeface="Arial" pitchFamily="34" charset="0"/>
              </a:rPr>
              <a:t>Items of accumulated other comprehensive income are excluded from analysis</a:t>
            </a:r>
          </a:p>
          <a:p>
            <a:pPr algn="just" fontAlgn="auto">
              <a:spcAft>
                <a:spcPts val="0"/>
              </a:spcAft>
              <a:buFont typeface="Arial" pitchFamily="34" charset="0"/>
              <a:buChar char="•"/>
              <a:defRPr/>
            </a:pPr>
            <a:r>
              <a:rPr lang="en-US" dirty="0" smtClean="0">
                <a:latin typeface="Arial" pitchFamily="34" charset="0"/>
                <a:cs typeface="Arial" pitchFamily="34" charset="0"/>
              </a:rPr>
              <a:t>Consider supplemental analysis including other comprehensive income items for</a:t>
            </a:r>
          </a:p>
          <a:p>
            <a:pPr lvl="1" algn="just" fontAlgn="auto">
              <a:spcAft>
                <a:spcPts val="0"/>
              </a:spcAft>
              <a:buFont typeface="Arial" pitchFamily="34" charset="0"/>
              <a:buChar char="–"/>
              <a:defRPr/>
            </a:pPr>
            <a:r>
              <a:rPr lang="en-US" dirty="0" smtClean="0">
                <a:latin typeface="Arial" pitchFamily="34" charset="0"/>
                <a:cs typeface="Arial" pitchFamily="34" charset="0"/>
              </a:rPr>
              <a:t>Return on assets</a:t>
            </a:r>
          </a:p>
          <a:p>
            <a:pPr lvl="1" algn="just" fontAlgn="auto">
              <a:spcAft>
                <a:spcPts val="0"/>
              </a:spcAft>
              <a:buFont typeface="Arial" pitchFamily="34" charset="0"/>
              <a:buChar char="–"/>
              <a:defRPr/>
            </a:pPr>
            <a:r>
              <a:rPr lang="en-US" dirty="0" smtClean="0">
                <a:latin typeface="Arial" pitchFamily="34" charset="0"/>
                <a:cs typeface="Arial" pitchFamily="34" charset="0"/>
              </a:rPr>
              <a:t>Return on investment</a:t>
            </a:r>
          </a:p>
          <a:p>
            <a:pPr lvl="1" algn="just" fontAlgn="auto">
              <a:spcAft>
                <a:spcPts val="0"/>
              </a:spcAft>
              <a:buFont typeface="Arial" pitchFamily="34" charset="0"/>
              <a:buChar char="–"/>
              <a:defRPr/>
            </a:pPr>
            <a:r>
              <a:rPr lang="en-US" dirty="0" smtClean="0">
                <a:latin typeface="Arial" pitchFamily="34" charset="0"/>
                <a:cs typeface="Arial" pitchFamily="34" charset="0"/>
              </a:rPr>
              <a:t>Return on total equity</a:t>
            </a:r>
          </a:p>
          <a:p>
            <a:pPr lvl="1" algn="just" fontAlgn="auto">
              <a:spcAft>
                <a:spcPts val="0"/>
              </a:spcAft>
              <a:buFont typeface="Arial" pitchFamily="34" charset="0"/>
              <a:buChar char="–"/>
              <a:defRPr/>
            </a:pPr>
            <a:r>
              <a:rPr lang="en-US" dirty="0" smtClean="0">
                <a:latin typeface="Arial" pitchFamily="34" charset="0"/>
                <a:cs typeface="Arial" pitchFamily="34" charset="0"/>
              </a:rPr>
              <a:t>Return on common equity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descr="gibson-graphic (2)"/>
          <p:cNvSpPr>
            <a:spLocks noGrp="1" noChangeArrowheads="1"/>
          </p:cNvSpPr>
          <p:nvPr>
            <p:ph type="title"/>
          </p:nvPr>
        </p:nvSpPr>
        <p:spPr/>
        <p:txBody>
          <a:bodyPr rtlCol="0">
            <a:normAutofit fontScale="90000"/>
          </a:bodyPr>
          <a:lstStyle/>
          <a:p>
            <a:pPr algn="just" fontAlgn="auto">
              <a:spcAft>
                <a:spcPts val="0"/>
              </a:spcAft>
              <a:defRPr/>
            </a:pPr>
            <a:r>
              <a:rPr lang="en-US" b="1" dirty="0" smtClean="0">
                <a:latin typeface="Arial" charset="0"/>
                <a:cs typeface="Arial" charset="0"/>
              </a:rPr>
              <a:t>Pro Forma Financial Information</a:t>
            </a:r>
          </a:p>
        </p:txBody>
      </p:sp>
      <p:sp>
        <p:nvSpPr>
          <p:cNvPr id="27651" name="Rectangle 3"/>
          <p:cNvSpPr>
            <a:spLocks noGrp="1" noChangeArrowheads="1"/>
          </p:cNvSpPr>
          <p:nvPr>
            <p:ph idx="1"/>
          </p:nvPr>
        </p:nvSpPr>
        <p:spPr>
          <a:xfrm>
            <a:off x="593725" y="1598613"/>
            <a:ext cx="7940675" cy="4114800"/>
          </a:xfrm>
        </p:spPr>
        <p:txBody>
          <a:bodyPr/>
          <a:lstStyle/>
          <a:p>
            <a:pPr algn="just"/>
            <a:r>
              <a:rPr lang="en-US" dirty="0" smtClean="0">
                <a:latin typeface="Arial" charset="0"/>
                <a:cs typeface="Arial" charset="0"/>
              </a:rPr>
              <a:t>Non-GAAP-based financial information</a:t>
            </a:r>
          </a:p>
          <a:p>
            <a:pPr algn="just"/>
            <a:r>
              <a:rPr lang="en-US" dirty="0" smtClean="0">
                <a:latin typeface="Arial" charset="0"/>
                <a:cs typeface="Arial" charset="0"/>
              </a:rPr>
              <a:t>Release timed to accord with release of GAAP financial results</a:t>
            </a:r>
          </a:p>
          <a:p>
            <a:pPr algn="just"/>
            <a:r>
              <a:rPr lang="en-US" dirty="0" smtClean="0">
                <a:latin typeface="Arial" charset="0"/>
                <a:cs typeface="Arial" charset="0"/>
              </a:rPr>
              <a:t>Sarbanes-Oxley Act of 2002 requires</a:t>
            </a:r>
          </a:p>
          <a:p>
            <a:pPr lvl="1" algn="just"/>
            <a:r>
              <a:rPr lang="en-US" dirty="0" smtClean="0">
                <a:latin typeface="Arial" charset="0"/>
                <a:cs typeface="Arial" charset="0"/>
              </a:rPr>
              <a:t>Reconciling of pro forma data to GAAP financial condition and results of operations</a:t>
            </a:r>
          </a:p>
          <a:p>
            <a:pPr lvl="1" algn="just"/>
            <a:r>
              <a:rPr lang="en-US" dirty="0" smtClean="0">
                <a:latin typeface="Arial" charset="0"/>
                <a:cs typeface="Arial" charset="0"/>
              </a:rPr>
              <a:t>Pro forma data is not misleading or untrue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gibson-graphic (2)"/>
          <p:cNvSpPr>
            <a:spLocks noGrp="1" noChangeArrowheads="1"/>
          </p:cNvSpPr>
          <p:nvPr>
            <p:ph type="title"/>
          </p:nvPr>
        </p:nvSpPr>
        <p:spPr/>
        <p:txBody>
          <a:bodyPr/>
          <a:lstStyle/>
          <a:p>
            <a:r>
              <a:rPr lang="en-US" b="1" smtClean="0">
                <a:latin typeface="Arial" charset="0"/>
                <a:cs typeface="Arial" charset="0"/>
              </a:rPr>
              <a:t>Interim Reports</a:t>
            </a:r>
          </a:p>
        </p:txBody>
      </p:sp>
      <p:sp>
        <p:nvSpPr>
          <p:cNvPr id="28675" name="Rectangle 3"/>
          <p:cNvSpPr>
            <a:spLocks noGrp="1" noChangeArrowheads="1"/>
          </p:cNvSpPr>
          <p:nvPr>
            <p:ph idx="1"/>
          </p:nvPr>
        </p:nvSpPr>
        <p:spPr>
          <a:xfrm>
            <a:off x="593725" y="1598613"/>
            <a:ext cx="8093075" cy="4114800"/>
          </a:xfrm>
        </p:spPr>
        <p:txBody>
          <a:bodyPr/>
          <a:lstStyle/>
          <a:p>
            <a:pPr algn="just"/>
            <a:r>
              <a:rPr lang="en-US" sz="2800" smtClean="0">
                <a:latin typeface="Arial" charset="0"/>
                <a:cs typeface="Arial" charset="0"/>
              </a:rPr>
              <a:t>Unaudited financial reports covering fiscal periods of less than one year</a:t>
            </a:r>
          </a:p>
          <a:p>
            <a:pPr lvl="1" algn="just"/>
            <a:r>
              <a:rPr lang="en-US" smtClean="0">
                <a:latin typeface="Arial" charset="0"/>
                <a:cs typeface="Arial" charset="0"/>
              </a:rPr>
              <a:t>Interim reports are an integral part of the annual report</a:t>
            </a:r>
          </a:p>
          <a:p>
            <a:pPr lvl="1" algn="just"/>
            <a:r>
              <a:rPr lang="en-US" smtClean="0">
                <a:latin typeface="Arial" charset="0"/>
                <a:cs typeface="Arial" charset="0"/>
              </a:rPr>
              <a:t>Quarterly information is disclosed in the annual report</a:t>
            </a:r>
          </a:p>
          <a:p>
            <a:pPr algn="just"/>
            <a:r>
              <a:rPr lang="en-US" sz="2800" smtClean="0">
                <a:latin typeface="Arial" charset="0"/>
                <a:cs typeface="Arial" charset="0"/>
              </a:rPr>
              <a:t>SEC requires quarterly information be filed on Form 10-Q</a:t>
            </a:r>
          </a:p>
          <a:p>
            <a:pPr algn="just"/>
            <a:r>
              <a:rPr lang="en-US" sz="2800" smtClean="0">
                <a:latin typeface="Arial" charset="0"/>
                <a:cs typeface="Arial" charset="0"/>
              </a:rPr>
              <a:t>Produced quickly; rely on more estimates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 Exercise</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xmlns="" val="3866459037"/>
              </p:ext>
            </p:extLst>
          </p:nvPr>
        </p:nvGraphicFramePr>
        <p:xfrm>
          <a:off x="533400" y="1981197"/>
          <a:ext cx="8229600" cy="4101084"/>
        </p:xfrm>
        <a:graphic>
          <a:graphicData uri="http://schemas.openxmlformats.org/drawingml/2006/table">
            <a:tbl>
              <a:tblPr/>
              <a:tblGrid>
                <a:gridCol w="3291840"/>
                <a:gridCol w="1645920"/>
                <a:gridCol w="1645920"/>
                <a:gridCol w="1645920"/>
              </a:tblGrid>
              <a:tr h="281354">
                <a:tc>
                  <a:txBody>
                    <a:bodyPr/>
                    <a:lstStyle/>
                    <a:p>
                      <a:pPr marL="0" marR="0" algn="ctr">
                        <a:lnSpc>
                          <a:spcPct val="115000"/>
                        </a:lnSpc>
                        <a:spcBef>
                          <a:spcPts val="0"/>
                        </a:spcBef>
                        <a:spcAft>
                          <a:spcPts val="0"/>
                        </a:spcAft>
                      </a:pPr>
                      <a:endParaRPr lang="en-US" sz="1800" b="1" dirty="0">
                        <a:solidFill>
                          <a:srgbClr val="000000"/>
                        </a:solidFill>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u="sng">
                          <a:solidFill>
                            <a:srgbClr val="000000"/>
                          </a:solidFill>
                          <a:latin typeface="Times New Roman"/>
                          <a:ea typeface="Times New Roman"/>
                        </a:rPr>
                        <a:t>2010</a:t>
                      </a:r>
                      <a:endParaRPr lang="en-US" sz="1800" b="1">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u="sng">
                          <a:solidFill>
                            <a:srgbClr val="000000"/>
                          </a:solidFill>
                          <a:latin typeface="Times New Roman"/>
                          <a:ea typeface="Times New Roman"/>
                        </a:rPr>
                        <a:t>2009</a:t>
                      </a:r>
                      <a:endParaRPr lang="en-US" sz="1800" b="1">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u="sng">
                          <a:solidFill>
                            <a:srgbClr val="000000"/>
                          </a:solidFill>
                          <a:latin typeface="Times New Roman"/>
                          <a:ea typeface="Times New Roman"/>
                        </a:rPr>
                        <a:t>2008</a:t>
                      </a:r>
                      <a:endParaRPr lang="en-US" sz="1800" b="1">
                        <a:latin typeface="Times New Roman"/>
                        <a:ea typeface="Times New Roman"/>
                      </a:endParaRPr>
                    </a:p>
                  </a:txBody>
                  <a:tcPr marL="0" marR="0" marT="0" marB="0">
                    <a:lnL>
                      <a:noFill/>
                    </a:lnL>
                    <a:lnR>
                      <a:noFill/>
                    </a:lnR>
                    <a:lnT>
                      <a:noFill/>
                    </a:lnT>
                    <a:lnB>
                      <a:noFill/>
                    </a:lnB>
                  </a:tcPr>
                </a:tc>
              </a:tr>
              <a:tr h="281354">
                <a:tc>
                  <a:txBody>
                    <a:bodyPr/>
                    <a:lstStyle/>
                    <a:p>
                      <a:pPr marL="0" marR="0" algn="ctr">
                        <a:lnSpc>
                          <a:spcPct val="115000"/>
                        </a:lnSpc>
                        <a:spcBef>
                          <a:spcPts val="0"/>
                        </a:spcBef>
                        <a:spcAft>
                          <a:spcPts val="0"/>
                        </a:spcAft>
                      </a:pPr>
                      <a:r>
                        <a:rPr lang="en-US" sz="1800" b="1" dirty="0">
                          <a:solidFill>
                            <a:srgbClr val="000000"/>
                          </a:solidFill>
                          <a:latin typeface="Times New Roman"/>
                          <a:ea typeface="Times New Roman"/>
                        </a:rPr>
                        <a:t>Net sales</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u="sng">
                          <a:solidFill>
                            <a:srgbClr val="000000"/>
                          </a:solidFill>
                          <a:latin typeface="Courier New"/>
                          <a:ea typeface="Times New Roman"/>
                        </a:rPr>
                        <a:t>$30,500</a:t>
                      </a:r>
                      <a:endParaRPr lang="en-US" sz="1800" b="1">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u="sng">
                          <a:solidFill>
                            <a:srgbClr val="000000"/>
                          </a:solidFill>
                          <a:latin typeface="Courier New"/>
                          <a:ea typeface="Times New Roman"/>
                        </a:rPr>
                        <a:t>$25,600</a:t>
                      </a:r>
                      <a:r>
                        <a:rPr lang="en-US" sz="1800" b="1">
                          <a:solidFill>
                            <a:srgbClr val="000000"/>
                          </a:solidFill>
                          <a:latin typeface="Courier New"/>
                          <a:ea typeface="Times New Roman"/>
                        </a:rPr>
                        <a:t> </a:t>
                      </a:r>
                      <a:endParaRPr lang="en-US" sz="1800" b="1">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u="sng">
                          <a:solidFill>
                            <a:srgbClr val="000000"/>
                          </a:solidFill>
                          <a:latin typeface="Courier New"/>
                          <a:ea typeface="Times New Roman"/>
                        </a:rPr>
                        <a:t>$22,900</a:t>
                      </a:r>
                      <a:r>
                        <a:rPr lang="en-US" sz="1800" b="1">
                          <a:solidFill>
                            <a:srgbClr val="000000"/>
                          </a:solidFill>
                          <a:latin typeface="Courier New"/>
                          <a:ea typeface="Times New Roman"/>
                        </a:rPr>
                        <a:t> </a:t>
                      </a:r>
                      <a:endParaRPr lang="en-US" sz="1800" b="1">
                        <a:latin typeface="Times New Roman"/>
                        <a:ea typeface="Times New Roman"/>
                      </a:endParaRPr>
                    </a:p>
                  </a:txBody>
                  <a:tcPr marL="0" marR="0" marT="0" marB="0" anchor="b">
                    <a:lnL>
                      <a:noFill/>
                    </a:lnL>
                    <a:lnR>
                      <a:noFill/>
                    </a:lnR>
                    <a:lnT>
                      <a:noFill/>
                    </a:lnT>
                    <a:lnB>
                      <a:noFill/>
                    </a:lnB>
                  </a:tcPr>
                </a:tc>
              </a:tr>
              <a:tr h="281354">
                <a:tc>
                  <a:txBody>
                    <a:bodyPr/>
                    <a:lstStyle/>
                    <a:p>
                      <a:pPr marL="0" marR="0" algn="ctr">
                        <a:lnSpc>
                          <a:spcPct val="115000"/>
                        </a:lnSpc>
                        <a:spcBef>
                          <a:spcPts val="0"/>
                        </a:spcBef>
                        <a:spcAft>
                          <a:spcPts val="0"/>
                        </a:spcAft>
                      </a:pPr>
                      <a:r>
                        <a:rPr lang="en-US" sz="1800" b="1" dirty="0">
                          <a:solidFill>
                            <a:srgbClr val="000000"/>
                          </a:solidFill>
                          <a:latin typeface="Times New Roman"/>
                          <a:ea typeface="Times New Roman"/>
                        </a:rPr>
                        <a:t>Costs and expenses:</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endParaRPr lang="en-US" sz="1800" b="1">
                        <a:solidFill>
                          <a:srgbClr val="000000"/>
                        </a:solidFill>
                        <a:latin typeface="Courier New"/>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endParaRPr lang="en-US" sz="1800" b="1">
                        <a:solidFill>
                          <a:srgbClr val="000000"/>
                        </a:solidFill>
                        <a:latin typeface="Courier New"/>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endParaRPr lang="en-US" sz="1800" b="1">
                        <a:solidFill>
                          <a:srgbClr val="000000"/>
                        </a:solidFill>
                        <a:latin typeface="Courier New"/>
                        <a:ea typeface="Times New Roman"/>
                      </a:endParaRPr>
                    </a:p>
                  </a:txBody>
                  <a:tcPr marL="0" marR="0" marT="0" marB="0" anchor="b">
                    <a:lnL>
                      <a:noFill/>
                    </a:lnL>
                    <a:lnR>
                      <a:noFill/>
                    </a:lnR>
                    <a:lnT>
                      <a:noFill/>
                    </a:lnT>
                    <a:lnB>
                      <a:noFill/>
                    </a:lnB>
                  </a:tcPr>
                </a:tc>
              </a:tr>
              <a:tr h="281354">
                <a:tc>
                  <a:txBody>
                    <a:bodyPr/>
                    <a:lstStyle/>
                    <a:p>
                      <a:pPr marL="0" marR="0" algn="ctr">
                        <a:lnSpc>
                          <a:spcPct val="115000"/>
                        </a:lnSpc>
                        <a:spcBef>
                          <a:spcPts val="0"/>
                        </a:spcBef>
                        <a:spcAft>
                          <a:spcPts val="0"/>
                        </a:spcAft>
                        <a:tabLst>
                          <a:tab pos="171450" algn="l"/>
                        </a:tabLst>
                      </a:pPr>
                      <a:r>
                        <a:rPr lang="en-US" sz="1800" b="1" dirty="0">
                          <a:solidFill>
                            <a:srgbClr val="000000"/>
                          </a:solidFill>
                          <a:latin typeface="Times New Roman"/>
                          <a:ea typeface="Times New Roman"/>
                        </a:rPr>
                        <a:t>	Cost of products sold</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dirty="0">
                          <a:solidFill>
                            <a:srgbClr val="000000"/>
                          </a:solidFill>
                          <a:latin typeface="Courier New"/>
                          <a:ea typeface="Times New Roman"/>
                        </a:rPr>
                        <a:t>$12,600</a:t>
                      </a:r>
                      <a:endParaRPr lang="en-US" sz="1800" b="1" dirty="0">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dirty="0" smtClean="0">
                          <a:solidFill>
                            <a:srgbClr val="000000"/>
                          </a:solidFill>
                          <a:latin typeface="Courier New"/>
                          <a:ea typeface="Times New Roman"/>
                        </a:rPr>
                        <a:t>$</a:t>
                      </a:r>
                      <a:r>
                        <a:rPr lang="en-US" sz="1800" b="1" dirty="0">
                          <a:solidFill>
                            <a:srgbClr val="000000"/>
                          </a:solidFill>
                          <a:latin typeface="Courier New"/>
                          <a:ea typeface="Times New Roman"/>
                        </a:rPr>
                        <a:t>10,300 </a:t>
                      </a:r>
                      <a:endParaRPr lang="en-US" sz="1800" b="1" dirty="0">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dirty="0" smtClean="0">
                          <a:solidFill>
                            <a:srgbClr val="000000"/>
                          </a:solidFill>
                          <a:latin typeface="Courier New"/>
                          <a:ea typeface="Times New Roman"/>
                        </a:rPr>
                        <a:t>$8,350</a:t>
                      </a:r>
                      <a:r>
                        <a:rPr lang="en-US" sz="1800" b="1" dirty="0">
                          <a:solidFill>
                            <a:srgbClr val="000000"/>
                          </a:solidFill>
                          <a:latin typeface="Courier New"/>
                          <a:ea typeface="Times New Roman"/>
                        </a:rPr>
                        <a:t> </a:t>
                      </a:r>
                      <a:endParaRPr lang="en-US" sz="1800" b="1" dirty="0">
                        <a:latin typeface="Times New Roman"/>
                        <a:ea typeface="Times New Roman"/>
                      </a:endParaRPr>
                    </a:p>
                  </a:txBody>
                  <a:tcPr marL="0" marR="0" marT="0" marB="0" anchor="b">
                    <a:lnL>
                      <a:noFill/>
                    </a:lnL>
                    <a:lnR>
                      <a:noFill/>
                    </a:lnR>
                    <a:lnT>
                      <a:noFill/>
                    </a:lnT>
                    <a:lnB>
                      <a:noFill/>
                    </a:lnB>
                  </a:tcPr>
                </a:tc>
              </a:tr>
              <a:tr h="281354">
                <a:tc>
                  <a:txBody>
                    <a:bodyPr/>
                    <a:lstStyle/>
                    <a:p>
                      <a:pPr marL="0" marR="0" algn="ctr">
                        <a:lnSpc>
                          <a:spcPct val="115000"/>
                        </a:lnSpc>
                        <a:spcBef>
                          <a:spcPts val="0"/>
                        </a:spcBef>
                        <a:spcAft>
                          <a:spcPts val="0"/>
                        </a:spcAft>
                        <a:tabLst>
                          <a:tab pos="171450" algn="l"/>
                        </a:tabLst>
                      </a:pPr>
                      <a:r>
                        <a:rPr lang="en-US" sz="1800" b="1" dirty="0">
                          <a:solidFill>
                            <a:srgbClr val="000000"/>
                          </a:solidFill>
                          <a:latin typeface="Times New Roman"/>
                          <a:ea typeface="Times New Roman"/>
                        </a:rPr>
                        <a:t>	Selling</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dirty="0" smtClean="0">
                          <a:solidFill>
                            <a:srgbClr val="000000"/>
                          </a:solidFill>
                          <a:latin typeface="Courier New"/>
                          <a:ea typeface="Times New Roman"/>
                        </a:rPr>
                        <a:t>  7,875</a:t>
                      </a:r>
                      <a:endParaRPr lang="en-US" sz="1800" b="1" dirty="0">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dirty="0">
                          <a:solidFill>
                            <a:srgbClr val="000000"/>
                          </a:solidFill>
                          <a:latin typeface="Courier New"/>
                          <a:ea typeface="Times New Roman"/>
                        </a:rPr>
                        <a:t> </a:t>
                      </a:r>
                      <a:r>
                        <a:rPr lang="en-US" sz="1800" b="1" dirty="0" smtClean="0">
                          <a:solidFill>
                            <a:srgbClr val="000000"/>
                          </a:solidFill>
                          <a:latin typeface="Courier New"/>
                          <a:ea typeface="Times New Roman"/>
                        </a:rPr>
                        <a:t> 5,025</a:t>
                      </a:r>
                      <a:r>
                        <a:rPr lang="en-US" sz="1800" b="1" dirty="0">
                          <a:solidFill>
                            <a:srgbClr val="000000"/>
                          </a:solidFill>
                          <a:latin typeface="Courier New"/>
                          <a:ea typeface="Times New Roman"/>
                        </a:rPr>
                        <a:t> </a:t>
                      </a:r>
                      <a:endParaRPr lang="en-US" sz="1800" b="1" dirty="0">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dirty="0">
                          <a:solidFill>
                            <a:srgbClr val="000000"/>
                          </a:solidFill>
                          <a:latin typeface="Courier New"/>
                          <a:ea typeface="Times New Roman"/>
                        </a:rPr>
                        <a:t> 4,580 </a:t>
                      </a:r>
                      <a:endParaRPr lang="en-US" sz="1800" b="1" dirty="0">
                        <a:latin typeface="Times New Roman"/>
                        <a:ea typeface="Times New Roman"/>
                      </a:endParaRPr>
                    </a:p>
                  </a:txBody>
                  <a:tcPr marL="0" marR="0" marT="0" marB="0" anchor="b">
                    <a:lnL>
                      <a:noFill/>
                    </a:lnL>
                    <a:lnR>
                      <a:noFill/>
                    </a:lnR>
                    <a:lnT>
                      <a:noFill/>
                    </a:lnT>
                    <a:lnB>
                      <a:noFill/>
                    </a:lnB>
                  </a:tcPr>
                </a:tc>
              </a:tr>
              <a:tr h="281354">
                <a:tc>
                  <a:txBody>
                    <a:bodyPr/>
                    <a:lstStyle/>
                    <a:p>
                      <a:pPr marL="0" marR="0" algn="ctr">
                        <a:lnSpc>
                          <a:spcPct val="115000"/>
                        </a:lnSpc>
                        <a:spcBef>
                          <a:spcPts val="0"/>
                        </a:spcBef>
                        <a:spcAft>
                          <a:spcPts val="0"/>
                        </a:spcAft>
                        <a:tabLst>
                          <a:tab pos="171450" algn="l"/>
                        </a:tabLst>
                      </a:pPr>
                      <a:r>
                        <a:rPr lang="en-US" sz="1800" b="1" dirty="0">
                          <a:solidFill>
                            <a:srgbClr val="000000"/>
                          </a:solidFill>
                          <a:latin typeface="Times New Roman"/>
                          <a:ea typeface="Times New Roman"/>
                        </a:rPr>
                        <a:t>	General</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dirty="0" smtClean="0">
                          <a:solidFill>
                            <a:srgbClr val="000000"/>
                          </a:solidFill>
                          <a:latin typeface="Courier New"/>
                          <a:ea typeface="Times New Roman"/>
                        </a:rPr>
                        <a:t>  2,950</a:t>
                      </a:r>
                      <a:endParaRPr lang="en-US" sz="1800" b="1" dirty="0">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dirty="0">
                          <a:solidFill>
                            <a:srgbClr val="000000"/>
                          </a:solidFill>
                          <a:latin typeface="Courier New"/>
                          <a:ea typeface="Times New Roman"/>
                        </a:rPr>
                        <a:t> </a:t>
                      </a:r>
                      <a:r>
                        <a:rPr lang="en-US" sz="1800" b="1" dirty="0" smtClean="0">
                          <a:solidFill>
                            <a:srgbClr val="000000"/>
                          </a:solidFill>
                          <a:latin typeface="Courier New"/>
                          <a:ea typeface="Times New Roman"/>
                        </a:rPr>
                        <a:t> 2,325</a:t>
                      </a:r>
                      <a:r>
                        <a:rPr lang="en-US" sz="1800" b="1" dirty="0">
                          <a:solidFill>
                            <a:srgbClr val="000000"/>
                          </a:solidFill>
                          <a:latin typeface="Courier New"/>
                          <a:ea typeface="Times New Roman"/>
                        </a:rPr>
                        <a:t> </a:t>
                      </a:r>
                      <a:endParaRPr lang="en-US" sz="1800" b="1" dirty="0">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dirty="0">
                          <a:solidFill>
                            <a:srgbClr val="000000"/>
                          </a:solidFill>
                          <a:latin typeface="Courier New"/>
                          <a:ea typeface="Times New Roman"/>
                        </a:rPr>
                        <a:t> 2,150 </a:t>
                      </a:r>
                      <a:endParaRPr lang="en-US" sz="1800" b="1" dirty="0">
                        <a:latin typeface="Times New Roman"/>
                        <a:ea typeface="Times New Roman"/>
                      </a:endParaRPr>
                    </a:p>
                  </a:txBody>
                  <a:tcPr marL="0" marR="0" marT="0" marB="0" anchor="b">
                    <a:lnL>
                      <a:noFill/>
                    </a:lnL>
                    <a:lnR>
                      <a:noFill/>
                    </a:lnR>
                    <a:lnT>
                      <a:noFill/>
                    </a:lnT>
                    <a:lnB>
                      <a:noFill/>
                    </a:lnB>
                  </a:tcPr>
                </a:tc>
              </a:tr>
              <a:tr h="281354">
                <a:tc>
                  <a:txBody>
                    <a:bodyPr/>
                    <a:lstStyle/>
                    <a:p>
                      <a:pPr marL="0" marR="0" algn="ctr">
                        <a:lnSpc>
                          <a:spcPct val="115000"/>
                        </a:lnSpc>
                        <a:spcBef>
                          <a:spcPts val="0"/>
                        </a:spcBef>
                        <a:spcAft>
                          <a:spcPts val="0"/>
                        </a:spcAft>
                        <a:tabLst>
                          <a:tab pos="171450" algn="l"/>
                        </a:tabLst>
                      </a:pPr>
                      <a:r>
                        <a:rPr lang="en-US" sz="1800" b="1" dirty="0">
                          <a:solidFill>
                            <a:srgbClr val="000000"/>
                          </a:solidFill>
                          <a:latin typeface="Times New Roman"/>
                          <a:ea typeface="Times New Roman"/>
                        </a:rPr>
                        <a:t>	Research and development</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u="sng">
                          <a:solidFill>
                            <a:srgbClr val="000000"/>
                          </a:solidFill>
                          <a:latin typeface="Courier New"/>
                          <a:ea typeface="Times New Roman"/>
                        </a:rPr>
                        <a:t>  4,100</a:t>
                      </a:r>
                      <a:endParaRPr lang="en-US" sz="1800" b="1">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u="sng">
                          <a:solidFill>
                            <a:srgbClr val="000000"/>
                          </a:solidFill>
                          <a:latin typeface="Courier New"/>
                          <a:ea typeface="Times New Roman"/>
                        </a:rPr>
                        <a:t>  3,190</a:t>
                      </a:r>
                      <a:r>
                        <a:rPr lang="en-US" sz="1800" b="1">
                          <a:solidFill>
                            <a:srgbClr val="000000"/>
                          </a:solidFill>
                          <a:latin typeface="Courier New"/>
                          <a:ea typeface="Times New Roman"/>
                        </a:rPr>
                        <a:t> </a:t>
                      </a:r>
                      <a:endParaRPr lang="en-US" sz="1800" b="1">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u="sng" dirty="0">
                          <a:solidFill>
                            <a:srgbClr val="000000"/>
                          </a:solidFill>
                          <a:latin typeface="Courier New"/>
                          <a:ea typeface="Times New Roman"/>
                        </a:rPr>
                        <a:t> </a:t>
                      </a:r>
                      <a:r>
                        <a:rPr lang="en-US" sz="1800" b="1" u="sng" dirty="0" smtClean="0">
                          <a:solidFill>
                            <a:srgbClr val="000000"/>
                          </a:solidFill>
                          <a:latin typeface="Courier New"/>
                          <a:ea typeface="Times New Roman"/>
                        </a:rPr>
                        <a:t>2,840</a:t>
                      </a:r>
                      <a:r>
                        <a:rPr lang="en-US" sz="1800" b="1" dirty="0">
                          <a:solidFill>
                            <a:srgbClr val="000000"/>
                          </a:solidFill>
                          <a:latin typeface="Courier New"/>
                          <a:ea typeface="Times New Roman"/>
                        </a:rPr>
                        <a:t> </a:t>
                      </a:r>
                      <a:endParaRPr lang="en-US" sz="1800" b="1" dirty="0">
                        <a:latin typeface="Times New Roman"/>
                        <a:ea typeface="Times New Roman"/>
                      </a:endParaRPr>
                    </a:p>
                  </a:txBody>
                  <a:tcPr marL="0" marR="0" marT="0" marB="0" anchor="b">
                    <a:lnL>
                      <a:noFill/>
                    </a:lnL>
                    <a:lnR>
                      <a:noFill/>
                    </a:lnR>
                    <a:lnT>
                      <a:noFill/>
                    </a:lnT>
                    <a:lnB>
                      <a:noFill/>
                    </a:lnB>
                  </a:tcPr>
                </a:tc>
              </a:tr>
              <a:tr h="281354">
                <a:tc>
                  <a:txBody>
                    <a:bodyPr/>
                    <a:lstStyle/>
                    <a:p>
                      <a:pPr marL="0" marR="0" algn="ctr">
                        <a:lnSpc>
                          <a:spcPct val="115000"/>
                        </a:lnSpc>
                        <a:spcBef>
                          <a:spcPts val="0"/>
                        </a:spcBef>
                        <a:spcAft>
                          <a:spcPts val="0"/>
                        </a:spcAft>
                      </a:pPr>
                      <a:endParaRPr lang="en-US" sz="1800" b="1" dirty="0">
                        <a:solidFill>
                          <a:srgbClr val="000000"/>
                        </a:solidFill>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u="sng">
                          <a:solidFill>
                            <a:srgbClr val="000000"/>
                          </a:solidFill>
                          <a:latin typeface="Courier New"/>
                          <a:ea typeface="Times New Roman"/>
                        </a:rPr>
                        <a:t>$27,525</a:t>
                      </a:r>
                      <a:endParaRPr lang="en-US" sz="1800" b="1">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u="sng" dirty="0">
                          <a:solidFill>
                            <a:srgbClr val="000000"/>
                          </a:solidFill>
                          <a:latin typeface="Courier New"/>
                          <a:ea typeface="Times New Roman"/>
                        </a:rPr>
                        <a:t>$20,840</a:t>
                      </a:r>
                      <a:r>
                        <a:rPr lang="en-US" sz="1800" b="1" dirty="0">
                          <a:solidFill>
                            <a:srgbClr val="000000"/>
                          </a:solidFill>
                          <a:latin typeface="Courier New"/>
                          <a:ea typeface="Times New Roman"/>
                        </a:rPr>
                        <a:t> </a:t>
                      </a:r>
                      <a:endParaRPr lang="en-US" sz="1800" b="1" dirty="0">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u="sng">
                          <a:solidFill>
                            <a:srgbClr val="000000"/>
                          </a:solidFill>
                          <a:latin typeface="Courier New"/>
                          <a:ea typeface="Times New Roman"/>
                        </a:rPr>
                        <a:t>$17,920</a:t>
                      </a:r>
                      <a:r>
                        <a:rPr lang="en-US" sz="1800" b="1">
                          <a:solidFill>
                            <a:srgbClr val="000000"/>
                          </a:solidFill>
                          <a:latin typeface="Courier New"/>
                          <a:ea typeface="Times New Roman"/>
                        </a:rPr>
                        <a:t> </a:t>
                      </a:r>
                      <a:endParaRPr lang="en-US" sz="1800" b="1">
                        <a:latin typeface="Times New Roman"/>
                        <a:ea typeface="Times New Roman"/>
                      </a:endParaRPr>
                    </a:p>
                  </a:txBody>
                  <a:tcPr marL="0" marR="0" marT="0" marB="0" anchor="b">
                    <a:lnL>
                      <a:noFill/>
                    </a:lnL>
                    <a:lnR>
                      <a:noFill/>
                    </a:lnR>
                    <a:lnT>
                      <a:noFill/>
                    </a:lnT>
                    <a:lnB>
                      <a:noFill/>
                    </a:lnB>
                  </a:tcPr>
                </a:tc>
              </a:tr>
              <a:tr h="281354">
                <a:tc>
                  <a:txBody>
                    <a:bodyPr/>
                    <a:lstStyle/>
                    <a:p>
                      <a:pPr marL="0" marR="0" algn="ctr">
                        <a:lnSpc>
                          <a:spcPct val="115000"/>
                        </a:lnSpc>
                        <a:spcBef>
                          <a:spcPts val="0"/>
                        </a:spcBef>
                        <a:spcAft>
                          <a:spcPts val="0"/>
                        </a:spcAft>
                      </a:pPr>
                      <a:r>
                        <a:rPr lang="en-US" sz="1800" b="1" dirty="0">
                          <a:solidFill>
                            <a:srgbClr val="000000"/>
                          </a:solidFill>
                          <a:latin typeface="Times New Roman"/>
                          <a:ea typeface="Times New Roman"/>
                        </a:rPr>
                        <a:t>Operating income</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a:solidFill>
                            <a:srgbClr val="000000"/>
                          </a:solidFill>
                          <a:latin typeface="Courier New"/>
                          <a:ea typeface="Times New Roman"/>
                        </a:rPr>
                        <a:t>$ 2,975</a:t>
                      </a:r>
                      <a:endParaRPr lang="en-US" sz="1800" b="1">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a:solidFill>
                            <a:srgbClr val="000000"/>
                          </a:solidFill>
                          <a:latin typeface="Courier New"/>
                          <a:ea typeface="Times New Roman"/>
                        </a:rPr>
                        <a:t>$ 4,760 </a:t>
                      </a:r>
                      <a:endParaRPr lang="en-US" sz="1800" b="1">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a:solidFill>
                            <a:srgbClr val="000000"/>
                          </a:solidFill>
                          <a:latin typeface="Courier New"/>
                          <a:ea typeface="Times New Roman"/>
                        </a:rPr>
                        <a:t>$ 4,980 </a:t>
                      </a:r>
                      <a:endParaRPr lang="en-US" sz="1800" b="1">
                        <a:latin typeface="Times New Roman"/>
                        <a:ea typeface="Times New Roman"/>
                      </a:endParaRPr>
                    </a:p>
                  </a:txBody>
                  <a:tcPr marL="0" marR="0" marT="0" marB="0" anchor="b">
                    <a:lnL>
                      <a:noFill/>
                    </a:lnL>
                    <a:lnR>
                      <a:noFill/>
                    </a:lnR>
                    <a:lnT>
                      <a:noFill/>
                    </a:lnT>
                    <a:lnB>
                      <a:noFill/>
                    </a:lnB>
                  </a:tcPr>
                </a:tc>
              </a:tr>
              <a:tr h="281354">
                <a:tc>
                  <a:txBody>
                    <a:bodyPr/>
                    <a:lstStyle/>
                    <a:p>
                      <a:pPr marL="0" marR="0" algn="ctr">
                        <a:lnSpc>
                          <a:spcPct val="115000"/>
                        </a:lnSpc>
                        <a:spcBef>
                          <a:spcPts val="0"/>
                        </a:spcBef>
                        <a:spcAft>
                          <a:spcPts val="0"/>
                        </a:spcAft>
                      </a:pPr>
                      <a:r>
                        <a:rPr lang="en-US" sz="1800" b="1" dirty="0">
                          <a:solidFill>
                            <a:srgbClr val="000000"/>
                          </a:solidFill>
                          <a:latin typeface="Times New Roman"/>
                          <a:ea typeface="Times New Roman"/>
                        </a:rPr>
                        <a:t>Other income (expense)</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u="sng">
                          <a:solidFill>
                            <a:srgbClr val="000000"/>
                          </a:solidFill>
                          <a:latin typeface="Courier New"/>
                          <a:ea typeface="Times New Roman"/>
                        </a:rPr>
                        <a:t>    525</a:t>
                      </a:r>
                      <a:endParaRPr lang="en-US" sz="1800" b="1">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u="sng" dirty="0">
                          <a:solidFill>
                            <a:srgbClr val="000000"/>
                          </a:solidFill>
                          <a:latin typeface="Courier New"/>
                          <a:ea typeface="Times New Roman"/>
                        </a:rPr>
                        <a:t> </a:t>
                      </a:r>
                      <a:r>
                        <a:rPr lang="en-US" sz="1800" b="1" u="sng" baseline="0" dirty="0" smtClean="0">
                          <a:solidFill>
                            <a:srgbClr val="000000"/>
                          </a:solidFill>
                          <a:latin typeface="Courier New"/>
                          <a:ea typeface="Times New Roman"/>
                        </a:rPr>
                        <a:t> </a:t>
                      </a:r>
                      <a:r>
                        <a:rPr lang="en-US" sz="1800" b="1" u="sng" dirty="0" smtClean="0">
                          <a:solidFill>
                            <a:srgbClr val="000000"/>
                          </a:solidFill>
                          <a:latin typeface="Courier New"/>
                          <a:ea typeface="Times New Roman"/>
                        </a:rPr>
                        <a:t>(</a:t>
                      </a:r>
                      <a:r>
                        <a:rPr lang="en-US" sz="1800" b="1" u="sng" dirty="0">
                          <a:solidFill>
                            <a:srgbClr val="000000"/>
                          </a:solidFill>
                          <a:latin typeface="Courier New"/>
                          <a:ea typeface="Times New Roman"/>
                        </a:rPr>
                        <a:t>300</a:t>
                      </a:r>
                      <a:r>
                        <a:rPr lang="en-US" sz="1800" b="1" dirty="0">
                          <a:solidFill>
                            <a:srgbClr val="000000"/>
                          </a:solidFill>
                          <a:latin typeface="Courier New"/>
                          <a:ea typeface="Times New Roman"/>
                        </a:rPr>
                        <a:t>)</a:t>
                      </a:r>
                      <a:endParaRPr lang="en-US" sz="1800" b="1" dirty="0">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u="sng" dirty="0">
                          <a:solidFill>
                            <a:srgbClr val="000000"/>
                          </a:solidFill>
                          <a:latin typeface="Courier New"/>
                          <a:ea typeface="Times New Roman"/>
                        </a:rPr>
                        <a:t> </a:t>
                      </a:r>
                      <a:r>
                        <a:rPr lang="en-US" sz="1800" b="1" u="sng" dirty="0" smtClean="0">
                          <a:solidFill>
                            <a:srgbClr val="000000"/>
                          </a:solidFill>
                          <a:latin typeface="Courier New"/>
                          <a:ea typeface="Times New Roman"/>
                        </a:rPr>
                        <a:t>(400</a:t>
                      </a:r>
                      <a:r>
                        <a:rPr lang="en-US" sz="1800" b="1" dirty="0">
                          <a:solidFill>
                            <a:srgbClr val="000000"/>
                          </a:solidFill>
                          <a:latin typeface="Courier New"/>
                          <a:ea typeface="Times New Roman"/>
                        </a:rPr>
                        <a:t>)</a:t>
                      </a:r>
                      <a:endParaRPr lang="en-US" sz="1800" b="1" dirty="0">
                        <a:latin typeface="Times New Roman"/>
                        <a:ea typeface="Times New Roman"/>
                      </a:endParaRPr>
                    </a:p>
                  </a:txBody>
                  <a:tcPr marL="0" marR="0" marT="0" marB="0" anchor="b">
                    <a:lnL>
                      <a:noFill/>
                    </a:lnL>
                    <a:lnR>
                      <a:noFill/>
                    </a:lnR>
                    <a:lnT>
                      <a:noFill/>
                    </a:lnT>
                    <a:lnB>
                      <a:noFill/>
                    </a:lnB>
                  </a:tcPr>
                </a:tc>
              </a:tr>
              <a:tr h="281354">
                <a:tc>
                  <a:txBody>
                    <a:bodyPr/>
                    <a:lstStyle/>
                    <a:p>
                      <a:pPr marL="0" marR="0" algn="ctr">
                        <a:lnSpc>
                          <a:spcPct val="115000"/>
                        </a:lnSpc>
                        <a:spcBef>
                          <a:spcPts val="0"/>
                        </a:spcBef>
                        <a:spcAft>
                          <a:spcPts val="0"/>
                        </a:spcAft>
                      </a:pPr>
                      <a:r>
                        <a:rPr lang="en-US" sz="1800" b="1" dirty="0">
                          <a:solidFill>
                            <a:srgbClr val="000000"/>
                          </a:solidFill>
                          <a:latin typeface="Times New Roman"/>
                          <a:ea typeface="Times New Roman"/>
                        </a:rPr>
                        <a:t>Earnings before tax</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a:solidFill>
                            <a:srgbClr val="000000"/>
                          </a:solidFill>
                          <a:latin typeface="Courier New"/>
                          <a:ea typeface="Times New Roman"/>
                        </a:rPr>
                        <a:t>$ 3,500</a:t>
                      </a:r>
                      <a:endParaRPr lang="en-US" sz="1800" b="1">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a:solidFill>
                            <a:srgbClr val="000000"/>
                          </a:solidFill>
                          <a:latin typeface="Courier New"/>
                          <a:ea typeface="Times New Roman"/>
                        </a:rPr>
                        <a:t> $ 4,460 </a:t>
                      </a:r>
                      <a:endParaRPr lang="en-US" sz="1800" b="1">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a:solidFill>
                            <a:srgbClr val="000000"/>
                          </a:solidFill>
                          <a:latin typeface="Courier New"/>
                          <a:ea typeface="Times New Roman"/>
                        </a:rPr>
                        <a:t>$ 4,580 </a:t>
                      </a:r>
                      <a:endParaRPr lang="en-US" sz="1800" b="1">
                        <a:latin typeface="Times New Roman"/>
                        <a:ea typeface="Times New Roman"/>
                      </a:endParaRPr>
                    </a:p>
                  </a:txBody>
                  <a:tcPr marL="0" marR="0" marT="0" marB="0" anchor="b">
                    <a:lnL>
                      <a:noFill/>
                    </a:lnL>
                    <a:lnR>
                      <a:noFill/>
                    </a:lnR>
                    <a:lnT>
                      <a:noFill/>
                    </a:lnT>
                    <a:lnB>
                      <a:noFill/>
                    </a:lnB>
                  </a:tcPr>
                </a:tc>
              </a:tr>
              <a:tr h="281354">
                <a:tc>
                  <a:txBody>
                    <a:bodyPr/>
                    <a:lstStyle/>
                    <a:p>
                      <a:pPr marL="0" marR="0" algn="ctr">
                        <a:lnSpc>
                          <a:spcPct val="115000"/>
                        </a:lnSpc>
                        <a:spcBef>
                          <a:spcPts val="0"/>
                        </a:spcBef>
                        <a:spcAft>
                          <a:spcPts val="0"/>
                        </a:spcAft>
                      </a:pPr>
                      <a:r>
                        <a:rPr lang="en-US" sz="1800" b="1" dirty="0">
                          <a:solidFill>
                            <a:srgbClr val="000000"/>
                          </a:solidFill>
                          <a:latin typeface="Times New Roman"/>
                          <a:ea typeface="Times New Roman"/>
                        </a:rPr>
                        <a:t>Income tax</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u="sng">
                          <a:solidFill>
                            <a:srgbClr val="000000"/>
                          </a:solidFill>
                          <a:latin typeface="Courier New"/>
                          <a:ea typeface="Times New Roman"/>
                        </a:rPr>
                        <a:t>  1,480</a:t>
                      </a:r>
                      <a:endParaRPr lang="en-US" sz="1800" b="1">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u="sng" dirty="0">
                          <a:solidFill>
                            <a:srgbClr val="000000"/>
                          </a:solidFill>
                          <a:latin typeface="Courier New"/>
                          <a:ea typeface="Times New Roman"/>
                        </a:rPr>
                        <a:t>  </a:t>
                      </a:r>
                      <a:r>
                        <a:rPr lang="en-US" sz="1800" b="1" u="sng" dirty="0" smtClean="0">
                          <a:solidFill>
                            <a:srgbClr val="000000"/>
                          </a:solidFill>
                          <a:latin typeface="Courier New"/>
                          <a:ea typeface="Times New Roman"/>
                        </a:rPr>
                        <a:t> 1,990</a:t>
                      </a:r>
                      <a:r>
                        <a:rPr lang="en-US" sz="1800" b="1" dirty="0">
                          <a:solidFill>
                            <a:srgbClr val="000000"/>
                          </a:solidFill>
                          <a:latin typeface="Courier New"/>
                          <a:ea typeface="Times New Roman"/>
                        </a:rPr>
                        <a:t> </a:t>
                      </a:r>
                      <a:endParaRPr lang="en-US" sz="1800" b="1" dirty="0">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u="sng">
                          <a:solidFill>
                            <a:srgbClr val="000000"/>
                          </a:solidFill>
                          <a:latin typeface="Courier New"/>
                          <a:ea typeface="Times New Roman"/>
                        </a:rPr>
                        <a:t>  2,100</a:t>
                      </a:r>
                      <a:r>
                        <a:rPr lang="en-US" sz="1800" b="1">
                          <a:solidFill>
                            <a:srgbClr val="000000"/>
                          </a:solidFill>
                          <a:latin typeface="Courier New"/>
                          <a:ea typeface="Times New Roman"/>
                        </a:rPr>
                        <a:t> </a:t>
                      </a:r>
                      <a:endParaRPr lang="en-US" sz="1800" b="1">
                        <a:latin typeface="Times New Roman"/>
                        <a:ea typeface="Times New Roman"/>
                      </a:endParaRPr>
                    </a:p>
                  </a:txBody>
                  <a:tcPr marL="0" marR="0" marT="0" marB="0" anchor="b">
                    <a:lnL>
                      <a:noFill/>
                    </a:lnL>
                    <a:lnR>
                      <a:noFill/>
                    </a:lnR>
                    <a:lnT>
                      <a:noFill/>
                    </a:lnT>
                    <a:lnB>
                      <a:noFill/>
                    </a:lnB>
                  </a:tcPr>
                </a:tc>
              </a:tr>
              <a:tr h="281354">
                <a:tc>
                  <a:txBody>
                    <a:bodyPr/>
                    <a:lstStyle/>
                    <a:p>
                      <a:pPr marL="0" marR="0" algn="ctr">
                        <a:lnSpc>
                          <a:spcPct val="115000"/>
                        </a:lnSpc>
                        <a:spcBef>
                          <a:spcPts val="0"/>
                        </a:spcBef>
                        <a:spcAft>
                          <a:spcPts val="0"/>
                        </a:spcAft>
                      </a:pPr>
                      <a:r>
                        <a:rPr lang="en-US" sz="1800" b="1" dirty="0">
                          <a:solidFill>
                            <a:srgbClr val="000000"/>
                          </a:solidFill>
                          <a:latin typeface="Times New Roman"/>
                          <a:ea typeface="Times New Roman"/>
                        </a:rPr>
                        <a:t>Net income</a:t>
                      </a:r>
                      <a:endParaRPr lang="en-US" sz="1800" b="1" dirty="0">
                        <a:latin typeface="Times New Roman"/>
                        <a:ea typeface="Times New Roman"/>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800" b="1" u="dbl" dirty="0">
                          <a:solidFill>
                            <a:srgbClr val="000000"/>
                          </a:solidFill>
                          <a:latin typeface="Courier New"/>
                          <a:ea typeface="Times New Roman"/>
                        </a:rPr>
                        <a:t>$ 2,020</a:t>
                      </a:r>
                      <a:endParaRPr lang="en-US" sz="1800" b="1" dirty="0">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u="dbl" dirty="0">
                          <a:solidFill>
                            <a:srgbClr val="000000"/>
                          </a:solidFill>
                          <a:latin typeface="Courier New"/>
                          <a:ea typeface="Times New Roman"/>
                        </a:rPr>
                        <a:t>$ 2,470</a:t>
                      </a:r>
                      <a:r>
                        <a:rPr lang="en-US" sz="1800" b="1" dirty="0">
                          <a:solidFill>
                            <a:srgbClr val="000000"/>
                          </a:solidFill>
                          <a:latin typeface="Courier New"/>
                          <a:ea typeface="Times New Roman"/>
                        </a:rPr>
                        <a:t> </a:t>
                      </a:r>
                      <a:endParaRPr lang="en-US" sz="1800" b="1" dirty="0">
                        <a:latin typeface="Times New Roman"/>
                        <a:ea typeface="Times New Roman"/>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800" b="1" u="dbl" dirty="0">
                          <a:solidFill>
                            <a:srgbClr val="000000"/>
                          </a:solidFill>
                          <a:latin typeface="Courier New"/>
                          <a:ea typeface="Times New Roman"/>
                        </a:rPr>
                        <a:t>$ 2,480</a:t>
                      </a:r>
                      <a:r>
                        <a:rPr lang="en-US" sz="1800" b="1" dirty="0">
                          <a:solidFill>
                            <a:srgbClr val="000000"/>
                          </a:solidFill>
                          <a:latin typeface="Courier New"/>
                          <a:ea typeface="Times New Roman"/>
                        </a:rPr>
                        <a:t> </a:t>
                      </a:r>
                      <a:endParaRPr lang="en-US" sz="1800" b="1" dirty="0">
                        <a:latin typeface="Times New Roman"/>
                        <a:ea typeface="Times New Roman"/>
                      </a:endParaRPr>
                    </a:p>
                  </a:txBody>
                  <a:tcPr marL="0" marR="0" marT="0" marB="0" anchor="b">
                    <a:lnL>
                      <a:noFill/>
                    </a:lnL>
                    <a:lnR>
                      <a:noFill/>
                    </a:lnR>
                    <a:lnT>
                      <a:noFill/>
                    </a:lnT>
                    <a:lnB>
                      <a:noFill/>
                    </a:lnB>
                  </a:tcPr>
                </a:tc>
              </a:tr>
            </a:tbl>
          </a:graphicData>
        </a:graphic>
      </p:graphicFrame>
      <p:sp>
        <p:nvSpPr>
          <p:cNvPr id="4" name="Rectangle 3"/>
          <p:cNvSpPr/>
          <p:nvPr/>
        </p:nvSpPr>
        <p:spPr>
          <a:xfrm>
            <a:off x="304800" y="1447801"/>
            <a:ext cx="8686800" cy="369332"/>
          </a:xfrm>
          <a:prstGeom prst="rect">
            <a:avLst/>
          </a:prstGeom>
        </p:spPr>
        <p:txBody>
          <a:bodyPr wrap="square">
            <a:spAutoFit/>
          </a:bodyPr>
          <a:lstStyle/>
          <a:p>
            <a:pPr algn="just"/>
            <a:r>
              <a:rPr lang="en-US" sz="1800" b="1" dirty="0" smtClean="0">
                <a:latin typeface="Arial" pitchFamily="34" charset="0"/>
                <a:cs typeface="Arial" pitchFamily="34" charset="0"/>
              </a:rPr>
              <a:t>Fluctuation, Inc., recorded the following profit figures in 2008–2010.</a:t>
            </a:r>
            <a:endParaRPr lang="en-US" sz="18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charset="0"/>
                <a:cs typeface="Arial" charset="0"/>
              </a:rPr>
              <a:t>Practical Exercise  (Cont’d)</a:t>
            </a:r>
            <a:endParaRPr lang="en-US" dirty="0"/>
          </a:p>
        </p:txBody>
      </p:sp>
      <p:graphicFrame>
        <p:nvGraphicFramePr>
          <p:cNvPr id="3" name="Table 2"/>
          <p:cNvGraphicFramePr>
            <a:graphicFrameLocks noGrp="1"/>
          </p:cNvGraphicFramePr>
          <p:nvPr/>
        </p:nvGraphicFramePr>
        <p:xfrm>
          <a:off x="381000" y="1905000"/>
          <a:ext cx="7696200" cy="946404"/>
        </p:xfrm>
        <a:graphic>
          <a:graphicData uri="http://schemas.openxmlformats.org/drawingml/2006/table">
            <a:tbl>
              <a:tblPr/>
              <a:tblGrid>
                <a:gridCol w="452718"/>
                <a:gridCol w="7243482"/>
              </a:tblGrid>
              <a:tr h="0">
                <a:tc>
                  <a:txBody>
                    <a:bodyPr/>
                    <a:lstStyle/>
                    <a:p>
                      <a:pPr marL="0" marR="0" algn="ctr">
                        <a:lnSpc>
                          <a:spcPct val="115000"/>
                        </a:lnSpc>
                        <a:spcBef>
                          <a:spcPts val="0"/>
                        </a:spcBef>
                        <a:spcAft>
                          <a:spcPts val="0"/>
                        </a:spcAft>
                      </a:pPr>
                      <a:r>
                        <a:rPr lang="en-US" sz="1400" b="1" strike="noStrike" dirty="0">
                          <a:solidFill>
                            <a:srgbClr val="000000"/>
                          </a:solidFill>
                          <a:latin typeface="Arial" pitchFamily="34" charset="0"/>
                          <a:ea typeface="Times New Roman"/>
                          <a:cs typeface="Arial" pitchFamily="34" charset="0"/>
                        </a:rPr>
                        <a:t>a.</a:t>
                      </a:r>
                      <a:endParaRPr lang="en-US" sz="1400" b="1" strike="noStrike"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l">
                        <a:lnSpc>
                          <a:spcPct val="115000"/>
                        </a:lnSpc>
                        <a:spcBef>
                          <a:spcPts val="0"/>
                        </a:spcBef>
                        <a:spcAft>
                          <a:spcPts val="0"/>
                        </a:spcAft>
                      </a:pPr>
                      <a:r>
                        <a:rPr lang="en-US" sz="1800" b="1" strike="noStrike" dirty="0">
                          <a:solidFill>
                            <a:srgbClr val="000000"/>
                          </a:solidFill>
                          <a:latin typeface="Arial" pitchFamily="34" charset="0"/>
                          <a:ea typeface="Times New Roman"/>
                          <a:cs typeface="Arial" pitchFamily="34" charset="0"/>
                        </a:rPr>
                        <a:t>Compute the net profit margin for 2008–2010.</a:t>
                      </a:r>
                      <a:endParaRPr lang="en-US" sz="1800" b="1" strike="noStrike" dirty="0">
                        <a:latin typeface="Arial" pitchFamily="34" charset="0"/>
                        <a:ea typeface="Times New Roman"/>
                        <a:cs typeface="Arial" pitchFamily="34" charset="0"/>
                      </a:endParaRPr>
                    </a:p>
                  </a:txBody>
                  <a:tcPr marL="0" marR="0" marT="0" marB="0">
                    <a:lnL>
                      <a:noFill/>
                    </a:lnL>
                    <a:lnR>
                      <a:noFill/>
                    </a:lnR>
                    <a:lnT>
                      <a:noFill/>
                    </a:lnT>
                    <a:lnB>
                      <a:noFill/>
                    </a:lnB>
                  </a:tcPr>
                </a:tc>
              </a:tr>
              <a:tr h="0">
                <a:tc>
                  <a:txBody>
                    <a:bodyPr/>
                    <a:lstStyle/>
                    <a:p>
                      <a:pPr marL="0" marR="0" algn="ctr">
                        <a:lnSpc>
                          <a:spcPct val="115000"/>
                        </a:lnSpc>
                        <a:spcBef>
                          <a:spcPts val="0"/>
                        </a:spcBef>
                        <a:spcAft>
                          <a:spcPts val="0"/>
                        </a:spcAft>
                      </a:pPr>
                      <a:r>
                        <a:rPr lang="en-US" sz="1400" b="1" strike="noStrike" dirty="0">
                          <a:solidFill>
                            <a:srgbClr val="000000"/>
                          </a:solidFill>
                          <a:latin typeface="Arial" pitchFamily="34" charset="0"/>
                          <a:ea typeface="Times New Roman"/>
                          <a:cs typeface="Arial" pitchFamily="34" charset="0"/>
                        </a:rPr>
                        <a:t>b.</a:t>
                      </a:r>
                      <a:endParaRPr lang="en-US" sz="1400" b="1" strike="noStrike"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l">
                        <a:lnSpc>
                          <a:spcPct val="115000"/>
                        </a:lnSpc>
                        <a:spcBef>
                          <a:spcPts val="0"/>
                        </a:spcBef>
                        <a:spcAft>
                          <a:spcPts val="0"/>
                        </a:spcAft>
                      </a:pPr>
                      <a:r>
                        <a:rPr lang="en-US" sz="1800" b="1" strike="noStrike" dirty="0">
                          <a:solidFill>
                            <a:srgbClr val="000000"/>
                          </a:solidFill>
                          <a:latin typeface="Arial" pitchFamily="34" charset="0"/>
                          <a:ea typeface="Times New Roman"/>
                          <a:cs typeface="Arial" pitchFamily="34" charset="0"/>
                        </a:rPr>
                        <a:t>Compute the gross profit margin for 2008–2010.</a:t>
                      </a:r>
                      <a:endParaRPr lang="en-US" sz="1800" b="1" strike="noStrike" dirty="0">
                        <a:latin typeface="Arial" pitchFamily="34" charset="0"/>
                        <a:ea typeface="Times New Roman"/>
                        <a:cs typeface="Arial" pitchFamily="34" charset="0"/>
                      </a:endParaRPr>
                    </a:p>
                  </a:txBody>
                  <a:tcPr marL="0" marR="0" marT="0" marB="0">
                    <a:lnL>
                      <a:noFill/>
                    </a:lnL>
                    <a:lnR>
                      <a:noFill/>
                    </a:lnR>
                    <a:lnT>
                      <a:noFill/>
                    </a:lnT>
                    <a:lnB>
                      <a:noFill/>
                    </a:lnB>
                  </a:tcPr>
                </a:tc>
              </a:tr>
              <a:tr h="0">
                <a:tc>
                  <a:txBody>
                    <a:bodyPr/>
                    <a:lstStyle/>
                    <a:p>
                      <a:pPr marL="0" marR="0" algn="ctr">
                        <a:lnSpc>
                          <a:spcPct val="115000"/>
                        </a:lnSpc>
                        <a:spcBef>
                          <a:spcPts val="0"/>
                        </a:spcBef>
                        <a:spcAft>
                          <a:spcPts val="0"/>
                        </a:spcAft>
                      </a:pPr>
                      <a:r>
                        <a:rPr lang="en-US" sz="1400" b="1" strike="noStrike" dirty="0">
                          <a:solidFill>
                            <a:srgbClr val="000000"/>
                          </a:solidFill>
                          <a:latin typeface="Arial" pitchFamily="34" charset="0"/>
                          <a:ea typeface="Times New Roman"/>
                          <a:cs typeface="Arial" pitchFamily="34" charset="0"/>
                        </a:rPr>
                        <a:t>c.</a:t>
                      </a:r>
                      <a:endParaRPr lang="en-US" sz="1400" b="1" strike="noStrike"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l">
                        <a:lnSpc>
                          <a:spcPct val="115000"/>
                        </a:lnSpc>
                        <a:spcBef>
                          <a:spcPts val="0"/>
                        </a:spcBef>
                        <a:spcAft>
                          <a:spcPts val="0"/>
                        </a:spcAft>
                      </a:pPr>
                      <a:r>
                        <a:rPr lang="en-US" sz="1800" b="1" strike="noStrike" dirty="0">
                          <a:solidFill>
                            <a:srgbClr val="000000"/>
                          </a:solidFill>
                          <a:latin typeface="Arial" pitchFamily="34" charset="0"/>
                          <a:ea typeface="Times New Roman"/>
                          <a:cs typeface="Arial" pitchFamily="34" charset="0"/>
                        </a:rPr>
                        <a:t>Describe the trend in profitability and pinpoint its causes.</a:t>
                      </a:r>
                      <a:endParaRPr lang="en-US" sz="1800" b="1" strike="noStrike" dirty="0">
                        <a:latin typeface="Arial" pitchFamily="34" charset="0"/>
                        <a:ea typeface="Times New Roman"/>
                        <a:cs typeface="Arial" pitchFamily="34" charset="0"/>
                      </a:endParaRPr>
                    </a:p>
                  </a:txBody>
                  <a:tcPr marL="0" marR="0" marT="0" marB="0">
                    <a:lnL>
                      <a:noFill/>
                    </a:lnL>
                    <a:lnR>
                      <a:noFill/>
                    </a:lnR>
                    <a:lnT>
                      <a:noFill/>
                    </a:lnT>
                    <a:lnB>
                      <a:noFill/>
                    </a:lnB>
                  </a:tcPr>
                </a:tc>
              </a:tr>
            </a:tbl>
          </a:graphicData>
        </a:graphic>
      </p:graphicFrame>
      <p:sp>
        <p:nvSpPr>
          <p:cNvPr id="38913" name="Rectangle 1"/>
          <p:cNvSpPr>
            <a:spLocks noChangeArrowheads="1"/>
          </p:cNvSpPr>
          <p:nvPr/>
        </p:nvSpPr>
        <p:spPr bwMode="auto">
          <a:xfrm>
            <a:off x="457200" y="1447800"/>
            <a:ext cx="18288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rPr>
              <a:t>Required:</a:t>
            </a:r>
            <a:endParaRPr kumimoji="0" lang="en-US" sz="1800" b="1"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9432245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914400"/>
            <a:ext cx="7315200" cy="3903954"/>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MY" dirty="0"/>
              <a:t>Both net profit margin and gross profit margin have declined in the three years. </a:t>
            </a:r>
            <a:endParaRPr lang="en-MY" dirty="0" smtClean="0"/>
          </a:p>
          <a:p>
            <a:pPr marL="342900" indent="-342900" algn="just">
              <a:lnSpc>
                <a:spcPct val="150000"/>
              </a:lnSpc>
              <a:buFont typeface="Arial" panose="020B0604020202020204" pitchFamily="34" charset="0"/>
              <a:buChar char="•"/>
            </a:pPr>
            <a:r>
              <a:rPr lang="en-MY" dirty="0" smtClean="0"/>
              <a:t>A </a:t>
            </a:r>
            <a:r>
              <a:rPr lang="en-MY" dirty="0"/>
              <a:t>major factor has been the rising cost of goods which causes gross profit to fall. </a:t>
            </a:r>
            <a:endParaRPr lang="en-MY" dirty="0" smtClean="0"/>
          </a:p>
          <a:p>
            <a:pPr marL="342900" indent="-342900" algn="just">
              <a:lnSpc>
                <a:spcPct val="150000"/>
              </a:lnSpc>
              <a:buFont typeface="Arial" panose="020B0604020202020204" pitchFamily="34" charset="0"/>
              <a:buChar char="•"/>
            </a:pPr>
            <a:r>
              <a:rPr lang="en-MY" dirty="0" smtClean="0"/>
              <a:t>Selling </a:t>
            </a:r>
            <a:r>
              <a:rPr lang="en-MY" dirty="0"/>
              <a:t>expenses, general expenses</a:t>
            </a:r>
            <a:r>
              <a:rPr lang="en-MY" dirty="0" smtClean="0"/>
              <a:t>, </a:t>
            </a:r>
            <a:r>
              <a:rPr lang="en-MY" dirty="0"/>
              <a:t>research and development expenses have all increased in relation to net sales.</a:t>
            </a:r>
          </a:p>
        </p:txBody>
      </p:sp>
    </p:spTree>
    <p:extLst>
      <p:ext uri="{BB962C8B-B14F-4D97-AF65-F5344CB8AC3E}">
        <p14:creationId xmlns:p14="http://schemas.microsoft.com/office/powerpoint/2010/main" xmlns="" val="11308688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charset="0"/>
                <a:cs typeface="Arial" charset="0"/>
              </a:rPr>
              <a:t>Practical Exercise  </a:t>
            </a:r>
            <a:endParaRPr lang="en-US" dirty="0"/>
          </a:p>
        </p:txBody>
      </p:sp>
      <p:sp>
        <p:nvSpPr>
          <p:cNvPr id="3" name="Rectangle 2"/>
          <p:cNvSpPr/>
          <p:nvPr/>
        </p:nvSpPr>
        <p:spPr>
          <a:xfrm>
            <a:off x="304800" y="1143000"/>
            <a:ext cx="8077200" cy="954107"/>
          </a:xfrm>
          <a:prstGeom prst="rect">
            <a:avLst/>
          </a:prstGeom>
        </p:spPr>
        <p:txBody>
          <a:bodyPr wrap="square">
            <a:spAutoFit/>
          </a:bodyPr>
          <a:lstStyle/>
          <a:p>
            <a:pPr algn="just"/>
            <a:r>
              <a:rPr lang="en-US" sz="1400" b="1" dirty="0" smtClean="0">
                <a:latin typeface="Arial" pitchFamily="34" charset="0"/>
                <a:cs typeface="Arial" pitchFamily="34" charset="0"/>
              </a:rPr>
              <a:t>The Clothes Clutch, a retail clothier, has had average sales of $400,000 for the last five years, 2006–2010. The firm's total assets at the end of 2010 were $400,000,</a:t>
            </a:r>
          </a:p>
          <a:p>
            <a:pPr algn="just"/>
            <a:r>
              <a:rPr lang="en-US" sz="1400" b="1" dirty="0" smtClean="0">
                <a:latin typeface="Arial" pitchFamily="34" charset="0"/>
                <a:cs typeface="Arial" pitchFamily="34" charset="0"/>
              </a:rPr>
              <a:t>An internal staff cost analyst has prepared the following financial data from the annual reports. You have been hired as a consultant to help analyze the financial position.</a:t>
            </a:r>
            <a:endParaRPr lang="en-US" sz="1400" b="1" dirty="0">
              <a:latin typeface="Arial" pitchFamily="34" charset="0"/>
              <a:cs typeface="Arial" pitchFamily="34" charset="0"/>
            </a:endParaRPr>
          </a:p>
        </p:txBody>
      </p:sp>
      <p:graphicFrame>
        <p:nvGraphicFramePr>
          <p:cNvPr id="4" name="Table 3"/>
          <p:cNvGraphicFramePr>
            <a:graphicFrameLocks noGrp="1"/>
          </p:cNvGraphicFramePr>
          <p:nvPr/>
        </p:nvGraphicFramePr>
        <p:xfrm>
          <a:off x="381000" y="2057400"/>
          <a:ext cx="7924800" cy="4495803"/>
        </p:xfrm>
        <a:graphic>
          <a:graphicData uri="http://schemas.openxmlformats.org/drawingml/2006/table">
            <a:tbl>
              <a:tblPr/>
              <a:tblGrid>
                <a:gridCol w="3467100"/>
                <a:gridCol w="908050"/>
                <a:gridCol w="908050"/>
                <a:gridCol w="825500"/>
                <a:gridCol w="908050"/>
                <a:gridCol w="908050"/>
              </a:tblGrid>
              <a:tr h="345831">
                <a:tc>
                  <a:txBody>
                    <a:bodyPr/>
                    <a:lstStyle/>
                    <a:p>
                      <a:pPr marL="0" marR="0" algn="ctr">
                        <a:lnSpc>
                          <a:spcPct val="115000"/>
                        </a:lnSpc>
                        <a:spcBef>
                          <a:spcPts val="0"/>
                        </a:spcBef>
                        <a:spcAft>
                          <a:spcPts val="0"/>
                        </a:spcAft>
                      </a:pPr>
                      <a:endParaRPr lang="en-US" sz="1400" b="1" dirty="0">
                        <a:solidFill>
                          <a:srgbClr val="000000"/>
                        </a:solidFill>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u="sng">
                          <a:solidFill>
                            <a:srgbClr val="000000"/>
                          </a:solidFill>
                          <a:latin typeface="Arial" pitchFamily="34" charset="0"/>
                          <a:ea typeface="Times New Roman"/>
                          <a:cs typeface="Arial" pitchFamily="34" charset="0"/>
                        </a:rPr>
                        <a:t>2010</a:t>
                      </a:r>
                      <a:r>
                        <a:rPr lang="en-US" sz="1400" b="1">
                          <a:solidFill>
                            <a:srgbClr val="000000"/>
                          </a:solidFill>
                          <a:latin typeface="Arial" pitchFamily="34" charset="0"/>
                          <a:ea typeface="Times New Roman"/>
                          <a:cs typeface="Arial" pitchFamily="34" charset="0"/>
                        </a:rPr>
                        <a:t>  </a:t>
                      </a:r>
                      <a:endParaRPr lang="en-US" sz="14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u="sng">
                          <a:solidFill>
                            <a:srgbClr val="000000"/>
                          </a:solidFill>
                          <a:latin typeface="Arial" pitchFamily="34" charset="0"/>
                          <a:ea typeface="Times New Roman"/>
                          <a:cs typeface="Arial" pitchFamily="34" charset="0"/>
                        </a:rPr>
                        <a:t>2009</a:t>
                      </a:r>
                      <a:r>
                        <a:rPr lang="en-US" sz="1400" b="1">
                          <a:solidFill>
                            <a:srgbClr val="000000"/>
                          </a:solidFill>
                          <a:latin typeface="Arial" pitchFamily="34" charset="0"/>
                          <a:ea typeface="Times New Roman"/>
                          <a:cs typeface="Arial" pitchFamily="34" charset="0"/>
                        </a:rPr>
                        <a:t>  </a:t>
                      </a:r>
                      <a:endParaRPr lang="en-US" sz="14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u="sng">
                          <a:solidFill>
                            <a:srgbClr val="000000"/>
                          </a:solidFill>
                          <a:latin typeface="Arial" pitchFamily="34" charset="0"/>
                          <a:ea typeface="Times New Roman"/>
                          <a:cs typeface="Arial" pitchFamily="34" charset="0"/>
                        </a:rPr>
                        <a:t>2008</a:t>
                      </a:r>
                      <a:r>
                        <a:rPr lang="en-US" sz="1400" b="1">
                          <a:solidFill>
                            <a:srgbClr val="000000"/>
                          </a:solidFill>
                          <a:latin typeface="Arial" pitchFamily="34" charset="0"/>
                          <a:ea typeface="Times New Roman"/>
                          <a:cs typeface="Arial" pitchFamily="34" charset="0"/>
                        </a:rPr>
                        <a:t>  </a:t>
                      </a:r>
                      <a:endParaRPr lang="en-US" sz="14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u="sng">
                          <a:solidFill>
                            <a:srgbClr val="000000"/>
                          </a:solidFill>
                          <a:latin typeface="Arial" pitchFamily="34" charset="0"/>
                          <a:ea typeface="Times New Roman"/>
                          <a:cs typeface="Arial" pitchFamily="34" charset="0"/>
                        </a:rPr>
                        <a:t>2007</a:t>
                      </a:r>
                      <a:r>
                        <a:rPr lang="en-US" sz="1400" b="1">
                          <a:solidFill>
                            <a:srgbClr val="000000"/>
                          </a:solidFill>
                          <a:latin typeface="Arial" pitchFamily="34" charset="0"/>
                          <a:ea typeface="Times New Roman"/>
                          <a:cs typeface="Arial" pitchFamily="34" charset="0"/>
                        </a:rPr>
                        <a:t>  </a:t>
                      </a:r>
                      <a:endParaRPr lang="en-US" sz="1400" b="1">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u="sng">
                          <a:solidFill>
                            <a:srgbClr val="000000"/>
                          </a:solidFill>
                          <a:latin typeface="Arial" pitchFamily="34" charset="0"/>
                          <a:ea typeface="Times New Roman"/>
                          <a:cs typeface="Arial" pitchFamily="34" charset="0"/>
                        </a:rPr>
                        <a:t>2006</a:t>
                      </a:r>
                      <a:r>
                        <a:rPr lang="en-US" sz="1400" b="1">
                          <a:solidFill>
                            <a:srgbClr val="000000"/>
                          </a:solidFill>
                          <a:latin typeface="Arial" pitchFamily="34" charset="0"/>
                          <a:ea typeface="Times New Roman"/>
                          <a:cs typeface="Arial" pitchFamily="34" charset="0"/>
                        </a:rPr>
                        <a:t>  </a:t>
                      </a:r>
                      <a:endParaRPr lang="en-US" sz="1400" b="1">
                        <a:latin typeface="Arial" pitchFamily="34" charset="0"/>
                        <a:ea typeface="Times New Roman"/>
                        <a:cs typeface="Arial" pitchFamily="34" charset="0"/>
                      </a:endParaRPr>
                    </a:p>
                  </a:txBody>
                  <a:tcPr marL="0" marR="0" marT="0" marB="0">
                    <a:lnL>
                      <a:noFill/>
                    </a:lnL>
                    <a:lnR>
                      <a:noFill/>
                    </a:lnR>
                    <a:lnT>
                      <a:noFill/>
                    </a:lnT>
                    <a:lnB>
                      <a:noFill/>
                    </a:lnB>
                  </a:tcPr>
                </a:tc>
              </a:tr>
              <a:tr h="345831">
                <a:tc>
                  <a:txBody>
                    <a:bodyPr/>
                    <a:lstStyle/>
                    <a:p>
                      <a:pPr marL="0" marR="0" algn="l">
                        <a:lnSpc>
                          <a:spcPct val="115000"/>
                        </a:lnSpc>
                        <a:spcBef>
                          <a:spcPts val="0"/>
                        </a:spcBef>
                        <a:spcAft>
                          <a:spcPts val="0"/>
                        </a:spcAft>
                      </a:pPr>
                      <a:r>
                        <a:rPr lang="en-US" sz="1400" b="1" dirty="0">
                          <a:solidFill>
                            <a:srgbClr val="000000"/>
                          </a:solidFill>
                          <a:latin typeface="Arial" pitchFamily="34" charset="0"/>
                          <a:ea typeface="Times New Roman"/>
                          <a:cs typeface="Arial" pitchFamily="34" charset="0"/>
                        </a:rPr>
                        <a:t>Current Ratio</a:t>
                      </a:r>
                      <a:endParaRPr lang="en-US" sz="14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dirty="0">
                          <a:solidFill>
                            <a:srgbClr val="000000"/>
                          </a:solidFill>
                          <a:latin typeface="Arial" pitchFamily="34" charset="0"/>
                          <a:ea typeface="Times New Roman"/>
                          <a:cs typeface="Arial" pitchFamily="34" charset="0"/>
                        </a:rPr>
                        <a:t>2.80 </a:t>
                      </a:r>
                      <a:endParaRPr lang="en-US" sz="14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2.43 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2.36 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2.10 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2.00 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r>
              <a:tr h="345831">
                <a:tc>
                  <a:txBody>
                    <a:bodyPr/>
                    <a:lstStyle/>
                    <a:p>
                      <a:pPr marL="0" marR="0" algn="l">
                        <a:lnSpc>
                          <a:spcPct val="115000"/>
                        </a:lnSpc>
                        <a:spcBef>
                          <a:spcPts val="0"/>
                        </a:spcBef>
                        <a:spcAft>
                          <a:spcPts val="0"/>
                        </a:spcAft>
                      </a:pPr>
                      <a:r>
                        <a:rPr lang="en-US" sz="1400" b="1" dirty="0">
                          <a:solidFill>
                            <a:srgbClr val="000000"/>
                          </a:solidFill>
                          <a:latin typeface="Arial" pitchFamily="34" charset="0"/>
                          <a:ea typeface="Times New Roman"/>
                          <a:cs typeface="Arial" pitchFamily="34" charset="0"/>
                        </a:rPr>
                        <a:t>Acid Test Ratio</a:t>
                      </a:r>
                      <a:endParaRPr lang="en-US" sz="14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dirty="0">
                          <a:solidFill>
                            <a:srgbClr val="000000"/>
                          </a:solidFill>
                          <a:latin typeface="Arial" pitchFamily="34" charset="0"/>
                          <a:ea typeface="Times New Roman"/>
                          <a:cs typeface="Arial" pitchFamily="34" charset="0"/>
                        </a:rPr>
                        <a:t>2.03 </a:t>
                      </a:r>
                      <a:endParaRPr lang="en-US" sz="14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1.93 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1.82 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1.61 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1.47 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r>
              <a:tr h="345831">
                <a:tc>
                  <a:txBody>
                    <a:bodyPr/>
                    <a:lstStyle/>
                    <a:p>
                      <a:pPr marL="0" marR="0" algn="l">
                        <a:lnSpc>
                          <a:spcPct val="115000"/>
                        </a:lnSpc>
                        <a:spcBef>
                          <a:spcPts val="0"/>
                        </a:spcBef>
                        <a:spcAft>
                          <a:spcPts val="0"/>
                        </a:spcAft>
                      </a:pPr>
                      <a:r>
                        <a:rPr lang="en-US" sz="1400" b="1" dirty="0">
                          <a:solidFill>
                            <a:srgbClr val="000000"/>
                          </a:solidFill>
                          <a:latin typeface="Arial" pitchFamily="34" charset="0"/>
                          <a:ea typeface="Times New Roman"/>
                          <a:cs typeface="Arial" pitchFamily="34" charset="0"/>
                        </a:rPr>
                        <a:t>Days' Sales in Receivables</a:t>
                      </a:r>
                      <a:endParaRPr lang="en-US" sz="14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61 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58 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54 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42 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35 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r>
              <a:tr h="345831">
                <a:tc>
                  <a:txBody>
                    <a:bodyPr/>
                    <a:lstStyle/>
                    <a:p>
                      <a:pPr marL="0" marR="0" algn="l">
                        <a:lnSpc>
                          <a:spcPct val="115000"/>
                        </a:lnSpc>
                        <a:spcBef>
                          <a:spcPts val="0"/>
                        </a:spcBef>
                        <a:spcAft>
                          <a:spcPts val="0"/>
                        </a:spcAft>
                      </a:pPr>
                      <a:r>
                        <a:rPr lang="en-US" sz="1400" b="1" dirty="0">
                          <a:solidFill>
                            <a:srgbClr val="000000"/>
                          </a:solidFill>
                          <a:latin typeface="Arial" pitchFamily="34" charset="0"/>
                          <a:ea typeface="Times New Roman"/>
                          <a:cs typeface="Arial" pitchFamily="34" charset="0"/>
                        </a:rPr>
                        <a:t>Merchandise Inventory Turnover</a:t>
                      </a:r>
                      <a:endParaRPr lang="en-US" sz="14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4.20 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4.10 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4.10 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3.90 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3.70 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r>
              <a:tr h="345831">
                <a:tc>
                  <a:txBody>
                    <a:bodyPr/>
                    <a:lstStyle/>
                    <a:p>
                      <a:pPr marL="0" marR="0" algn="l">
                        <a:lnSpc>
                          <a:spcPct val="115000"/>
                        </a:lnSpc>
                        <a:spcBef>
                          <a:spcPts val="0"/>
                        </a:spcBef>
                        <a:spcAft>
                          <a:spcPts val="0"/>
                        </a:spcAft>
                      </a:pPr>
                      <a:r>
                        <a:rPr lang="en-US" sz="1400" b="1" dirty="0">
                          <a:solidFill>
                            <a:srgbClr val="000000"/>
                          </a:solidFill>
                          <a:latin typeface="Arial" pitchFamily="34" charset="0"/>
                          <a:ea typeface="Times New Roman"/>
                          <a:cs typeface="Arial" pitchFamily="34" charset="0"/>
                        </a:rPr>
                        <a:t>Debt Ratio</a:t>
                      </a:r>
                      <a:endParaRPr lang="en-US" sz="14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0.48 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0.50 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0.49 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0.47 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0.47 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r>
              <a:tr h="345831">
                <a:tc>
                  <a:txBody>
                    <a:bodyPr/>
                    <a:lstStyle/>
                    <a:p>
                      <a:pPr marL="0" marR="0" algn="l">
                        <a:lnSpc>
                          <a:spcPct val="115000"/>
                        </a:lnSpc>
                        <a:spcBef>
                          <a:spcPts val="0"/>
                        </a:spcBef>
                        <a:spcAft>
                          <a:spcPts val="0"/>
                        </a:spcAft>
                      </a:pPr>
                      <a:r>
                        <a:rPr lang="en-US" sz="1400" b="1" dirty="0">
                          <a:solidFill>
                            <a:srgbClr val="000000"/>
                          </a:solidFill>
                          <a:latin typeface="Arial" pitchFamily="34" charset="0"/>
                          <a:ea typeface="Times New Roman"/>
                          <a:cs typeface="Arial" pitchFamily="34" charset="0"/>
                        </a:rPr>
                        <a:t>Times Interest Earned</a:t>
                      </a:r>
                      <a:endParaRPr lang="en-US" sz="14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4.60 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4.80 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5.90 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5.70 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6.00 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r>
              <a:tr h="345831">
                <a:tc>
                  <a:txBody>
                    <a:bodyPr/>
                    <a:lstStyle/>
                    <a:p>
                      <a:pPr marL="0" marR="0" algn="l">
                        <a:lnSpc>
                          <a:spcPct val="115000"/>
                        </a:lnSpc>
                        <a:spcBef>
                          <a:spcPts val="0"/>
                        </a:spcBef>
                        <a:spcAft>
                          <a:spcPts val="0"/>
                        </a:spcAft>
                      </a:pPr>
                      <a:r>
                        <a:rPr lang="en-US" sz="1400" b="1" dirty="0">
                          <a:solidFill>
                            <a:srgbClr val="000000"/>
                          </a:solidFill>
                          <a:latin typeface="Arial" pitchFamily="34" charset="0"/>
                          <a:ea typeface="Times New Roman"/>
                          <a:cs typeface="Arial" pitchFamily="34" charset="0"/>
                        </a:rPr>
                        <a:t>Sales as a Percent of 1996 Sales</a:t>
                      </a:r>
                      <a:endParaRPr lang="en-US" sz="14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1.46 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1.23 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1.12 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1.06 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1.00 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r>
              <a:tr h="345831">
                <a:tc>
                  <a:txBody>
                    <a:bodyPr/>
                    <a:lstStyle/>
                    <a:p>
                      <a:pPr marL="0" marR="0" algn="l">
                        <a:lnSpc>
                          <a:spcPct val="115000"/>
                        </a:lnSpc>
                        <a:spcBef>
                          <a:spcPts val="0"/>
                        </a:spcBef>
                        <a:spcAft>
                          <a:spcPts val="0"/>
                        </a:spcAft>
                      </a:pPr>
                      <a:r>
                        <a:rPr lang="en-US" sz="1400" b="1" dirty="0">
                          <a:solidFill>
                            <a:srgbClr val="000000"/>
                          </a:solidFill>
                          <a:latin typeface="Arial" pitchFamily="34" charset="0"/>
                          <a:ea typeface="Times New Roman"/>
                          <a:cs typeface="Arial" pitchFamily="34" charset="0"/>
                        </a:rPr>
                        <a:t>Net Income as a Percent of 1996 Income</a:t>
                      </a:r>
                      <a:endParaRPr lang="en-US" sz="14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1.31 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1.20 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1.10 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1.06 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1.00 </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r>
              <a:tr h="345831">
                <a:tc>
                  <a:txBody>
                    <a:bodyPr/>
                    <a:lstStyle/>
                    <a:p>
                      <a:pPr marL="0" marR="0" algn="l">
                        <a:lnSpc>
                          <a:spcPct val="115000"/>
                        </a:lnSpc>
                        <a:spcBef>
                          <a:spcPts val="0"/>
                        </a:spcBef>
                        <a:spcAft>
                          <a:spcPts val="0"/>
                        </a:spcAft>
                      </a:pPr>
                      <a:r>
                        <a:rPr lang="en-US" sz="1400" b="1" dirty="0">
                          <a:solidFill>
                            <a:srgbClr val="000000"/>
                          </a:solidFill>
                          <a:latin typeface="Arial" pitchFamily="34" charset="0"/>
                          <a:ea typeface="Times New Roman"/>
                          <a:cs typeface="Arial" pitchFamily="34" charset="0"/>
                        </a:rPr>
                        <a:t>Gross Profit Margin</a:t>
                      </a:r>
                      <a:endParaRPr lang="en-US" sz="14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38.5%</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38.8%</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38.9%</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40.0%</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39.7%</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r>
              <a:tr h="345831">
                <a:tc>
                  <a:txBody>
                    <a:bodyPr/>
                    <a:lstStyle/>
                    <a:p>
                      <a:pPr marL="0" marR="0" algn="l">
                        <a:lnSpc>
                          <a:spcPct val="115000"/>
                        </a:lnSpc>
                        <a:spcBef>
                          <a:spcPts val="0"/>
                        </a:spcBef>
                        <a:spcAft>
                          <a:spcPts val="0"/>
                        </a:spcAft>
                      </a:pPr>
                      <a:r>
                        <a:rPr lang="en-US" sz="1400" b="1" dirty="0">
                          <a:solidFill>
                            <a:srgbClr val="000000"/>
                          </a:solidFill>
                          <a:latin typeface="Arial" pitchFamily="34" charset="0"/>
                          <a:ea typeface="Times New Roman"/>
                          <a:cs typeface="Arial" pitchFamily="34" charset="0"/>
                        </a:rPr>
                        <a:t>Operating Expenses to Net Sales</a:t>
                      </a:r>
                      <a:endParaRPr lang="en-US" sz="14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11.4%</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11.3%</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11.5%</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11.4%</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11.7%</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r>
              <a:tr h="345831">
                <a:tc>
                  <a:txBody>
                    <a:bodyPr/>
                    <a:lstStyle/>
                    <a:p>
                      <a:pPr marL="0" marR="0" algn="l">
                        <a:lnSpc>
                          <a:spcPct val="115000"/>
                        </a:lnSpc>
                        <a:spcBef>
                          <a:spcPts val="0"/>
                        </a:spcBef>
                        <a:spcAft>
                          <a:spcPts val="0"/>
                        </a:spcAft>
                      </a:pPr>
                      <a:r>
                        <a:rPr lang="en-US" sz="1400" b="1" dirty="0">
                          <a:solidFill>
                            <a:srgbClr val="000000"/>
                          </a:solidFill>
                          <a:latin typeface="Arial" pitchFamily="34" charset="0"/>
                          <a:ea typeface="Times New Roman"/>
                          <a:cs typeface="Arial" pitchFamily="34" charset="0"/>
                        </a:rPr>
                        <a:t>Net Profit Margin</a:t>
                      </a:r>
                      <a:endParaRPr lang="en-US" sz="14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7.6%</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8.6%</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8.9%</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9.4%</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a:solidFill>
                            <a:srgbClr val="000000"/>
                          </a:solidFill>
                          <a:latin typeface="Arial" pitchFamily="34" charset="0"/>
                          <a:ea typeface="Times New Roman"/>
                          <a:cs typeface="Arial" pitchFamily="34" charset="0"/>
                        </a:rPr>
                        <a:t>9.3%</a:t>
                      </a:r>
                      <a:endParaRPr lang="en-US" sz="1400" b="1">
                        <a:latin typeface="Arial" pitchFamily="34" charset="0"/>
                        <a:ea typeface="Times New Roman"/>
                        <a:cs typeface="Arial" pitchFamily="34" charset="0"/>
                      </a:endParaRPr>
                    </a:p>
                  </a:txBody>
                  <a:tcPr marL="0" marR="0" marT="0" marB="0" anchor="b">
                    <a:lnL>
                      <a:noFill/>
                    </a:lnL>
                    <a:lnR>
                      <a:noFill/>
                    </a:lnR>
                    <a:lnT>
                      <a:noFill/>
                    </a:lnT>
                    <a:lnB>
                      <a:noFill/>
                    </a:lnB>
                  </a:tcPr>
                </a:tc>
              </a:tr>
              <a:tr h="345831">
                <a:tc>
                  <a:txBody>
                    <a:bodyPr/>
                    <a:lstStyle/>
                    <a:p>
                      <a:pPr marL="0" marR="0" algn="l">
                        <a:lnSpc>
                          <a:spcPct val="115000"/>
                        </a:lnSpc>
                        <a:spcBef>
                          <a:spcPts val="0"/>
                        </a:spcBef>
                        <a:spcAft>
                          <a:spcPts val="0"/>
                        </a:spcAft>
                      </a:pPr>
                      <a:r>
                        <a:rPr lang="en-US" sz="1400" b="1" dirty="0">
                          <a:solidFill>
                            <a:srgbClr val="000000"/>
                          </a:solidFill>
                          <a:latin typeface="Arial" pitchFamily="34" charset="0"/>
                          <a:ea typeface="Times New Roman"/>
                          <a:cs typeface="Arial" pitchFamily="34" charset="0"/>
                        </a:rPr>
                        <a:t>Return on Total Assets</a:t>
                      </a:r>
                      <a:endParaRPr lang="en-US" sz="1400" b="1" dirty="0">
                        <a:latin typeface="Arial" pitchFamily="34" charset="0"/>
                        <a:ea typeface="Times New Roman"/>
                        <a:cs typeface="Arial" pitchFamily="34" charset="0"/>
                      </a:endParaRPr>
                    </a:p>
                  </a:txBody>
                  <a:tcPr marL="0" marR="0" marT="0" marB="0">
                    <a:lnL>
                      <a:noFill/>
                    </a:lnL>
                    <a:lnR>
                      <a:noFill/>
                    </a:lnR>
                    <a:lnT>
                      <a:noFill/>
                    </a:lnT>
                    <a:lnB>
                      <a:noFill/>
                    </a:lnB>
                  </a:tcPr>
                </a:tc>
                <a:tc>
                  <a:txBody>
                    <a:bodyPr/>
                    <a:lstStyle/>
                    <a:p>
                      <a:pPr marL="0" marR="0" algn="ctr">
                        <a:lnSpc>
                          <a:spcPct val="115000"/>
                        </a:lnSpc>
                        <a:spcBef>
                          <a:spcPts val="0"/>
                        </a:spcBef>
                        <a:spcAft>
                          <a:spcPts val="0"/>
                        </a:spcAft>
                      </a:pPr>
                      <a:r>
                        <a:rPr lang="en-US" sz="1400" b="1" dirty="0">
                          <a:solidFill>
                            <a:srgbClr val="000000"/>
                          </a:solidFill>
                          <a:latin typeface="Arial" pitchFamily="34" charset="0"/>
                          <a:ea typeface="Times New Roman"/>
                          <a:cs typeface="Arial" pitchFamily="34" charset="0"/>
                        </a:rPr>
                        <a:t>9.4%</a:t>
                      </a:r>
                      <a:endParaRPr lang="en-US" sz="14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dirty="0">
                          <a:solidFill>
                            <a:srgbClr val="000000"/>
                          </a:solidFill>
                          <a:latin typeface="Arial" pitchFamily="34" charset="0"/>
                          <a:ea typeface="Times New Roman"/>
                          <a:cs typeface="Arial" pitchFamily="34" charset="0"/>
                        </a:rPr>
                        <a:t>9.6%</a:t>
                      </a:r>
                      <a:endParaRPr lang="en-US" sz="14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dirty="0">
                          <a:solidFill>
                            <a:srgbClr val="000000"/>
                          </a:solidFill>
                          <a:latin typeface="Arial" pitchFamily="34" charset="0"/>
                          <a:ea typeface="Times New Roman"/>
                          <a:cs typeface="Arial" pitchFamily="34" charset="0"/>
                        </a:rPr>
                        <a:t>9.6%</a:t>
                      </a:r>
                      <a:endParaRPr lang="en-US" sz="14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dirty="0">
                          <a:solidFill>
                            <a:srgbClr val="000000"/>
                          </a:solidFill>
                          <a:latin typeface="Arial" pitchFamily="34" charset="0"/>
                          <a:ea typeface="Times New Roman"/>
                          <a:cs typeface="Arial" pitchFamily="34" charset="0"/>
                        </a:rPr>
                        <a:t>10.0%</a:t>
                      </a:r>
                      <a:endParaRPr lang="en-US" sz="1400" b="1" dirty="0">
                        <a:latin typeface="Arial" pitchFamily="34" charset="0"/>
                        <a:ea typeface="Times New Roman"/>
                        <a:cs typeface="Arial" pitchFamily="34" charset="0"/>
                      </a:endParaRPr>
                    </a:p>
                  </a:txBody>
                  <a:tcPr marL="0" marR="0" marT="0" marB="0" anchor="b">
                    <a:lnL>
                      <a:noFill/>
                    </a:lnL>
                    <a:lnR>
                      <a:noFill/>
                    </a:lnR>
                    <a:lnT>
                      <a:noFill/>
                    </a:lnT>
                    <a:lnB>
                      <a:noFill/>
                    </a:lnB>
                  </a:tcPr>
                </a:tc>
                <a:tc>
                  <a:txBody>
                    <a:bodyPr/>
                    <a:lstStyle/>
                    <a:p>
                      <a:pPr marL="0" marR="0" algn="ctr">
                        <a:lnSpc>
                          <a:spcPct val="115000"/>
                        </a:lnSpc>
                        <a:spcBef>
                          <a:spcPts val="0"/>
                        </a:spcBef>
                        <a:spcAft>
                          <a:spcPts val="0"/>
                        </a:spcAft>
                      </a:pPr>
                      <a:r>
                        <a:rPr lang="en-US" sz="1400" b="1" dirty="0">
                          <a:solidFill>
                            <a:srgbClr val="000000"/>
                          </a:solidFill>
                          <a:latin typeface="Arial" pitchFamily="34" charset="0"/>
                          <a:ea typeface="Times New Roman"/>
                          <a:cs typeface="Arial" pitchFamily="34" charset="0"/>
                        </a:rPr>
                        <a:t>10.7%</a:t>
                      </a:r>
                      <a:endParaRPr lang="en-US" sz="1400" b="1" dirty="0">
                        <a:latin typeface="Arial" pitchFamily="34" charset="0"/>
                        <a:ea typeface="Times New Roman"/>
                        <a:cs typeface="Arial" pitchFamily="34" charset="0"/>
                      </a:endParaRPr>
                    </a:p>
                  </a:txBody>
                  <a:tcPr marL="0" marR="0" marT="0"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lstStyle/>
          <a:p>
            <a:r>
              <a:rPr lang="en-MY" b="1" dirty="0" smtClean="0">
                <a:latin typeface="Arial" charset="0"/>
                <a:cs typeface="Arial" charset="0"/>
              </a:rPr>
              <a:t>Practical Exercise  (Cont’d)</a:t>
            </a:r>
            <a:endParaRPr lang="en-US" dirty="0"/>
          </a:p>
        </p:txBody>
      </p:sp>
      <p:graphicFrame>
        <p:nvGraphicFramePr>
          <p:cNvPr id="3" name="Table 2"/>
          <p:cNvGraphicFramePr>
            <a:graphicFrameLocks noGrp="1"/>
          </p:cNvGraphicFramePr>
          <p:nvPr/>
        </p:nvGraphicFramePr>
        <p:xfrm>
          <a:off x="609601" y="1828800"/>
          <a:ext cx="8153400" cy="1600200"/>
        </p:xfrm>
        <a:graphic>
          <a:graphicData uri="http://schemas.openxmlformats.org/drawingml/2006/table">
            <a:tbl>
              <a:tblPr/>
              <a:tblGrid>
                <a:gridCol w="25400"/>
                <a:gridCol w="8128000"/>
              </a:tblGrid>
              <a:tr h="1600200">
                <a:tc>
                  <a:txBody>
                    <a:bodyPr/>
                    <a:lstStyle/>
                    <a:p>
                      <a:pPr marL="0" marR="0" algn="just">
                        <a:lnSpc>
                          <a:spcPct val="115000"/>
                        </a:lnSpc>
                        <a:spcBef>
                          <a:spcPts val="0"/>
                        </a:spcBef>
                        <a:spcAft>
                          <a:spcPts val="0"/>
                        </a:spcAft>
                      </a:pPr>
                      <a:endParaRPr lang="en-US" sz="1800" dirty="0">
                        <a:latin typeface="Times New Roman"/>
                        <a:ea typeface="Times New Roman"/>
                      </a:endParaRPr>
                    </a:p>
                  </a:txBody>
                  <a:tcPr marL="0" marR="0" marT="0" marB="0">
                    <a:lnL>
                      <a:noFill/>
                    </a:lnL>
                    <a:lnR>
                      <a:noFill/>
                    </a:lnR>
                    <a:lnT>
                      <a:noFill/>
                    </a:lnT>
                    <a:lnB>
                      <a:noFill/>
                    </a:lnB>
                  </a:tcPr>
                </a:tc>
                <a:tc>
                  <a:txBody>
                    <a:bodyPr/>
                    <a:lstStyle/>
                    <a:p>
                      <a:pPr marL="0" marR="0" algn="just">
                        <a:lnSpc>
                          <a:spcPct val="115000"/>
                        </a:lnSpc>
                        <a:spcBef>
                          <a:spcPts val="0"/>
                        </a:spcBef>
                        <a:spcAft>
                          <a:spcPts val="0"/>
                        </a:spcAft>
                      </a:pPr>
                      <a:r>
                        <a:rPr lang="en-US" sz="1800" b="1" dirty="0">
                          <a:solidFill>
                            <a:srgbClr val="000000"/>
                          </a:solidFill>
                          <a:latin typeface="Arial" pitchFamily="34" charset="0"/>
                          <a:ea typeface="Times New Roman"/>
                          <a:cs typeface="Arial" pitchFamily="34" charset="0"/>
                        </a:rPr>
                        <a:t>Has the firm utilized its total assets effectively? Discuss the ability of the firm to generate sales based on total assets. (Use DuPont analysis.)</a:t>
                      </a:r>
                      <a:endParaRPr lang="en-US" sz="1800" b="1" dirty="0">
                        <a:latin typeface="Arial" pitchFamily="34" charset="0"/>
                        <a:ea typeface="Times New Roman"/>
                        <a:cs typeface="Arial" pitchFamily="34" charset="0"/>
                      </a:endParaRPr>
                    </a:p>
                  </a:txBody>
                  <a:tcPr marL="0" marR="0" marT="0" marB="0">
                    <a:lnL>
                      <a:noFill/>
                    </a:lnL>
                    <a:lnR>
                      <a:noFill/>
                    </a:lnR>
                    <a:lnT>
                      <a:noFill/>
                    </a:lnT>
                    <a:lnB>
                      <a:noFill/>
                    </a:lnB>
                  </a:tcPr>
                </a:tc>
              </a:tr>
            </a:tbl>
          </a:graphicData>
        </a:graphic>
      </p:graphicFrame>
      <p:sp>
        <p:nvSpPr>
          <p:cNvPr id="36865" name="Rectangle 1"/>
          <p:cNvSpPr>
            <a:spLocks noChangeArrowheads="1"/>
          </p:cNvSpPr>
          <p:nvPr/>
        </p:nvSpPr>
        <p:spPr bwMode="auto">
          <a:xfrm>
            <a:off x="609600" y="1447800"/>
            <a:ext cx="39624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pitchFamily="34" charset="0"/>
                <a:ea typeface="Times New Roman" pitchFamily="18" charset="0"/>
              </a:rPr>
              <a:t>Required:</a:t>
            </a:r>
            <a:endParaRPr kumimoji="0" lang="en-US" sz="1800" b="1"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1733292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charset="0"/>
                <a:cs typeface="Arial" charset="0"/>
              </a:rPr>
              <a:t>Practical Exercise </a:t>
            </a:r>
            <a:endParaRPr lang="en-US" dirty="0"/>
          </a:p>
        </p:txBody>
      </p:sp>
      <p:sp>
        <p:nvSpPr>
          <p:cNvPr id="3" name="Rectangle 2"/>
          <p:cNvSpPr/>
          <p:nvPr/>
        </p:nvSpPr>
        <p:spPr>
          <a:xfrm>
            <a:off x="533400" y="1447800"/>
            <a:ext cx="8229600" cy="3693319"/>
          </a:xfrm>
          <a:prstGeom prst="rect">
            <a:avLst/>
          </a:prstGeom>
        </p:spPr>
        <p:txBody>
          <a:bodyPr wrap="square">
            <a:spAutoFit/>
          </a:bodyPr>
          <a:lstStyle/>
          <a:p>
            <a:pPr algn="just"/>
            <a:r>
              <a:rPr lang="en-US" sz="1800" dirty="0" err="1" smtClean="0">
                <a:latin typeface="Arial" pitchFamily="34" charset="0"/>
                <a:cs typeface="Arial" pitchFamily="34" charset="0"/>
              </a:rPr>
              <a:t>Dexall</a:t>
            </a:r>
            <a:r>
              <a:rPr lang="en-US" sz="1800" dirty="0" smtClean="0">
                <a:latin typeface="Arial" pitchFamily="34" charset="0"/>
                <a:cs typeface="Arial" pitchFamily="34" charset="0"/>
              </a:rPr>
              <a:t> Company recently had a fire in its store. Management must determine the inventory loss for the insurance company. Since the firm did not have perpetual inventory for the insurance company has suggested that it might accept an estimate using the gross profit test. The beginning inventory, as determined from the last financial statements, was $10,000. Purchase invoice indicate purchases of $100,000. Credit and cash sales during the period were $120,000. Last years, the gross profit for the firm was 40%, which was also the industry average.</a:t>
            </a:r>
          </a:p>
          <a:p>
            <a:pPr algn="just"/>
            <a:r>
              <a:rPr lang="en-US" sz="1800" dirty="0" smtClean="0">
                <a:latin typeface="Arial" pitchFamily="34" charset="0"/>
                <a:cs typeface="Arial" pitchFamily="34" charset="0"/>
              </a:rPr>
              <a:t>Required:</a:t>
            </a:r>
          </a:p>
          <a:p>
            <a:pPr marL="342900" lvl="0" indent="-342900" algn="just">
              <a:buFont typeface="+mj-lt"/>
              <a:buAutoNum type="arabicPeriod"/>
            </a:pPr>
            <a:r>
              <a:rPr lang="en-US" sz="1800" dirty="0" smtClean="0">
                <a:latin typeface="Arial" pitchFamily="34" charset="0"/>
                <a:cs typeface="Arial" pitchFamily="34" charset="0"/>
              </a:rPr>
              <a:t>Based on these data estimate the inventory loss</a:t>
            </a:r>
          </a:p>
          <a:p>
            <a:pPr marL="342900" lvl="0" indent="-342900" algn="just">
              <a:buFont typeface="+mj-lt"/>
              <a:buAutoNum type="arabicPeriod"/>
            </a:pPr>
            <a:r>
              <a:rPr lang="en-US" sz="1800" dirty="0" smtClean="0">
                <a:latin typeface="Arial" pitchFamily="34" charset="0"/>
                <a:cs typeface="Arial" pitchFamily="34" charset="0"/>
              </a:rPr>
              <a:t>If the industry average gross profit was 50%, why might the insurance company be leery of the estimated loss?</a:t>
            </a:r>
          </a:p>
          <a:p>
            <a:pPr marL="285750" indent="-285750" algn="just">
              <a:buFont typeface="Arial" panose="020B0604020202020204" pitchFamily="34" charset="0"/>
              <a:buChar char="•"/>
            </a:pPr>
            <a:r>
              <a:rPr lang="en-US" sz="1800" b="1" dirty="0">
                <a:latin typeface="Arial" panose="020B0604020202020204" pitchFamily="34" charset="0"/>
                <a:cs typeface="Arial" panose="020B0604020202020204" pitchFamily="34" charset="0"/>
              </a:rPr>
              <a:t>If gross profit were higher, the loss would be higher</a:t>
            </a:r>
            <a:r>
              <a:rPr lang="en-US" sz="1800" b="1" dirty="0" smtClean="0">
                <a:latin typeface="Arial" panose="020B0604020202020204" pitchFamily="34" charset="0"/>
                <a:cs typeface="Arial" panose="020B0604020202020204" pitchFamily="34" charset="0"/>
              </a:rPr>
              <a:t>.</a:t>
            </a:r>
            <a:endParaRPr lang="en-MY" sz="1800" b="1"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016883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6322750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charset="0"/>
                <a:cs typeface="Arial" charset="0"/>
              </a:rPr>
              <a:t>Practical Exercise </a:t>
            </a:r>
            <a:endParaRPr lang="en-US" dirty="0"/>
          </a:p>
        </p:txBody>
      </p:sp>
      <p:sp>
        <p:nvSpPr>
          <p:cNvPr id="34817" name="Rectangle 1"/>
          <p:cNvSpPr>
            <a:spLocks noChangeArrowheads="1"/>
          </p:cNvSpPr>
          <p:nvPr/>
        </p:nvSpPr>
        <p:spPr bwMode="auto">
          <a:xfrm>
            <a:off x="228600" y="1295400"/>
            <a:ext cx="86868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514850" algn="l"/>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D.H. Muller Company presented the following income statement in its 2004 annual report:</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14850" algn="l"/>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(Dollars in thousands expect		For the Years Ended</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14850" algn="l"/>
              </a:tabLst>
            </a:pPr>
            <a:r>
              <a:rPr kumimoji="0" lang="en-US" sz="16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Per-share amounts)	2004	2003	2002</a:t>
            </a:r>
            <a:endParaRPr kumimoji="0" lang="en-US" sz="1600" b="1" i="0" u="sng"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14850" algn="l"/>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Net sales		$297,580	$256,360	$242,150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14850" algn="l"/>
              </a:tabLst>
            </a:pPr>
            <a:r>
              <a:rPr kumimoji="0" lang="en-US" sz="16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Cost of sales		 206,000	  176,300	  165,970</a:t>
            </a:r>
          </a:p>
          <a:p>
            <a:pPr marL="0" marR="0" lvl="0" indent="0" algn="just" defTabSz="914400" rtl="0" eaLnBrk="0" fontAlgn="base" latinLnBrk="0" hangingPunct="0">
              <a:lnSpc>
                <a:spcPct val="100000"/>
              </a:lnSpc>
              <a:spcBef>
                <a:spcPct val="0"/>
              </a:spcBef>
              <a:spcAft>
                <a:spcPct val="0"/>
              </a:spcAft>
              <a:buClrTx/>
              <a:buSzTx/>
              <a:buFontTx/>
              <a:buNone/>
              <a:tabLst>
                <a:tab pos="4514850" algn="l"/>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Gross profit		$91,580	 $80,060	 $ 76,180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14850" algn="l"/>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Selling, administrative and </a:t>
            </a:r>
          </a:p>
          <a:p>
            <a:pPr marL="0" marR="0" lvl="0" indent="0" algn="just" defTabSz="914400" rtl="0" eaLnBrk="0" fontAlgn="base" latinLnBrk="0" hangingPunct="0">
              <a:lnSpc>
                <a:spcPct val="100000"/>
              </a:lnSpc>
              <a:spcBef>
                <a:spcPct val="0"/>
              </a:spcBef>
              <a:spcAft>
                <a:spcPct val="0"/>
              </a:spcAft>
              <a:buClrTx/>
              <a:buSzTx/>
              <a:buFontTx/>
              <a:buNone/>
              <a:tabLst>
                <a:tab pos="4514850" algn="l"/>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Other expenses	  65,200	   57,200	    56,000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14850" algn="l"/>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Operating earnings		  26,380	    22860	    20,180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14850" algn="l"/>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Interest expense		  (5,990)	    (5,100)	    (4,000)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14850" algn="l"/>
              </a:tabLst>
            </a:pPr>
            <a:r>
              <a:rPr kumimoji="0" lang="en-US" sz="16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Other deductions, net		    (320)	    (1,100)	       (800)	</a:t>
            </a:r>
            <a:endParaRPr kumimoji="0" lang="en-US" sz="1600" b="1" i="0" u="sng"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14850" algn="l"/>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Earnings before income taxes, minority </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14850" algn="l"/>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interests, and extraordinary items                       20,070           16,660   15,380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14850" algn="l"/>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Income taxes                                                </a:t>
            </a:r>
            <a:r>
              <a:rPr kumimoji="0" lang="en-US" sz="1600" b="1"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(8,028)           (6,830)   (6,229)</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14850" algn="l"/>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Net earnings  of subsidiaries</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14850" algn="l"/>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6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Applicable to minority interests                         (700)              (670)        (668)    </a:t>
            </a:r>
            <a:endParaRPr kumimoji="0" lang="en-US" sz="1600" b="1" i="0" u="sng" strike="noStrike" cap="none" normalizeH="0" baseline="0" dirty="0" smtClean="0">
              <a:ln>
                <a:noFill/>
              </a:ln>
              <a:solidFill>
                <a:schemeClr val="tx1"/>
              </a:solidFill>
              <a:effectLst/>
              <a:latin typeface="Arial" pitchFamily="34" charset="0"/>
              <a:ea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514850" algn="l"/>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rPr>
              <a:t>Earnings before extraordinary items                    $11,342         $9,160    $8,483    </a:t>
            </a:r>
            <a:endParaRPr kumimoji="0" lang="en-US" sz="1600" b="1"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charset="0"/>
                <a:cs typeface="Arial" charset="0"/>
              </a:rPr>
              <a:t>Practical Exercise  (Cont’d)</a:t>
            </a:r>
            <a:endParaRPr lang="en-US" dirty="0"/>
          </a:p>
        </p:txBody>
      </p:sp>
      <p:sp>
        <p:nvSpPr>
          <p:cNvPr id="50177" name="Rectangle 1"/>
          <p:cNvSpPr>
            <a:spLocks noChangeArrowheads="1"/>
          </p:cNvSpPr>
          <p:nvPr/>
        </p:nvSpPr>
        <p:spPr bwMode="auto">
          <a:xfrm>
            <a:off x="304800" y="1524000"/>
            <a:ext cx="8458200"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14850" algn="l"/>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Extraordinary Items:</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14850" algn="l"/>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Gain on sale of Investment,</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14850" algn="l"/>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Net of federal and state</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14850" algn="l"/>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Income taxes of $520</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14850" algn="l"/>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Loss due to damages to south                    ----                  1050	      ----</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14850" algn="l"/>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American facilities net of </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14850" algn="l"/>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Minority interest of $430                              ----                  (1,600)	     ----</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14850" algn="l"/>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Net earnings                                               $11,342            $ 8,610	$ 8,483                                                          </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14850" algn="l"/>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Earnings per common share</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14850" algn="l"/>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Earnings before extra</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14850" algn="l"/>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Ordinary items	$2.20		$1.82	$1.65</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14850" algn="l"/>
              </a:tabLst>
            </a:pPr>
            <a:r>
              <a:rPr kumimoji="0" lang="en-US" sz="18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Extra ordinary items	--		  (.06)	     --</a:t>
            </a:r>
            <a:endParaRPr kumimoji="0" lang="en-US" sz="1800" b="1" i="0" u="sng"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14850" algn="l"/>
              </a:tabLst>
            </a:pPr>
            <a:r>
              <a:rPr kumimoji="0" lang="en-US" sz="18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Net earnings		$2.20		$1.76	$1.65</a:t>
            </a:r>
            <a:endParaRPr kumimoji="0" lang="en-US" sz="1800" b="1" i="0" u="sng"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charset="0"/>
                <a:cs typeface="Arial" charset="0"/>
              </a:rPr>
              <a:t>Practical Exercise  (Cont’d)</a:t>
            </a:r>
            <a:endParaRPr lang="en-US" dirty="0"/>
          </a:p>
        </p:txBody>
      </p:sp>
      <p:sp>
        <p:nvSpPr>
          <p:cNvPr id="49153" name="Rectangle 1"/>
          <p:cNvSpPr>
            <a:spLocks noChangeArrowheads="1"/>
          </p:cNvSpPr>
          <p:nvPr/>
        </p:nvSpPr>
        <p:spPr bwMode="auto">
          <a:xfrm>
            <a:off x="457200" y="1447800"/>
            <a:ext cx="830580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 assets side of the balance sheet is summarized as follows:</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(Dollars in thousands)</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Current assets				$89,800	   $84,500     $83,100</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Property, plant, and</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Equipment			 45,850	    40,300       39,800	</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Other assets (including investments</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Deposits, deferred</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8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Charges and intangibles)		10,110	  12,200	        13,100</a:t>
            </a:r>
            <a:endParaRPr kumimoji="0" lang="en-US" sz="1800" b="1" i="0" u="sng"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Total assets		</a:t>
            </a:r>
            <a:r>
              <a:rPr lang="en-US" sz="1800" b="1" u="sng" dirty="0" smtClean="0">
                <a:latin typeface="Arial" pitchFamily="34" charset="0"/>
                <a:ea typeface="Times New Roman" pitchFamily="18" charset="0"/>
                <a:cs typeface="Arial" pitchFamily="34" charset="0"/>
              </a:rPr>
              <a:t>                     </a:t>
            </a:r>
            <a:r>
              <a:rPr kumimoji="0" lang="en-US" sz="18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     $145,760	$137,000    $136,000</a:t>
            </a:r>
            <a:endParaRPr kumimoji="0" lang="en-US" sz="1800" b="1" i="0" u="sng"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charset="0"/>
                <a:cs typeface="Arial" charset="0"/>
              </a:rPr>
              <a:t>Practical Exercise  (Cont’d)</a:t>
            </a:r>
            <a:endParaRPr lang="en-US" dirty="0"/>
          </a:p>
        </p:txBody>
      </p:sp>
      <p:sp>
        <p:nvSpPr>
          <p:cNvPr id="51201" name="Rectangle 1"/>
          <p:cNvSpPr>
            <a:spLocks noChangeArrowheads="1"/>
          </p:cNvSpPr>
          <p:nvPr/>
        </p:nvSpPr>
        <p:spPr bwMode="auto">
          <a:xfrm>
            <a:off x="457200" y="1447800"/>
            <a:ext cx="838200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Required:</a:t>
            </a:r>
            <a:endParaRPr kumimoji="0" lang="en-US" sz="1800" b="1"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lphaLcPeriod"/>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Based on these data, compute the following for 2004, 2003 and 2002</a:t>
            </a:r>
            <a:endParaRPr kumimoji="0" lang="en-US" sz="1800" b="1"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Net profit margin	</a:t>
            </a:r>
            <a:r>
              <a:rPr kumimoji="0" lang="en-US" sz="1800" b="1"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6. Return on operating assets (using</a:t>
            </a:r>
            <a:endParaRPr kumimoji="0" lang="en-US" sz="1800" b="1"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Return on assets (using	     end of year operating assets)</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total assets)		          7. Operating assets turnover (using</a:t>
            </a:r>
            <a:endParaRPr kumimoji="0" lang="en-US" sz="1800" b="1"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3.</a:t>
            </a:r>
            <a:r>
              <a:rPr kumimoji="0" lang="en-US" sz="1800" b="1"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Total asset turnover (using	     end of year operating assets)</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total assets)		          8. DuPont analysis wit</a:t>
            </a:r>
            <a:endParaRPr kumimoji="0" lang="en-US" sz="1800" b="1"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4.  DuPont analysis	</a:t>
            </a:r>
            <a:r>
              <a:rPr lang="en-US" sz="1800" b="1" dirty="0" smtClean="0">
                <a:latin typeface="Arial" pitchFamily="34" charset="0"/>
                <a:ea typeface="Times New Roman" pitchFamily="18" charset="0"/>
                <a:cs typeface="Arial" pitchFamily="34" charset="0"/>
              </a:rPr>
              <a:t>           </a:t>
            </a: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operating ratios</a:t>
            </a:r>
            <a:endParaRPr kumimoji="0" lang="en-US" sz="1800" b="1"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AutoNum type="arabicPeriod" startAt="5"/>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Operating income margin</a:t>
            </a:r>
            <a:r>
              <a:rPr kumimoji="0" lang="en-US" sz="1800" b="1"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9. Gross profit margin</a:t>
            </a:r>
            <a:endParaRPr lang="en-US" sz="1800" b="1" dirty="0" smtClean="0">
              <a:latin typeface="Arial" pitchFamily="34" charset="0"/>
              <a:ea typeface="Times New Roman" pitchFamily="18" charset="0"/>
              <a:cs typeface="Arial" pitchFamily="34" charset="0"/>
            </a:endParaRPr>
          </a:p>
          <a:p>
            <a:pPr marL="342900" marR="0" lvl="0" indent="-342900" algn="l" defTabSz="914400" rtl="0" eaLnBrk="0" fontAlgn="base" latinLnBrk="0" hangingPunct="0">
              <a:lnSpc>
                <a:spcPct val="100000"/>
              </a:lnSpc>
              <a:spcBef>
                <a:spcPct val="0"/>
              </a:spcBef>
              <a:spcAft>
                <a:spcPct val="0"/>
              </a:spcAft>
              <a:buClrTx/>
              <a:buSzTx/>
              <a:tabLst/>
            </a:pPr>
            <a:r>
              <a:rPr kumimoji="0" lang="en-US" sz="1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   </a:t>
            </a:r>
            <a:r>
              <a:rPr kumimoji="0" lang="en-US" sz="1800" b="1" i="0" u="none" strike="noStrike" cap="none" normalizeH="0" baseline="0" dirty="0" smtClean="0">
                <a:ln>
                  <a:noFill/>
                </a:ln>
                <a:solidFill>
                  <a:schemeClr val="tx1"/>
                </a:solidFill>
                <a:effectLst/>
                <a:latin typeface="Arial" pitchFamily="34" charset="0"/>
                <a:ea typeface="Times New Roman" pitchFamily="18" charset="0"/>
              </a:rPr>
              <a:t>Discuss your findings.</a:t>
            </a:r>
            <a:r>
              <a:rPr kumimoji="0" lang="en-US" sz="1800" b="1" i="0" u="none" strike="noStrike" cap="none" normalizeH="0" baseline="0" dirty="0" smtClean="0">
                <a:ln>
                  <a:noFill/>
                </a:ln>
                <a:solidFill>
                  <a:schemeClr val="tx1"/>
                </a:solidFill>
                <a:effectLst/>
                <a:latin typeface="Arial" pitchFamily="34" charset="0"/>
              </a:rPr>
              <a:t>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5636731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456745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227423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697792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797511"/>
            <a:ext cx="7391400" cy="4893647"/>
          </a:xfrm>
          <a:prstGeom prst="rect">
            <a:avLst/>
          </a:prstGeom>
        </p:spPr>
        <p:txBody>
          <a:bodyPr wrap="square">
            <a:spAutoFit/>
          </a:bodyPr>
          <a:lstStyle/>
          <a:p>
            <a:pPr marL="342900" indent="-342900" algn="just">
              <a:buFont typeface="Arial" panose="020B0604020202020204" pitchFamily="34" charset="0"/>
              <a:buChar char="•"/>
            </a:pPr>
            <a:r>
              <a:rPr lang="en-MY" b="1" dirty="0"/>
              <a:t> Net profit margin and total asset turnover both improved.  This resulted in a substantial improvement to return on assets.</a:t>
            </a:r>
            <a:endParaRPr lang="en-MY" dirty="0"/>
          </a:p>
          <a:p>
            <a:pPr marL="342900" indent="-342900" algn="just">
              <a:buFont typeface="Arial" panose="020B0604020202020204" pitchFamily="34" charset="0"/>
              <a:buChar char="•"/>
            </a:pPr>
            <a:r>
              <a:rPr lang="en-MY" b="1" dirty="0" smtClean="0"/>
              <a:t>Operating </a:t>
            </a:r>
            <a:r>
              <a:rPr lang="en-MY" b="1" dirty="0"/>
              <a:t>income margin declined slightly in 2003 after a substantial improvement in 2002.  Operating asset turnover improved each year. </a:t>
            </a:r>
            <a:endParaRPr lang="en-MY" b="1" dirty="0" smtClean="0"/>
          </a:p>
          <a:p>
            <a:pPr marL="342900" indent="-342900" algn="just">
              <a:buFont typeface="Arial" panose="020B0604020202020204" pitchFamily="34" charset="0"/>
              <a:buChar char="•"/>
            </a:pPr>
            <a:r>
              <a:rPr lang="en-MY" b="1" dirty="0" smtClean="0"/>
              <a:t>The </a:t>
            </a:r>
            <a:r>
              <a:rPr lang="en-MY" b="1" dirty="0"/>
              <a:t>result of the improvement in operating income margin and operating asset turnover was a substantial improvement in return on operating assets</a:t>
            </a:r>
            <a:r>
              <a:rPr lang="en-MY" b="1" dirty="0" smtClean="0"/>
              <a:t>.</a:t>
            </a:r>
          </a:p>
          <a:p>
            <a:pPr marL="342900" indent="-342900" algn="just">
              <a:buFont typeface="Arial" panose="020B0604020202020204" pitchFamily="34" charset="0"/>
              <a:buChar char="•"/>
            </a:pPr>
            <a:r>
              <a:rPr lang="en-MY" b="1" dirty="0">
                <a:latin typeface="Arial" panose="020B0604020202020204" pitchFamily="34" charset="0"/>
                <a:cs typeface="Arial" panose="020B0604020202020204" pitchFamily="34" charset="0"/>
              </a:rPr>
              <a:t>Gross profit margin declined slightly each </a:t>
            </a:r>
            <a:r>
              <a:rPr lang="en-MY" b="1" dirty="0" smtClean="0">
                <a:latin typeface="Arial" panose="020B0604020202020204" pitchFamily="34" charset="0"/>
                <a:cs typeface="Arial" panose="020B0604020202020204" pitchFamily="34" charset="0"/>
              </a:rPr>
              <a:t>year. Overall </a:t>
            </a:r>
            <a:r>
              <a:rPr lang="en-MY" b="1" dirty="0">
                <a:latin typeface="Arial" panose="020B0604020202020204" pitchFamily="34" charset="0"/>
                <a:cs typeface="Arial" panose="020B0604020202020204" pitchFamily="34" charset="0"/>
              </a:rPr>
              <a:t>profitability improved substantially over the three-year period</a:t>
            </a:r>
            <a:r>
              <a:rPr lang="en-MY" b="1" dirty="0" smtClean="0">
                <a:latin typeface="Arial" panose="020B0604020202020204" pitchFamily="34" charset="0"/>
                <a:cs typeface="Arial" panose="020B0604020202020204" pitchFamily="34" charset="0"/>
              </a:rPr>
              <a:t>.</a:t>
            </a:r>
            <a:endParaRPr lang="en-MY"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5140376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latin typeface="Arial" charset="0"/>
                <a:cs typeface="Arial" charset="0"/>
              </a:rPr>
              <a:t>Lecture Summary</a:t>
            </a:r>
            <a:endParaRPr lang="en-US" dirty="0"/>
          </a:p>
        </p:txBody>
      </p:sp>
      <p:sp>
        <p:nvSpPr>
          <p:cNvPr id="3" name="Rectangle 2"/>
          <p:cNvSpPr/>
          <p:nvPr/>
        </p:nvSpPr>
        <p:spPr>
          <a:xfrm>
            <a:off x="685800" y="1219200"/>
            <a:ext cx="7772400" cy="4893647"/>
          </a:xfrm>
          <a:prstGeom prst="rect">
            <a:avLst/>
          </a:prstGeom>
        </p:spPr>
        <p:txBody>
          <a:bodyPr wrap="square">
            <a:spAutoFit/>
          </a:bodyPr>
          <a:lstStyle/>
          <a:p>
            <a:pPr algn="ctr"/>
            <a:r>
              <a:rPr lang="en-MY" b="1" dirty="0" smtClean="0"/>
              <a:t>Analysis of Profitability </a:t>
            </a:r>
            <a:endParaRPr lang="en-US" b="1" dirty="0" smtClean="0"/>
          </a:p>
          <a:p>
            <a:pPr algn="l"/>
            <a:endParaRPr lang="en-MY" dirty="0" smtClean="0"/>
          </a:p>
          <a:p>
            <a:pPr algn="l">
              <a:buFont typeface="Wingdings" pitchFamily="2" charset="2"/>
              <a:buChar char="Ø"/>
            </a:pPr>
            <a:r>
              <a:rPr lang="en-MY" b="1" dirty="0" smtClean="0">
                <a:latin typeface="Arial" pitchFamily="34" charset="0"/>
                <a:cs typeface="Arial" pitchFamily="34" charset="0"/>
              </a:rPr>
              <a:t> Return on Investment, </a:t>
            </a:r>
          </a:p>
          <a:p>
            <a:pPr algn="l">
              <a:buFont typeface="Wingdings" pitchFamily="2" charset="2"/>
              <a:buChar char="Ø"/>
            </a:pPr>
            <a:r>
              <a:rPr lang="en-MY" b="1" dirty="0" smtClean="0">
                <a:latin typeface="Arial" pitchFamily="34" charset="0"/>
                <a:cs typeface="Arial" pitchFamily="34" charset="0"/>
              </a:rPr>
              <a:t> Return on Total Equity, </a:t>
            </a:r>
          </a:p>
          <a:p>
            <a:pPr algn="l">
              <a:buFont typeface="Wingdings" pitchFamily="2" charset="2"/>
              <a:buChar char="Ø"/>
            </a:pPr>
            <a:r>
              <a:rPr lang="en-MY" b="1" dirty="0" smtClean="0">
                <a:latin typeface="Arial" pitchFamily="34" charset="0"/>
                <a:cs typeface="Arial" pitchFamily="34" charset="0"/>
              </a:rPr>
              <a:t> Return on Common Equity, </a:t>
            </a:r>
          </a:p>
          <a:p>
            <a:pPr algn="l">
              <a:buFont typeface="Wingdings" pitchFamily="2" charset="2"/>
              <a:buChar char="Ø"/>
            </a:pPr>
            <a:r>
              <a:rPr lang="en-MY" b="1" dirty="0" smtClean="0">
                <a:latin typeface="Arial" pitchFamily="34" charset="0"/>
                <a:cs typeface="Arial" pitchFamily="34" charset="0"/>
              </a:rPr>
              <a:t> The relationship between profitability rations, </a:t>
            </a:r>
          </a:p>
          <a:p>
            <a:pPr algn="l">
              <a:buFont typeface="Wingdings" pitchFamily="2" charset="2"/>
              <a:buChar char="Ø"/>
            </a:pPr>
            <a:r>
              <a:rPr lang="en-MY" b="1" dirty="0" smtClean="0">
                <a:latin typeface="Arial" pitchFamily="34" charset="0"/>
                <a:cs typeface="Arial" pitchFamily="34" charset="0"/>
              </a:rPr>
              <a:t> Gross Profit Margin,</a:t>
            </a:r>
          </a:p>
          <a:p>
            <a:pPr algn="l">
              <a:buFont typeface="Wingdings" pitchFamily="2" charset="2"/>
              <a:buChar char="Ø"/>
            </a:pPr>
            <a:r>
              <a:rPr lang="en-MY" b="1" dirty="0" smtClean="0">
                <a:latin typeface="Arial" pitchFamily="34" charset="0"/>
                <a:cs typeface="Arial" pitchFamily="34" charset="0"/>
              </a:rPr>
              <a:t> Trends in Profitability, </a:t>
            </a:r>
          </a:p>
          <a:p>
            <a:pPr algn="l">
              <a:buFont typeface="Wingdings" pitchFamily="2" charset="2"/>
              <a:buChar char="Ø"/>
            </a:pPr>
            <a:r>
              <a:rPr lang="en-MY" b="1" dirty="0" smtClean="0">
                <a:latin typeface="Arial" pitchFamily="34" charset="0"/>
                <a:cs typeface="Arial" pitchFamily="34" charset="0"/>
              </a:rPr>
              <a:t> Segment Reporting, </a:t>
            </a:r>
          </a:p>
          <a:p>
            <a:pPr algn="l">
              <a:buFont typeface="Wingdings" pitchFamily="2" charset="2"/>
              <a:buChar char="Ø"/>
            </a:pPr>
            <a:r>
              <a:rPr lang="en-MY" b="1" dirty="0" smtClean="0">
                <a:latin typeface="Arial" pitchFamily="34" charset="0"/>
                <a:cs typeface="Arial" pitchFamily="34" charset="0"/>
              </a:rPr>
              <a:t> Gains and Losses that Bypass the Income </a:t>
            </a:r>
          </a:p>
          <a:p>
            <a:pPr algn="l"/>
            <a:r>
              <a:rPr lang="en-MY" b="1" dirty="0" smtClean="0">
                <a:latin typeface="Arial" pitchFamily="34" charset="0"/>
                <a:cs typeface="Arial" pitchFamily="34" charset="0"/>
              </a:rPr>
              <a:t>    Statement, </a:t>
            </a:r>
          </a:p>
          <a:p>
            <a:pPr algn="l">
              <a:buFont typeface="Wingdings" pitchFamily="2" charset="2"/>
              <a:buChar char="Ø"/>
            </a:pPr>
            <a:r>
              <a:rPr lang="en-MY" b="1" dirty="0" smtClean="0">
                <a:latin typeface="Arial" pitchFamily="34" charset="0"/>
                <a:cs typeface="Arial" pitchFamily="34" charset="0"/>
              </a:rPr>
              <a:t> Interim Reports</a:t>
            </a:r>
          </a:p>
          <a:p>
            <a:pPr lvl="0" algn="l">
              <a:buFont typeface="Wingdings" pitchFamily="2" charset="2"/>
              <a:buChar char="Ø"/>
            </a:pPr>
            <a:r>
              <a:rPr lang="en-MY" b="1" dirty="0" smtClean="0">
                <a:latin typeface="Arial" pitchFamily="34" charset="0"/>
                <a:cs typeface="Arial" pitchFamily="34" charset="0"/>
              </a:rPr>
              <a:t> Practical Exercise</a:t>
            </a:r>
            <a:endParaRPr lang="en-US" b="1"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6670</TotalTime>
  <Words>1643</Words>
  <Application>Microsoft Office PowerPoint</Application>
  <PresentationFormat>On-screen Show (4:3)</PresentationFormat>
  <Paragraphs>349</Paragraphs>
  <Slides>37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Office Theme</vt:lpstr>
      <vt:lpstr>Equation</vt:lpstr>
      <vt:lpstr>Slide 1</vt:lpstr>
      <vt:lpstr>Previous Lecture Summary</vt:lpstr>
      <vt:lpstr>Today's Lecture Topics</vt:lpstr>
      <vt:lpstr>Return on Investment (ROI)</vt:lpstr>
      <vt:lpstr>Return on Investment (ROI) (cont’d)</vt:lpstr>
      <vt:lpstr>Return on Total Equity</vt:lpstr>
      <vt:lpstr>Return on Common Equity</vt:lpstr>
      <vt:lpstr>The Relationship Between Profitability Ratios</vt:lpstr>
      <vt:lpstr>Gross Profit Margin</vt:lpstr>
      <vt:lpstr>Why Gross Profit Margin Decline</vt:lpstr>
      <vt:lpstr>Gross profit margin Uses….?</vt:lpstr>
      <vt:lpstr>Segment Reporting</vt:lpstr>
      <vt:lpstr>Gains and Losses from Prior Period Adjustments</vt:lpstr>
      <vt:lpstr>Comprehensive Income</vt:lpstr>
      <vt:lpstr>Comprehensive Income (cont’d)</vt:lpstr>
      <vt:lpstr>Pro Forma Financial Information</vt:lpstr>
      <vt:lpstr>Interim Reports</vt:lpstr>
      <vt:lpstr>Practical Exercise</vt:lpstr>
      <vt:lpstr>Practical Exercise  (Cont’d)</vt:lpstr>
      <vt:lpstr>Slide 20</vt:lpstr>
      <vt:lpstr>Slide 21</vt:lpstr>
      <vt:lpstr>Practical Exercise  </vt:lpstr>
      <vt:lpstr>Practical Exercise  (Cont’d)</vt:lpstr>
      <vt:lpstr>Slide 24</vt:lpstr>
      <vt:lpstr>Practical Exercise </vt:lpstr>
      <vt:lpstr>Slide 26</vt:lpstr>
      <vt:lpstr>Slide 27</vt:lpstr>
      <vt:lpstr>Practical Exercise </vt:lpstr>
      <vt:lpstr>Practical Exercise  (Cont’d)</vt:lpstr>
      <vt:lpstr>Practical Exercise  (Cont’d)</vt:lpstr>
      <vt:lpstr>Practical Exercise  (Cont’d)</vt:lpstr>
      <vt:lpstr>Slide 32</vt:lpstr>
      <vt:lpstr>Slide 33</vt:lpstr>
      <vt:lpstr>Slide 34</vt:lpstr>
      <vt:lpstr>Slide 35</vt:lpstr>
      <vt:lpstr>Slide 36</vt:lpstr>
      <vt:lpstr>Lecture 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Anne Oppegard</dc:creator>
  <cp:lastModifiedBy>NTS</cp:lastModifiedBy>
  <cp:revision>102</cp:revision>
  <dcterms:created xsi:type="dcterms:W3CDTF">2006-02-12T17:17:16Z</dcterms:created>
  <dcterms:modified xsi:type="dcterms:W3CDTF">2014-06-04T11:35:43Z</dcterms:modified>
</cp:coreProperties>
</file>