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31"/>
  </p:notesMasterIdLst>
  <p:handoutMasterIdLst>
    <p:handoutMasterId r:id="rId32"/>
  </p:handoutMasterIdLst>
  <p:sldIdLst>
    <p:sldId id="309" r:id="rId2"/>
    <p:sldId id="326" r:id="rId3"/>
    <p:sldId id="324" r:id="rId4"/>
    <p:sldId id="305" r:id="rId5"/>
    <p:sldId id="299" r:id="rId6"/>
    <p:sldId id="258" r:id="rId7"/>
    <p:sldId id="281" r:id="rId8"/>
    <p:sldId id="282" r:id="rId9"/>
    <p:sldId id="310" r:id="rId10"/>
    <p:sldId id="356" r:id="rId11"/>
    <p:sldId id="357" r:id="rId12"/>
    <p:sldId id="311" r:id="rId13"/>
    <p:sldId id="358" r:id="rId14"/>
    <p:sldId id="359" r:id="rId15"/>
    <p:sldId id="312" r:id="rId16"/>
    <p:sldId id="360" r:id="rId17"/>
    <p:sldId id="361" r:id="rId18"/>
    <p:sldId id="313" r:id="rId19"/>
    <p:sldId id="340" r:id="rId20"/>
    <p:sldId id="341" r:id="rId21"/>
    <p:sldId id="314" r:id="rId22"/>
    <p:sldId id="362" r:id="rId23"/>
    <p:sldId id="363" r:id="rId24"/>
    <p:sldId id="344" r:id="rId25"/>
    <p:sldId id="315" r:id="rId26"/>
    <p:sldId id="364" r:id="rId27"/>
    <p:sldId id="365" r:id="rId28"/>
    <p:sldId id="345" r:id="rId29"/>
    <p:sldId id="339" r:id="rId30"/>
  </p:sldIdLst>
  <p:sldSz cx="9144000" cy="6858000" type="screen4x3"/>
  <p:notesSz cx="6858000" cy="9144000"/>
  <p:defaultTextStyle>
    <a:defPPr>
      <a:defRPr lang="en-US"/>
    </a:defPPr>
    <a:lvl1pPr algn="r" rtl="0" fontAlgn="base">
      <a:spcBef>
        <a:spcPct val="0"/>
      </a:spcBef>
      <a:spcAft>
        <a:spcPct val="0"/>
      </a:spcAft>
      <a:defRPr sz="2400" kern="1200">
        <a:solidFill>
          <a:schemeClr val="tx1"/>
        </a:solidFill>
        <a:latin typeface="Times New Roman" pitchFamily="18" charset="0"/>
        <a:ea typeface="+mn-ea"/>
        <a:cs typeface="+mn-cs"/>
      </a:defRPr>
    </a:lvl1pPr>
    <a:lvl2pPr marL="457200" algn="r" rtl="0" fontAlgn="base">
      <a:spcBef>
        <a:spcPct val="0"/>
      </a:spcBef>
      <a:spcAft>
        <a:spcPct val="0"/>
      </a:spcAft>
      <a:defRPr sz="2400" kern="1200">
        <a:solidFill>
          <a:schemeClr val="tx1"/>
        </a:solidFill>
        <a:latin typeface="Times New Roman" pitchFamily="18" charset="0"/>
        <a:ea typeface="+mn-ea"/>
        <a:cs typeface="+mn-cs"/>
      </a:defRPr>
    </a:lvl2pPr>
    <a:lvl3pPr marL="914400" algn="r" rtl="0" fontAlgn="base">
      <a:spcBef>
        <a:spcPct val="0"/>
      </a:spcBef>
      <a:spcAft>
        <a:spcPct val="0"/>
      </a:spcAft>
      <a:defRPr sz="2400" kern="1200">
        <a:solidFill>
          <a:schemeClr val="tx1"/>
        </a:solidFill>
        <a:latin typeface="Times New Roman" pitchFamily="18" charset="0"/>
        <a:ea typeface="+mn-ea"/>
        <a:cs typeface="+mn-cs"/>
      </a:defRPr>
    </a:lvl3pPr>
    <a:lvl4pPr marL="1371600" algn="r" rtl="0" fontAlgn="base">
      <a:spcBef>
        <a:spcPct val="0"/>
      </a:spcBef>
      <a:spcAft>
        <a:spcPct val="0"/>
      </a:spcAft>
      <a:defRPr sz="2400" kern="1200">
        <a:solidFill>
          <a:schemeClr val="tx1"/>
        </a:solidFill>
        <a:latin typeface="Times New Roman" pitchFamily="18" charset="0"/>
        <a:ea typeface="+mn-ea"/>
        <a:cs typeface="+mn-cs"/>
      </a:defRPr>
    </a:lvl4pPr>
    <a:lvl5pPr marL="1828800" algn="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D598F"/>
    <a:srgbClr val="4353C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09" autoAdjust="0"/>
  </p:normalViewPr>
  <p:slideViewPr>
    <p:cSldViewPr>
      <p:cViewPr>
        <p:scale>
          <a:sx n="77" d="100"/>
          <a:sy n="77" d="100"/>
        </p:scale>
        <p:origin x="-109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52227" name="Rectangle 3"/>
          <p:cNvSpPr>
            <a:spLocks noGrp="1" noChangeArrowheads="1"/>
          </p:cNvSpPr>
          <p:nvPr>
            <p:ph type="dt" sz="quarter" idx="1"/>
          </p:nvPr>
        </p:nvSpPr>
        <p:spPr bwMode="auto">
          <a:xfrm>
            <a:off x="388620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2228" name="Rectangle 4"/>
          <p:cNvSpPr>
            <a:spLocks noGrp="1" noChangeArrowheads="1"/>
          </p:cNvSpPr>
          <p:nvPr>
            <p:ph type="ftr" sz="quarter" idx="2"/>
          </p:nvPr>
        </p:nvSpPr>
        <p:spPr bwMode="auto">
          <a:xfrm>
            <a:off x="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p>
        </p:txBody>
      </p:sp>
      <p:sp>
        <p:nvSpPr>
          <p:cNvPr id="52229" name="Rectangle 5"/>
          <p:cNvSpPr>
            <a:spLocks noGrp="1" noChangeArrowheads="1"/>
          </p:cNvSpPr>
          <p:nvPr>
            <p:ph type="sldNum" sz="quarter" idx="3"/>
          </p:nvPr>
        </p:nvSpPr>
        <p:spPr bwMode="auto">
          <a:xfrm>
            <a:off x="388620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fld id="{D591F56F-D1D8-487D-85BB-43125BC21BC0}" type="slidenum">
              <a:rPr lang="en-US"/>
              <a:pPr>
                <a:defRPr/>
              </a:pPr>
              <a:t>‹#›</a:t>
            </a:fld>
            <a:endParaRPr lang="en-US"/>
          </a:p>
        </p:txBody>
      </p:sp>
    </p:spTree>
    <p:extLst>
      <p:ext uri="{BB962C8B-B14F-4D97-AF65-F5344CB8AC3E}">
        <p14:creationId xmlns:p14="http://schemas.microsoft.com/office/powerpoint/2010/main" xmlns="" val="96892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9" name="Rectangle 5"/>
          <p:cNvSpPr>
            <a:spLocks noGrp="1" noChangeArrowheads="1"/>
          </p:cNvSpPr>
          <p:nvPr>
            <p:ph type="body" sz="quarter" idx="3"/>
          </p:nvPr>
        </p:nvSpPr>
        <p:spPr bwMode="auto">
          <a:xfrm>
            <a:off x="914400" y="4343400"/>
            <a:ext cx="50292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fld id="{587BFE64-3373-4AC2-9DFE-B652D7857ADB}" type="slidenum">
              <a:rPr lang="en-US"/>
              <a:pPr>
                <a:defRPr/>
              </a:pPr>
              <a:t>‹#›</a:t>
            </a:fld>
            <a:endParaRPr lang="en-US"/>
          </a:p>
        </p:txBody>
      </p:sp>
    </p:spTree>
    <p:extLst>
      <p:ext uri="{BB962C8B-B14F-4D97-AF65-F5344CB8AC3E}">
        <p14:creationId xmlns:p14="http://schemas.microsoft.com/office/powerpoint/2010/main" xmlns="" val="24651174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D2375AC-B84D-46C6-9B64-57A02283D955}" type="datetime1">
              <a:rPr lang="en-US"/>
              <a:pPr>
                <a:defRPr/>
              </a:pPr>
              <a:t>6/2/2014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12"/>
          </p:nvPr>
        </p:nvSpPr>
        <p:spPr/>
        <p:txBody>
          <a:bodyPr/>
          <a:lstStyle>
            <a:lvl1pPr>
              <a:defRPr/>
            </a:lvl1pPr>
          </a:lstStyle>
          <a:p>
            <a:pPr>
              <a:defRPr/>
            </a:pPr>
            <a:r>
              <a:rPr lang="en-US"/>
              <a:t>Chapter 8, Slide #</a:t>
            </a:r>
            <a:fld id="{AD536E53-C14E-49AB-938E-BB58A6B7133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1CB6AE1-E0AD-4D01-8559-B4B27B20E4B7}" type="datetime1">
              <a:rPr lang="en-US"/>
              <a:pPr>
                <a:defRPr/>
              </a:pPr>
              <a:t>6/2/2014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12"/>
          </p:nvPr>
        </p:nvSpPr>
        <p:spPr/>
        <p:txBody>
          <a:bodyPr/>
          <a:lstStyle>
            <a:lvl1pPr>
              <a:defRPr/>
            </a:lvl1pPr>
          </a:lstStyle>
          <a:p>
            <a:pPr>
              <a:defRPr/>
            </a:pPr>
            <a:r>
              <a:rPr lang="en-US"/>
              <a:t>Chapter 8, Slide #</a:t>
            </a:r>
            <a:fld id="{0CC42DF5-7DF2-43CF-8D9B-1E7553A785A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B21EA00-6D52-4F46-81DE-624FF15437FF}" type="datetime1">
              <a:rPr lang="en-US"/>
              <a:pPr>
                <a:defRPr/>
              </a:pPr>
              <a:t>6/2/2014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12"/>
          </p:nvPr>
        </p:nvSpPr>
        <p:spPr/>
        <p:txBody>
          <a:bodyPr/>
          <a:lstStyle>
            <a:lvl1pPr>
              <a:defRPr/>
            </a:lvl1pPr>
          </a:lstStyle>
          <a:p>
            <a:pPr>
              <a:defRPr/>
            </a:pPr>
            <a:r>
              <a:rPr lang="en-US"/>
              <a:t>Chapter 8, Slide #</a:t>
            </a:r>
            <a:fld id="{238223D3-DB29-40A4-81A8-6E0C619E1D7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C099A45-BF42-40B6-891D-60F1DF71E7D7}" type="datetime1">
              <a:rPr lang="en-US"/>
              <a:pPr>
                <a:defRPr/>
              </a:pPr>
              <a:t>6/2/2014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7" name="Slide Number Placeholder 5"/>
          <p:cNvSpPr>
            <a:spLocks noGrp="1"/>
          </p:cNvSpPr>
          <p:nvPr>
            <p:ph type="sldNum" sz="quarter" idx="12"/>
          </p:nvPr>
        </p:nvSpPr>
        <p:spPr/>
        <p:txBody>
          <a:bodyPr/>
          <a:lstStyle>
            <a:lvl1pPr>
              <a:defRPr/>
            </a:lvl1pPr>
          </a:lstStyle>
          <a:p>
            <a:pPr>
              <a:defRPr/>
            </a:pPr>
            <a:r>
              <a:rPr lang="en-US"/>
              <a:t>Chapter 8, Slide #</a:t>
            </a:r>
            <a:fld id="{6F2457B3-4C0D-4766-BDEB-A3366396FA0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80FEEEF-FF85-4192-93D3-94DCE2359AA5}" type="datetime1">
              <a:rPr lang="en-US"/>
              <a:pPr>
                <a:defRPr/>
              </a:pPr>
              <a:t>6/2/2014</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9" name="Slide Number Placeholder 5"/>
          <p:cNvSpPr>
            <a:spLocks noGrp="1"/>
          </p:cNvSpPr>
          <p:nvPr>
            <p:ph type="sldNum" sz="quarter" idx="12"/>
          </p:nvPr>
        </p:nvSpPr>
        <p:spPr/>
        <p:txBody>
          <a:bodyPr/>
          <a:lstStyle>
            <a:lvl1pPr>
              <a:defRPr/>
            </a:lvl1pPr>
          </a:lstStyle>
          <a:p>
            <a:pPr>
              <a:defRPr/>
            </a:pPr>
            <a:r>
              <a:rPr lang="en-US"/>
              <a:t>Chapter 8, Slide #</a:t>
            </a:r>
            <a:fld id="{8E85FDE4-A69F-4C0D-9A3B-E374EA28D5A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396A5DA-46F3-4D1E-B993-B7D26939CE43}" type="datetime1">
              <a:rPr lang="en-US"/>
              <a:pPr>
                <a:defRPr/>
              </a:pPr>
              <a:t>6/2/2014</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5" name="Slide Number Placeholder 5"/>
          <p:cNvSpPr>
            <a:spLocks noGrp="1"/>
          </p:cNvSpPr>
          <p:nvPr>
            <p:ph type="sldNum" sz="quarter" idx="12"/>
          </p:nvPr>
        </p:nvSpPr>
        <p:spPr/>
        <p:txBody>
          <a:bodyPr/>
          <a:lstStyle>
            <a:lvl1pPr>
              <a:defRPr/>
            </a:lvl1pPr>
          </a:lstStyle>
          <a:p>
            <a:pPr>
              <a:defRPr/>
            </a:pPr>
            <a:r>
              <a:rPr lang="en-US"/>
              <a:t>Chapter 8, Slide #</a:t>
            </a:r>
            <a:fld id="{E33277B5-42E6-4A85-AC45-A08EB58EF83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B3A1B8E-BD19-4D6B-8BAC-3818C4A6153B}" type="datetime1">
              <a:rPr lang="en-US"/>
              <a:pPr>
                <a:defRPr/>
              </a:pPr>
              <a:t>6/2/2014</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4" name="Slide Number Placeholder 5"/>
          <p:cNvSpPr>
            <a:spLocks noGrp="1"/>
          </p:cNvSpPr>
          <p:nvPr>
            <p:ph type="sldNum" sz="quarter" idx="12"/>
          </p:nvPr>
        </p:nvSpPr>
        <p:spPr/>
        <p:txBody>
          <a:bodyPr/>
          <a:lstStyle>
            <a:lvl1pPr>
              <a:defRPr/>
            </a:lvl1pPr>
          </a:lstStyle>
          <a:p>
            <a:pPr>
              <a:defRPr/>
            </a:pPr>
            <a:r>
              <a:rPr lang="en-US"/>
              <a:t>Chapter 8, Slide #</a:t>
            </a:r>
            <a:fld id="{8F0C51BC-AF1A-4A19-A152-D1BCC73FB9A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5B5FFB3-B009-446E-97D4-8A41F3A2DFF6}" type="datetime1">
              <a:rPr lang="en-US"/>
              <a:pPr>
                <a:defRPr/>
              </a:pPr>
              <a:t>6/2/2014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7" name="Slide Number Placeholder 5"/>
          <p:cNvSpPr>
            <a:spLocks noGrp="1"/>
          </p:cNvSpPr>
          <p:nvPr>
            <p:ph type="sldNum" sz="quarter" idx="12"/>
          </p:nvPr>
        </p:nvSpPr>
        <p:spPr/>
        <p:txBody>
          <a:bodyPr/>
          <a:lstStyle>
            <a:lvl1pPr>
              <a:defRPr/>
            </a:lvl1pPr>
          </a:lstStyle>
          <a:p>
            <a:pPr>
              <a:defRPr/>
            </a:pPr>
            <a:r>
              <a:rPr lang="en-US"/>
              <a:t>Chapter 8, Slide #</a:t>
            </a:r>
            <a:fld id="{FB9A6B31-F690-405A-856A-DCABCF15F25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6CAB674-E360-48CA-809C-E65C71F965A6}" type="datetime1">
              <a:rPr lang="en-US"/>
              <a:pPr>
                <a:defRPr/>
              </a:pPr>
              <a:t>6/2/2014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7" name="Slide Number Placeholder 5"/>
          <p:cNvSpPr>
            <a:spLocks noGrp="1"/>
          </p:cNvSpPr>
          <p:nvPr>
            <p:ph type="sldNum" sz="quarter" idx="12"/>
          </p:nvPr>
        </p:nvSpPr>
        <p:spPr/>
        <p:txBody>
          <a:bodyPr/>
          <a:lstStyle>
            <a:lvl1pPr>
              <a:defRPr/>
            </a:lvl1pPr>
          </a:lstStyle>
          <a:p>
            <a:pPr>
              <a:defRPr/>
            </a:pPr>
            <a:r>
              <a:rPr lang="en-US"/>
              <a:t>Chapter 8, Slide #</a:t>
            </a:r>
            <a:fld id="{2C794F83-E91F-4189-919F-776871E4071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C6506F4-0DD6-4ADA-A15D-9F86BCCB575C}" type="datetime1">
              <a:rPr lang="en-US"/>
              <a:pPr>
                <a:defRPr/>
              </a:pPr>
              <a:t>6/2/2014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12"/>
          </p:nvPr>
        </p:nvSpPr>
        <p:spPr/>
        <p:txBody>
          <a:bodyPr/>
          <a:lstStyle>
            <a:lvl1pPr>
              <a:defRPr/>
            </a:lvl1pPr>
          </a:lstStyle>
          <a:p>
            <a:pPr>
              <a:defRPr/>
            </a:pPr>
            <a:r>
              <a:rPr lang="en-US"/>
              <a:t>Chapter 8, Slide #</a:t>
            </a:r>
            <a:fld id="{ED743C44-8951-4424-A0A6-951F5ADC95F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D99CC46-1DB3-49AE-BED1-366617F88C7E}" type="datetime1">
              <a:rPr lang="en-US"/>
              <a:pPr>
                <a:defRPr/>
              </a:pPr>
              <a:t>6/2/2014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12"/>
          </p:nvPr>
        </p:nvSpPr>
        <p:spPr/>
        <p:txBody>
          <a:bodyPr/>
          <a:lstStyle>
            <a:lvl1pPr>
              <a:defRPr/>
            </a:lvl1pPr>
          </a:lstStyle>
          <a:p>
            <a:pPr>
              <a:defRPr/>
            </a:pPr>
            <a:r>
              <a:rPr lang="en-US"/>
              <a:t>Chapter 8, Slide #</a:t>
            </a:r>
            <a:fld id="{18E5C175-2700-41A3-AB9B-F49D16BB1AB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3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33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37BD0301-C93C-441E-94B4-AD32EBB918DF}" type="datetime1">
              <a:rPr lang="en-US"/>
              <a:pPr>
                <a:defRPr/>
              </a:pPr>
              <a:t>6/2/2014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r>
              <a:rPr lang="en-US"/>
              <a:t>Chapter 8, Slide #</a:t>
            </a:r>
            <a:fld id="{42187066-E504-40F9-928D-DC726D43603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 y="228600"/>
          <a:ext cx="8763000" cy="6476999"/>
        </p:xfrm>
        <a:graphic>
          <a:graphicData uri="http://schemas.openxmlformats.org/drawingml/2006/table">
            <a:tbl>
              <a:tblPr firstRow="1" bandRow="1">
                <a:tableStyleId>{5C22544A-7EE6-4342-B048-85BDC9FD1C3A}</a:tableStyleId>
              </a:tblPr>
              <a:tblGrid>
                <a:gridCol w="2895600"/>
                <a:gridCol w="5867400"/>
              </a:tblGrid>
              <a:tr h="2004479">
                <a:tc>
                  <a:txBody>
                    <a:bodyPr/>
                    <a:lstStyle/>
                    <a:p>
                      <a:r>
                        <a:rPr lang="en-MY" sz="2800" b="1" dirty="0" smtClean="0">
                          <a:latin typeface="Arial" pitchFamily="34" charset="0"/>
                          <a:cs typeface="Arial" pitchFamily="34" charset="0"/>
                        </a:rPr>
                        <a:t>Course Title:            </a:t>
                      </a:r>
                      <a:endParaRPr lang="en-MY" sz="2800" b="1" dirty="0">
                        <a:latin typeface="Arial" pitchFamily="34" charset="0"/>
                        <a:cs typeface="Arial" pitchFamily="34" charset="0"/>
                      </a:endParaRPr>
                    </a:p>
                  </a:txBody>
                  <a:tcPr/>
                </a:tc>
                <a:tc>
                  <a:txBody>
                    <a:bodyPr/>
                    <a:lstStyle/>
                    <a:p>
                      <a:r>
                        <a:rPr lang="en-MY" sz="2800" b="1" dirty="0" smtClean="0">
                          <a:effectLst/>
                          <a:latin typeface="Arial" pitchFamily="34" charset="0"/>
                          <a:cs typeface="Arial" pitchFamily="34" charset="0"/>
                        </a:rPr>
                        <a:t>Financial</a:t>
                      </a:r>
                      <a:r>
                        <a:rPr lang="en-MY" sz="2800" b="1" baseline="0" dirty="0" smtClean="0">
                          <a:effectLst/>
                          <a:latin typeface="Arial" pitchFamily="34" charset="0"/>
                          <a:cs typeface="Arial" pitchFamily="34" charset="0"/>
                        </a:rPr>
                        <a:t> </a:t>
                      </a:r>
                      <a:r>
                        <a:rPr lang="en-MY" sz="2800" b="1" dirty="0" smtClean="0">
                          <a:effectLst/>
                          <a:latin typeface="Arial" pitchFamily="34" charset="0"/>
                          <a:cs typeface="Arial" pitchFamily="34" charset="0"/>
                        </a:rPr>
                        <a:t>Statement Analysis</a:t>
                      </a:r>
                      <a:endParaRPr lang="en-MY" sz="2800" b="1" dirty="0">
                        <a:effectLst/>
                        <a:latin typeface="Arial" pitchFamily="34" charset="0"/>
                        <a:cs typeface="Arial" pitchFamily="34" charset="0"/>
                      </a:endParaRPr>
                    </a:p>
                  </a:txBody>
                  <a:tcPr/>
                </a:tc>
              </a:tr>
              <a:tr h="1118130">
                <a:tc>
                  <a:txBody>
                    <a:bodyPr/>
                    <a:lstStyle/>
                    <a:p>
                      <a:r>
                        <a:rPr lang="en-MY" sz="2800" b="1" dirty="0" smtClean="0">
                          <a:latin typeface="Arial" pitchFamily="34" charset="0"/>
                          <a:cs typeface="Arial" pitchFamily="34" charset="0"/>
                        </a:rPr>
                        <a:t>Course Code:</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MGT-537</a:t>
                      </a:r>
                      <a:endParaRPr lang="en-MY" sz="2800" b="1" dirty="0">
                        <a:latin typeface="Arial" pitchFamily="34" charset="0"/>
                        <a:cs typeface="Arial" pitchFamily="34" charset="0"/>
                      </a:endParaRPr>
                    </a:p>
                  </a:txBody>
                  <a:tcPr/>
                </a:tc>
              </a:tr>
              <a:tr h="1118130">
                <a:tc>
                  <a:txBody>
                    <a:bodyPr/>
                    <a:lstStyle/>
                    <a:p>
                      <a:r>
                        <a:rPr lang="en-MY" sz="2800" b="1" dirty="0" smtClean="0">
                          <a:latin typeface="Arial" pitchFamily="34" charset="0"/>
                          <a:cs typeface="Arial" pitchFamily="34" charset="0"/>
                        </a:rPr>
                        <a:t>Course Instructor:</a:t>
                      </a:r>
                      <a:endParaRPr lang="en-MY" sz="2800" b="1" dirty="0">
                        <a:latin typeface="Arial" pitchFamily="34" charset="0"/>
                        <a:cs typeface="Arial" pitchFamily="34" charset="0"/>
                      </a:endParaRPr>
                    </a:p>
                  </a:txBody>
                  <a:tcPr/>
                </a:tc>
                <a:tc>
                  <a:txBody>
                    <a:bodyPr/>
                    <a:lstStyle/>
                    <a:p>
                      <a:pPr algn="l"/>
                      <a:r>
                        <a:rPr lang="en-MY" sz="2800" b="1" dirty="0" err="1" smtClean="0">
                          <a:latin typeface="Arial" pitchFamily="34" charset="0"/>
                          <a:cs typeface="Arial" pitchFamily="34" charset="0"/>
                        </a:rPr>
                        <a:t>Dr.</a:t>
                      </a:r>
                      <a:r>
                        <a:rPr lang="en-MY" sz="2800" b="1" dirty="0" smtClean="0">
                          <a:latin typeface="Arial" pitchFamily="34" charset="0"/>
                          <a:cs typeface="Arial" pitchFamily="34" charset="0"/>
                        </a:rPr>
                        <a:t> Hafiz Muhammad </a:t>
                      </a:r>
                      <a:r>
                        <a:rPr lang="en-MY" sz="2800" b="1" dirty="0" err="1" smtClean="0">
                          <a:latin typeface="Arial" pitchFamily="34" charset="0"/>
                          <a:cs typeface="Arial" pitchFamily="34" charset="0"/>
                        </a:rPr>
                        <a:t>Ishaq</a:t>
                      </a:r>
                      <a:endParaRPr lang="en-MY" sz="2800" b="1" dirty="0">
                        <a:latin typeface="Arial" pitchFamily="34" charset="0"/>
                        <a:cs typeface="Arial" pitchFamily="34" charset="0"/>
                      </a:endParaRPr>
                    </a:p>
                  </a:txBody>
                  <a:tcPr/>
                </a:tc>
              </a:tr>
              <a:tr h="1118130">
                <a:tc>
                  <a:txBody>
                    <a:bodyPr/>
                    <a:lstStyle/>
                    <a:p>
                      <a:r>
                        <a:rPr lang="en-MY" sz="2800" b="1" dirty="0" smtClean="0">
                          <a:latin typeface="Arial" pitchFamily="34" charset="0"/>
                          <a:cs typeface="Arial" pitchFamily="34" charset="0"/>
                        </a:rPr>
                        <a:t>Total Lectures:</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32</a:t>
                      </a:r>
                      <a:endParaRPr lang="en-MY" sz="2800" b="1" dirty="0">
                        <a:latin typeface="Arial" pitchFamily="34" charset="0"/>
                        <a:cs typeface="Arial" pitchFamily="34" charset="0"/>
                      </a:endParaRPr>
                    </a:p>
                  </a:txBody>
                  <a:tcPr/>
                </a:tc>
              </a:tr>
              <a:tr h="1118130">
                <a:tc>
                  <a:txBody>
                    <a:bodyPr/>
                    <a:lstStyle/>
                    <a:p>
                      <a:endParaRPr lang="en-MY" sz="2400" dirty="0">
                        <a:latin typeface="Arial" pitchFamily="34" charset="0"/>
                        <a:cs typeface="Arial" pitchFamily="34" charset="0"/>
                      </a:endParaRPr>
                    </a:p>
                  </a:txBody>
                  <a:tcPr/>
                </a:tc>
                <a:tc>
                  <a:txBody>
                    <a:bodyPr/>
                    <a:lstStyle/>
                    <a:p>
                      <a:endParaRPr lang="en-MY" sz="24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0"/>
            <a:ext cx="8229600" cy="1143000"/>
          </a:xfrm>
        </p:spPr>
        <p:txBody>
          <a:bodyPr/>
          <a:lstStyle/>
          <a:p>
            <a:pPr eaLnBrk="1" hangingPunct="1"/>
            <a:r>
              <a:rPr lang="en-US" altLang="en-US" b="1" dirty="0" smtClean="0">
                <a:latin typeface="Arial" charset="0"/>
                <a:cs typeface="Arial" charset="0"/>
              </a:rPr>
              <a:t>Previous Lecture Summary</a:t>
            </a:r>
            <a:endParaRPr lang="en-US" altLang="en-US" dirty="0" smtClean="0"/>
          </a:p>
        </p:txBody>
      </p:sp>
      <p:sp>
        <p:nvSpPr>
          <p:cNvPr id="4099" name="Rectangle 3"/>
          <p:cNvSpPr>
            <a:spLocks noChangeArrowheads="1"/>
          </p:cNvSpPr>
          <p:nvPr/>
        </p:nvSpPr>
        <p:spPr bwMode="auto">
          <a:xfrm>
            <a:off x="304800" y="1503944"/>
            <a:ext cx="8458200" cy="33362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l">
              <a:spcBef>
                <a:spcPct val="0"/>
              </a:spcBef>
              <a:buFont typeface="Wingdings" pitchFamily="2" charset="2"/>
              <a:buChar char="v"/>
            </a:pPr>
            <a:r>
              <a:rPr lang="en-US" altLang="en-US" sz="2000" b="1" dirty="0" smtClean="0">
                <a:latin typeface="Arial" charset="0"/>
                <a:ea typeface="Times New Roman" pitchFamily="18" charset="0"/>
                <a:cs typeface="Arial" charset="0"/>
              </a:rPr>
              <a:t> Long </a:t>
            </a:r>
            <a:r>
              <a:rPr lang="en-US" altLang="en-US" sz="2000" b="1" dirty="0">
                <a:latin typeface="Arial" charset="0"/>
                <a:ea typeface="Times New Roman" pitchFamily="18" charset="0"/>
                <a:cs typeface="Arial" charset="0"/>
              </a:rPr>
              <a:t>Term Debt-Paying Ability</a:t>
            </a:r>
          </a:p>
          <a:p>
            <a:pPr algn="just" eaLnBrk="1" hangingPunct="1"/>
            <a:r>
              <a:rPr lang="en-US" altLang="en-US" sz="2400" b="1" dirty="0">
                <a:latin typeface="Arial" charset="0"/>
                <a:ea typeface="Times New Roman" pitchFamily="18" charset="0"/>
                <a:cs typeface="Arial" charset="0"/>
              </a:rPr>
              <a:t>  </a:t>
            </a:r>
            <a:r>
              <a:rPr lang="en-MY" altLang="en-US" sz="2400" b="1" dirty="0">
                <a:latin typeface="Arial" charset="0"/>
                <a:ea typeface="Times New Roman" pitchFamily="18" charset="0"/>
                <a:cs typeface="Arial" charset="0"/>
              </a:rPr>
              <a:t>Joint Ventures </a:t>
            </a:r>
          </a:p>
          <a:p>
            <a:pPr algn="just" eaLnBrk="1" hangingPunct="1"/>
            <a:r>
              <a:rPr lang="en-MY" altLang="en-US" sz="2400" b="1" dirty="0">
                <a:latin typeface="Arial" charset="0"/>
                <a:ea typeface="Times New Roman" pitchFamily="18" charset="0"/>
                <a:cs typeface="Arial" charset="0"/>
              </a:rPr>
              <a:t>  Contingencies </a:t>
            </a:r>
          </a:p>
          <a:p>
            <a:pPr algn="just" eaLnBrk="1" hangingPunct="1"/>
            <a:r>
              <a:rPr lang="en-MY" altLang="en-US" sz="2400" b="1" dirty="0">
                <a:latin typeface="Arial" charset="0"/>
                <a:ea typeface="Times New Roman" pitchFamily="18" charset="0"/>
                <a:cs typeface="Arial" charset="0"/>
              </a:rPr>
              <a:t>  Financial Instruments with Concentrations of Credit</a:t>
            </a:r>
          </a:p>
          <a:p>
            <a:pPr algn="just" eaLnBrk="1" hangingPunct="1">
              <a:buNone/>
            </a:pPr>
            <a:r>
              <a:rPr lang="en-MY" altLang="en-US" sz="2400" b="1" dirty="0">
                <a:latin typeface="Arial" charset="0"/>
                <a:ea typeface="Times New Roman" pitchFamily="18" charset="0"/>
                <a:cs typeface="Arial" charset="0"/>
              </a:rPr>
              <a:t>   Risk, </a:t>
            </a:r>
          </a:p>
          <a:p>
            <a:pPr algn="just" eaLnBrk="1" hangingPunct="1"/>
            <a:r>
              <a:rPr lang="en-MY" altLang="en-US" sz="2400" b="1" dirty="0">
                <a:latin typeface="Arial" charset="0"/>
                <a:ea typeface="Times New Roman" pitchFamily="18" charset="0"/>
                <a:cs typeface="Arial" charset="0"/>
              </a:rPr>
              <a:t>  Disclosures About Fair Value of Financial Instruments</a:t>
            </a:r>
          </a:p>
          <a:p>
            <a:pPr algn="just" eaLnBrk="1" hangingPunct="1"/>
            <a:r>
              <a:rPr lang="en-MY" altLang="en-US" sz="2400" b="1" dirty="0">
                <a:latin typeface="Arial" charset="0"/>
                <a:ea typeface="Times New Roman" pitchFamily="18" charset="0"/>
                <a:cs typeface="Arial" charset="0"/>
              </a:rPr>
              <a:t>  Practical Exercises </a:t>
            </a:r>
          </a:p>
          <a:p>
            <a:pPr algn="just" eaLnBrk="1" hangingPunct="1">
              <a:spcBef>
                <a:spcPct val="0"/>
              </a:spcBef>
              <a:buFont typeface="Arial" charset="0"/>
              <a:buNone/>
            </a:pPr>
            <a:endParaRPr lang="en-US" altLang="en-US" sz="2400" b="1" dirty="0">
              <a:latin typeface="Times New Roman" pitchFamily="18" charset="0"/>
              <a:ea typeface="Times New Roman" pitchFamily="18" charset="0"/>
              <a:cs typeface="Arial" charset="0"/>
            </a:endParaRPr>
          </a:p>
        </p:txBody>
      </p:sp>
    </p:spTree>
    <p:extLst>
      <p:ext uri="{BB962C8B-B14F-4D97-AF65-F5344CB8AC3E}">
        <p14:creationId xmlns:p14="http://schemas.microsoft.com/office/powerpoint/2010/main" xmlns="" val="2964357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19100" y="0"/>
            <a:ext cx="8229600" cy="1143000"/>
          </a:xfrm>
        </p:spPr>
        <p:txBody>
          <a:bodyPr/>
          <a:lstStyle/>
          <a:p>
            <a:pPr eaLnBrk="1" hangingPunct="1"/>
            <a:r>
              <a:rPr lang="en-US" altLang="en-US" b="1" dirty="0" smtClean="0">
                <a:latin typeface="Arial" charset="0"/>
                <a:cs typeface="Arial" charset="0"/>
              </a:rPr>
              <a:t>Today's Lecture Topics</a:t>
            </a:r>
            <a:endParaRPr lang="en-US" altLang="en-US" dirty="0" smtClean="0"/>
          </a:p>
        </p:txBody>
      </p:sp>
      <p:sp>
        <p:nvSpPr>
          <p:cNvPr id="4099" name="Rectangle 3"/>
          <p:cNvSpPr>
            <a:spLocks noChangeArrowheads="1"/>
          </p:cNvSpPr>
          <p:nvPr/>
        </p:nvSpPr>
        <p:spPr bwMode="auto">
          <a:xfrm>
            <a:off x="381000" y="1219200"/>
            <a:ext cx="8458200" cy="2954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l">
              <a:spcBef>
                <a:spcPct val="0"/>
              </a:spcBef>
              <a:buFont typeface="Wingdings" pitchFamily="2" charset="2"/>
              <a:buChar char="v"/>
            </a:pPr>
            <a:r>
              <a:rPr lang="en-MY" altLang="en-US" sz="2400" b="1" dirty="0" smtClean="0">
                <a:latin typeface="Arial" charset="0"/>
                <a:ea typeface="Times New Roman" pitchFamily="18" charset="0"/>
                <a:cs typeface="Arial" charset="0"/>
              </a:rPr>
              <a:t> Profitability </a:t>
            </a:r>
          </a:p>
          <a:p>
            <a:pPr algn="just" eaLnBrk="1" hangingPunct="1"/>
            <a:r>
              <a:rPr lang="en-MY" altLang="en-US" sz="2400" b="1" dirty="0">
                <a:latin typeface="Arial" charset="0"/>
                <a:ea typeface="Times New Roman" pitchFamily="18" charset="0"/>
                <a:cs typeface="Arial" charset="0"/>
              </a:rPr>
              <a:t> </a:t>
            </a:r>
            <a:r>
              <a:rPr lang="en-MY" altLang="en-US" sz="2400" b="1" dirty="0" smtClean="0">
                <a:latin typeface="Arial" charset="0"/>
                <a:ea typeface="Times New Roman" pitchFamily="18" charset="0"/>
                <a:cs typeface="Arial" charset="0"/>
              </a:rPr>
              <a:t> Profitability Measures</a:t>
            </a:r>
          </a:p>
          <a:p>
            <a:pPr algn="just" eaLnBrk="1" hangingPunct="1"/>
            <a:r>
              <a:rPr lang="en-MY" altLang="en-US" sz="2400" b="1" dirty="0">
                <a:latin typeface="Arial" charset="0"/>
                <a:ea typeface="Times New Roman" pitchFamily="18" charset="0"/>
                <a:cs typeface="Arial" charset="0"/>
              </a:rPr>
              <a:t> </a:t>
            </a:r>
            <a:r>
              <a:rPr lang="en-MY" altLang="en-US" sz="2400" b="1" dirty="0" smtClean="0">
                <a:latin typeface="Arial" charset="0"/>
                <a:ea typeface="Times New Roman" pitchFamily="18" charset="0"/>
                <a:cs typeface="Arial" charset="0"/>
              </a:rPr>
              <a:t> Net Profit Margin</a:t>
            </a:r>
          </a:p>
          <a:p>
            <a:pPr algn="just" eaLnBrk="1" hangingPunct="1"/>
            <a:r>
              <a:rPr lang="en-MY" altLang="en-US" sz="2400" b="1" dirty="0">
                <a:latin typeface="Arial" charset="0"/>
                <a:ea typeface="Times New Roman" pitchFamily="18" charset="0"/>
                <a:cs typeface="Arial" charset="0"/>
              </a:rPr>
              <a:t> </a:t>
            </a:r>
            <a:r>
              <a:rPr lang="en-MY" altLang="en-US" sz="2400" b="1" dirty="0" smtClean="0">
                <a:latin typeface="Arial" charset="0"/>
                <a:ea typeface="Times New Roman" pitchFamily="18" charset="0"/>
                <a:cs typeface="Arial" charset="0"/>
              </a:rPr>
              <a:t> Total Assets Turnover</a:t>
            </a:r>
          </a:p>
          <a:p>
            <a:pPr algn="just" eaLnBrk="1" hangingPunct="1"/>
            <a:r>
              <a:rPr lang="en-MY" altLang="en-US" sz="2400" b="1" dirty="0">
                <a:latin typeface="Arial" charset="0"/>
                <a:ea typeface="Times New Roman" pitchFamily="18" charset="0"/>
                <a:cs typeface="Arial" charset="0"/>
              </a:rPr>
              <a:t> </a:t>
            </a:r>
            <a:r>
              <a:rPr lang="en-MY" altLang="en-US" sz="2400" b="1" dirty="0" smtClean="0">
                <a:latin typeface="Arial" charset="0"/>
                <a:ea typeface="Times New Roman" pitchFamily="18" charset="0"/>
                <a:cs typeface="Arial" charset="0"/>
              </a:rPr>
              <a:t> Return on Assets</a:t>
            </a:r>
          </a:p>
          <a:p>
            <a:pPr algn="just" eaLnBrk="1" hangingPunct="1"/>
            <a:r>
              <a:rPr lang="en-MY" altLang="en-US" sz="2400" b="1" dirty="0">
                <a:latin typeface="Arial" charset="0"/>
                <a:ea typeface="Times New Roman" pitchFamily="18" charset="0"/>
                <a:cs typeface="Arial" charset="0"/>
              </a:rPr>
              <a:t> </a:t>
            </a:r>
            <a:r>
              <a:rPr lang="en-MY" altLang="en-US" sz="2400" b="1" dirty="0" smtClean="0">
                <a:latin typeface="Arial" charset="0"/>
                <a:ea typeface="Times New Roman" pitchFamily="18" charset="0"/>
                <a:cs typeface="Arial" charset="0"/>
              </a:rPr>
              <a:t> Practical Exercises</a:t>
            </a:r>
            <a:endParaRPr lang="en-MY" altLang="en-US" sz="2400" b="1" dirty="0">
              <a:latin typeface="Arial" charset="0"/>
              <a:ea typeface="Times New Roman" pitchFamily="18" charset="0"/>
              <a:cs typeface="Arial" charset="0"/>
            </a:endParaRPr>
          </a:p>
          <a:p>
            <a:pPr algn="just" eaLnBrk="1" hangingPunct="1">
              <a:spcBef>
                <a:spcPct val="0"/>
              </a:spcBef>
              <a:buFont typeface="Arial" charset="0"/>
              <a:buNone/>
            </a:pPr>
            <a:endParaRPr lang="en-US" altLang="en-US" sz="2400" b="1" dirty="0">
              <a:latin typeface="Times New Roman" pitchFamily="18" charset="0"/>
              <a:ea typeface="Times New Roman" pitchFamily="18" charset="0"/>
              <a:cs typeface="Arial" charset="0"/>
            </a:endParaRPr>
          </a:p>
        </p:txBody>
      </p:sp>
    </p:spTree>
    <p:extLst>
      <p:ext uri="{BB962C8B-B14F-4D97-AF65-F5344CB8AC3E}">
        <p14:creationId xmlns:p14="http://schemas.microsoft.com/office/powerpoint/2010/main" xmlns="" val="8651746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descr="gibson-graphic (2)"/>
          <p:cNvSpPr>
            <a:spLocks noGrp="1"/>
          </p:cNvSpPr>
          <p:nvPr>
            <p:ph type="title"/>
          </p:nvPr>
        </p:nvSpPr>
        <p:spPr/>
        <p:txBody>
          <a:bodyPr/>
          <a:lstStyle/>
          <a:p>
            <a:r>
              <a:rPr lang="en-US" sz="4000" b="1" dirty="0" smtClean="0">
                <a:latin typeface="Arial" charset="0"/>
                <a:cs typeface="Arial" charset="0"/>
              </a:rPr>
              <a:t>Profitability </a:t>
            </a:r>
          </a:p>
        </p:txBody>
      </p:sp>
      <p:sp>
        <p:nvSpPr>
          <p:cNvPr id="3075" name="Content Placeholder 2"/>
          <p:cNvSpPr>
            <a:spLocks noGrp="1"/>
          </p:cNvSpPr>
          <p:nvPr>
            <p:ph idx="1"/>
          </p:nvPr>
        </p:nvSpPr>
        <p:spPr>
          <a:xfrm>
            <a:off x="304800" y="1204913"/>
            <a:ext cx="8534400" cy="5119687"/>
          </a:xfrm>
        </p:spPr>
        <p:txBody>
          <a:bodyPr rtlCol="0">
            <a:normAutofit fontScale="92500" lnSpcReduction="20000"/>
          </a:bodyPr>
          <a:lstStyle/>
          <a:p>
            <a:pPr algn="just" fontAlgn="auto">
              <a:spcAft>
                <a:spcPts val="0"/>
              </a:spcAft>
              <a:buFont typeface="Arial" pitchFamily="34" charset="0"/>
              <a:buChar char="•"/>
              <a:defRPr/>
            </a:pPr>
            <a:r>
              <a:rPr lang="en-US" dirty="0" smtClean="0">
                <a:latin typeface="Arial" pitchFamily="34" charset="0"/>
                <a:cs typeface="Arial" pitchFamily="34" charset="0"/>
              </a:rPr>
              <a:t>Ability of the firm to generate earnings.</a:t>
            </a:r>
          </a:p>
          <a:p>
            <a:pPr algn="just" fontAlgn="auto">
              <a:spcAft>
                <a:spcPts val="0"/>
              </a:spcAft>
              <a:buFont typeface="Arial" pitchFamily="34" charset="0"/>
              <a:buChar char="•"/>
              <a:defRPr/>
            </a:pPr>
            <a:r>
              <a:rPr lang="en-US" dirty="0" smtClean="0">
                <a:latin typeface="Arial" pitchFamily="34" charset="0"/>
                <a:cs typeface="Arial" pitchFamily="34" charset="0"/>
              </a:rPr>
              <a:t>Vital concern to stockholders, they drive revenue in form of dividends.</a:t>
            </a:r>
          </a:p>
          <a:p>
            <a:pPr algn="just" fontAlgn="auto">
              <a:spcAft>
                <a:spcPts val="0"/>
              </a:spcAft>
              <a:buFont typeface="Arial" pitchFamily="34" charset="0"/>
              <a:buChar char="•"/>
              <a:defRPr/>
            </a:pPr>
            <a:r>
              <a:rPr lang="en-US" dirty="0" smtClean="0">
                <a:latin typeface="Arial" pitchFamily="34" charset="0"/>
                <a:cs typeface="Arial" pitchFamily="34" charset="0"/>
              </a:rPr>
              <a:t>High profit lead to increase in </a:t>
            </a:r>
            <a:r>
              <a:rPr lang="en-US" dirty="0" smtClean="0">
                <a:solidFill>
                  <a:srgbClr val="FF0000"/>
                </a:solidFill>
                <a:latin typeface="Arial" pitchFamily="34" charset="0"/>
                <a:cs typeface="Arial" pitchFamily="34" charset="0"/>
              </a:rPr>
              <a:t>market price </a:t>
            </a:r>
            <a:r>
              <a:rPr lang="en-US" dirty="0" smtClean="0">
                <a:latin typeface="Arial" pitchFamily="34" charset="0"/>
                <a:cs typeface="Arial" pitchFamily="34" charset="0"/>
              </a:rPr>
              <a:t>leads to </a:t>
            </a:r>
            <a:r>
              <a:rPr lang="en-US" dirty="0" smtClean="0">
                <a:solidFill>
                  <a:srgbClr val="FF0000"/>
                </a:solidFill>
                <a:latin typeface="Arial" pitchFamily="34" charset="0"/>
                <a:cs typeface="Arial" pitchFamily="34" charset="0"/>
              </a:rPr>
              <a:t>capital gains</a:t>
            </a:r>
            <a:r>
              <a:rPr lang="en-US" dirty="0" smtClean="0">
                <a:latin typeface="Arial" pitchFamily="34" charset="0"/>
                <a:cs typeface="Arial" pitchFamily="34" charset="0"/>
              </a:rPr>
              <a:t>.</a:t>
            </a:r>
          </a:p>
          <a:p>
            <a:pPr algn="just" fontAlgn="auto">
              <a:spcAft>
                <a:spcPts val="0"/>
              </a:spcAft>
              <a:buFont typeface="Arial" pitchFamily="34" charset="0"/>
              <a:buChar char="•"/>
              <a:defRPr/>
            </a:pPr>
            <a:r>
              <a:rPr lang="en-US" dirty="0" smtClean="0">
                <a:latin typeface="Arial" pitchFamily="34" charset="0"/>
                <a:cs typeface="Arial" pitchFamily="34" charset="0"/>
              </a:rPr>
              <a:t>Important to creditors… </a:t>
            </a:r>
            <a:r>
              <a:rPr lang="en-US" dirty="0" smtClean="0">
                <a:solidFill>
                  <a:srgbClr val="FF0000"/>
                </a:solidFill>
                <a:latin typeface="Arial" pitchFamily="34" charset="0"/>
                <a:cs typeface="Arial" pitchFamily="34" charset="0"/>
              </a:rPr>
              <a:t>Profits are one source of funds for debt coverage</a:t>
            </a:r>
            <a:r>
              <a:rPr lang="en-US" dirty="0" smtClean="0">
                <a:latin typeface="Arial" pitchFamily="34" charset="0"/>
                <a:cs typeface="Arial" pitchFamily="34" charset="0"/>
              </a:rPr>
              <a:t>.</a:t>
            </a:r>
          </a:p>
          <a:p>
            <a:pPr algn="just" fontAlgn="auto">
              <a:spcAft>
                <a:spcPts val="0"/>
              </a:spcAft>
              <a:buFont typeface="Arial" pitchFamily="34" charset="0"/>
              <a:buChar char="•"/>
              <a:defRPr/>
            </a:pPr>
            <a:r>
              <a:rPr lang="en-US" dirty="0" smtClean="0">
                <a:latin typeface="Arial" pitchFamily="34" charset="0"/>
                <a:cs typeface="Arial" pitchFamily="34" charset="0"/>
              </a:rPr>
              <a:t>Performance measure for management</a:t>
            </a:r>
          </a:p>
          <a:p>
            <a:pPr algn="just" fontAlgn="auto">
              <a:spcAft>
                <a:spcPts val="0"/>
              </a:spcAft>
              <a:buFont typeface="Arial" pitchFamily="34" charset="0"/>
              <a:buChar char="•"/>
              <a:defRPr/>
            </a:pPr>
            <a:r>
              <a:rPr lang="en-US" dirty="0" smtClean="0">
                <a:latin typeface="Arial" pitchFamily="34" charset="0"/>
                <a:cs typeface="Arial" pitchFamily="34" charset="0"/>
              </a:rPr>
              <a:t>Meaningful, measured as percentage of number of basis: the productive assets, the owner’s &amp; creditor’s capital employed and sales.</a:t>
            </a:r>
          </a:p>
          <a:p>
            <a:pPr algn="just" fontAlgn="auto">
              <a:spcAft>
                <a:spcPts val="0"/>
              </a:spcAft>
              <a:buFont typeface="Arial" pitchFamily="34" charset="0"/>
              <a:buChar char="•"/>
              <a:defRPr/>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descr="gibson-graphic (2)"/>
          <p:cNvSpPr>
            <a:spLocks noGrp="1" noChangeArrowheads="1"/>
          </p:cNvSpPr>
          <p:nvPr>
            <p:ph type="title"/>
          </p:nvPr>
        </p:nvSpPr>
        <p:spPr/>
        <p:txBody>
          <a:bodyPr/>
          <a:lstStyle/>
          <a:p>
            <a:r>
              <a:rPr lang="en-US" b="1" smtClean="0">
                <a:latin typeface="Arial" charset="0"/>
              </a:rPr>
              <a:t>Profitability Measures</a:t>
            </a:r>
          </a:p>
        </p:txBody>
      </p:sp>
      <p:sp>
        <p:nvSpPr>
          <p:cNvPr id="17411" name="Rectangle 3"/>
          <p:cNvSpPr>
            <a:spLocks noGrp="1" noChangeArrowheads="1"/>
          </p:cNvSpPr>
          <p:nvPr>
            <p:ph idx="1"/>
          </p:nvPr>
        </p:nvSpPr>
        <p:spPr>
          <a:xfrm>
            <a:off x="593725" y="1598613"/>
            <a:ext cx="7940675" cy="4114800"/>
          </a:xfrm>
        </p:spPr>
        <p:txBody>
          <a:bodyPr/>
          <a:lstStyle/>
          <a:p>
            <a:r>
              <a:rPr lang="en-US" smtClean="0">
                <a:latin typeface="Arial" charset="0"/>
                <a:cs typeface="Arial" charset="0"/>
              </a:rPr>
              <a:t>Exclude items of income </a:t>
            </a:r>
            <a:r>
              <a:rPr lang="en-US" i="1" smtClean="0">
                <a:latin typeface="Arial" charset="0"/>
                <a:cs typeface="Arial" charset="0"/>
              </a:rPr>
              <a:t>not</a:t>
            </a:r>
            <a:r>
              <a:rPr lang="en-US" smtClean="0">
                <a:latin typeface="Arial" charset="0"/>
                <a:cs typeface="Arial" charset="0"/>
              </a:rPr>
              <a:t> arising from normal operations</a:t>
            </a:r>
          </a:p>
          <a:p>
            <a:pPr lvl="1"/>
            <a:r>
              <a:rPr lang="en-US" smtClean="0">
                <a:latin typeface="Arial" charset="0"/>
                <a:cs typeface="Arial" charset="0"/>
              </a:rPr>
              <a:t>Discontinued operations</a:t>
            </a:r>
          </a:p>
          <a:p>
            <a:pPr lvl="1"/>
            <a:r>
              <a:rPr lang="en-US" smtClean="0">
                <a:latin typeface="Arial" charset="0"/>
                <a:cs typeface="Arial" charset="0"/>
              </a:rPr>
              <a:t>Extraordinary items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descr="gibson-graphic (2)"/>
          <p:cNvSpPr>
            <a:spLocks noGrp="1" noChangeArrowheads="1"/>
          </p:cNvSpPr>
          <p:nvPr>
            <p:ph type="title"/>
          </p:nvPr>
        </p:nvSpPr>
        <p:spPr/>
        <p:txBody>
          <a:bodyPr/>
          <a:lstStyle/>
          <a:p>
            <a:r>
              <a:rPr lang="en-US" b="1" smtClean="0">
                <a:latin typeface="Arial" charset="0"/>
                <a:cs typeface="Arial" charset="0"/>
              </a:rPr>
              <a:t>Net Profit Margin</a:t>
            </a:r>
          </a:p>
        </p:txBody>
      </p:sp>
      <p:sp>
        <p:nvSpPr>
          <p:cNvPr id="1028" name="Rectangle 3"/>
          <p:cNvSpPr>
            <a:spLocks noGrp="1" noChangeArrowheads="1"/>
          </p:cNvSpPr>
          <p:nvPr>
            <p:ph idx="1"/>
          </p:nvPr>
        </p:nvSpPr>
        <p:spPr>
          <a:xfrm>
            <a:off x="533400" y="2971800"/>
            <a:ext cx="8077200" cy="2590800"/>
          </a:xfrm>
        </p:spPr>
        <p:txBody>
          <a:bodyPr/>
          <a:lstStyle/>
          <a:p>
            <a:r>
              <a:rPr lang="en-US" sz="2400" dirty="0" smtClean="0">
                <a:latin typeface="Arial" charset="0"/>
                <a:cs typeface="Arial" charset="0"/>
              </a:rPr>
              <a:t>Also referred to as return on sales</a:t>
            </a:r>
          </a:p>
          <a:p>
            <a:r>
              <a:rPr lang="en-US" sz="2400" dirty="0" smtClean="0">
                <a:latin typeface="Arial" charset="0"/>
                <a:cs typeface="Arial" charset="0"/>
              </a:rPr>
              <a:t>Reflects net income dollars generated by each dollar of sales</a:t>
            </a:r>
          </a:p>
          <a:p>
            <a:r>
              <a:rPr lang="en-US" sz="2400" dirty="0" smtClean="0">
                <a:latin typeface="Arial" charset="0"/>
                <a:cs typeface="Arial" charset="0"/>
              </a:rPr>
              <a:t>Potential distortion</a:t>
            </a:r>
          </a:p>
          <a:p>
            <a:pPr lvl="1"/>
            <a:r>
              <a:rPr lang="en-US" sz="2400" dirty="0" smtClean="0">
                <a:latin typeface="Arial" charset="0"/>
                <a:cs typeface="Arial" charset="0"/>
              </a:rPr>
              <a:t>Net “other” income or loss</a:t>
            </a:r>
          </a:p>
        </p:txBody>
      </p:sp>
      <p:graphicFrame>
        <p:nvGraphicFramePr>
          <p:cNvPr id="1026" name="Object 4"/>
          <p:cNvGraphicFramePr>
            <a:graphicFrameLocks noChangeAspect="1"/>
          </p:cNvGraphicFramePr>
          <p:nvPr/>
        </p:nvGraphicFramePr>
        <p:xfrm>
          <a:off x="917575" y="1371600"/>
          <a:ext cx="7305675" cy="1238250"/>
        </p:xfrm>
        <a:graphic>
          <a:graphicData uri="http://schemas.openxmlformats.org/presentationml/2006/ole">
            <p:oleObj spid="_x0000_s1044" name="Equation" r:id="rId3" imgW="3225800" imgH="546100" progId="">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descr="gibson-graphic (2)"/>
          <p:cNvSpPr>
            <a:spLocks noGrp="1" noChangeArrowheads="1"/>
          </p:cNvSpPr>
          <p:nvPr>
            <p:ph type="title"/>
          </p:nvPr>
        </p:nvSpPr>
        <p:spPr/>
        <p:txBody>
          <a:bodyPr/>
          <a:lstStyle/>
          <a:p>
            <a:r>
              <a:rPr lang="en-US" b="1" smtClean="0">
                <a:latin typeface="Arial" charset="0"/>
                <a:cs typeface="Arial" charset="0"/>
              </a:rPr>
              <a:t>Total Asset Turnover</a:t>
            </a:r>
          </a:p>
        </p:txBody>
      </p:sp>
      <p:sp>
        <p:nvSpPr>
          <p:cNvPr id="6149" name="Rectangle 3"/>
          <p:cNvSpPr>
            <a:spLocks noGrp="1" noChangeArrowheads="1"/>
          </p:cNvSpPr>
          <p:nvPr>
            <p:ph idx="1"/>
          </p:nvPr>
        </p:nvSpPr>
        <p:spPr>
          <a:xfrm>
            <a:off x="609600" y="2590800"/>
            <a:ext cx="7924800" cy="3125788"/>
          </a:xfrm>
        </p:spPr>
        <p:txBody>
          <a:bodyPr rtlCol="0">
            <a:normAutofit fontScale="92500" lnSpcReduction="20000"/>
          </a:bodyPr>
          <a:lstStyle/>
          <a:p>
            <a:pPr fontAlgn="auto">
              <a:spcAft>
                <a:spcPts val="0"/>
              </a:spcAft>
              <a:buFont typeface="Arial" pitchFamily="34" charset="0"/>
              <a:buChar char="•"/>
              <a:defRPr/>
            </a:pPr>
            <a:r>
              <a:rPr lang="en-US" dirty="0" smtClean="0">
                <a:latin typeface="Arial" pitchFamily="34" charset="0"/>
                <a:cs typeface="Arial" pitchFamily="34" charset="0"/>
              </a:rPr>
              <a:t>Measures the activity of the assets and the ability of the firm to generate sales through the use of the assets</a:t>
            </a:r>
          </a:p>
          <a:p>
            <a:pPr fontAlgn="auto">
              <a:spcAft>
                <a:spcPts val="0"/>
              </a:spcAft>
              <a:buFont typeface="Arial" pitchFamily="34" charset="0"/>
              <a:buChar char="•"/>
              <a:defRPr/>
            </a:pPr>
            <a:r>
              <a:rPr lang="en-US" dirty="0" smtClean="0">
                <a:latin typeface="Arial" pitchFamily="34" charset="0"/>
                <a:cs typeface="Arial" pitchFamily="34" charset="0"/>
              </a:rPr>
              <a:t>Potential distortion</a:t>
            </a:r>
          </a:p>
          <a:p>
            <a:pPr lvl="1" fontAlgn="auto">
              <a:spcAft>
                <a:spcPts val="0"/>
              </a:spcAft>
              <a:buFont typeface="Arial" pitchFamily="34" charset="0"/>
              <a:buChar char="–"/>
              <a:defRPr/>
            </a:pPr>
            <a:r>
              <a:rPr lang="en-US" dirty="0" smtClean="0">
                <a:latin typeface="Arial" pitchFamily="34" charset="0"/>
                <a:cs typeface="Arial" pitchFamily="34" charset="0"/>
              </a:rPr>
              <a:t>Investments</a:t>
            </a:r>
          </a:p>
          <a:p>
            <a:pPr lvl="1" fontAlgn="auto">
              <a:spcAft>
                <a:spcPts val="0"/>
              </a:spcAft>
              <a:buFont typeface="Arial" pitchFamily="34" charset="0"/>
              <a:buChar char="–"/>
              <a:defRPr/>
            </a:pPr>
            <a:r>
              <a:rPr lang="en-US" dirty="0" smtClean="0">
                <a:latin typeface="Arial" pitchFamily="34" charset="0"/>
                <a:cs typeface="Arial" pitchFamily="34" charset="0"/>
              </a:rPr>
              <a:t>Construction in progress</a:t>
            </a:r>
          </a:p>
          <a:p>
            <a:pPr lvl="1" fontAlgn="auto">
              <a:spcAft>
                <a:spcPts val="0"/>
              </a:spcAft>
              <a:buFont typeface="Arial" pitchFamily="34" charset="0"/>
              <a:buChar char="–"/>
              <a:defRPr/>
            </a:pPr>
            <a:r>
              <a:rPr lang="en-US" dirty="0" smtClean="0">
                <a:latin typeface="Arial" pitchFamily="34" charset="0"/>
                <a:cs typeface="Arial" pitchFamily="34" charset="0"/>
              </a:rPr>
              <a:t>Other assets that do not relate to net sales</a:t>
            </a:r>
          </a:p>
        </p:txBody>
      </p:sp>
      <p:graphicFrame>
        <p:nvGraphicFramePr>
          <p:cNvPr id="2050" name="Object 4"/>
          <p:cNvGraphicFramePr>
            <a:graphicFrameLocks noChangeAspect="1"/>
          </p:cNvGraphicFramePr>
          <p:nvPr/>
        </p:nvGraphicFramePr>
        <p:xfrm>
          <a:off x="2824163" y="1371600"/>
          <a:ext cx="3479800" cy="950913"/>
        </p:xfrm>
        <a:graphic>
          <a:graphicData uri="http://schemas.openxmlformats.org/presentationml/2006/ole">
            <p:oleObj spid="_x0000_s2068" name="Equation" r:id="rId3" imgW="1536700" imgH="419100" progId="">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descr="gibson-graphic (2)"/>
          <p:cNvSpPr>
            <a:spLocks noGrp="1" noChangeArrowheads="1"/>
          </p:cNvSpPr>
          <p:nvPr>
            <p:ph type="title"/>
          </p:nvPr>
        </p:nvSpPr>
        <p:spPr/>
        <p:txBody>
          <a:bodyPr/>
          <a:lstStyle/>
          <a:p>
            <a:r>
              <a:rPr lang="en-US" b="1" smtClean="0">
                <a:latin typeface="Arial" charset="0"/>
                <a:cs typeface="Arial" charset="0"/>
              </a:rPr>
              <a:t>Return on Assets</a:t>
            </a:r>
          </a:p>
        </p:txBody>
      </p:sp>
      <p:sp>
        <p:nvSpPr>
          <p:cNvPr id="7173" name="Rectangle 3"/>
          <p:cNvSpPr>
            <a:spLocks noGrp="1" noChangeArrowheads="1"/>
          </p:cNvSpPr>
          <p:nvPr>
            <p:ph idx="1"/>
          </p:nvPr>
        </p:nvSpPr>
        <p:spPr>
          <a:xfrm>
            <a:off x="609600" y="2971800"/>
            <a:ext cx="7924800" cy="2741613"/>
          </a:xfrm>
        </p:spPr>
        <p:txBody>
          <a:bodyPr rtlCol="0">
            <a:normAutofit fontScale="85000" lnSpcReduction="10000"/>
          </a:bodyPr>
          <a:lstStyle/>
          <a:p>
            <a:pPr fontAlgn="auto">
              <a:spcAft>
                <a:spcPts val="0"/>
              </a:spcAft>
              <a:buFont typeface="Arial" pitchFamily="34" charset="0"/>
              <a:buChar char="•"/>
              <a:defRPr/>
            </a:pPr>
            <a:r>
              <a:rPr lang="en-US" dirty="0" smtClean="0">
                <a:latin typeface="Arial" pitchFamily="34" charset="0"/>
                <a:cs typeface="Arial" pitchFamily="34" charset="0"/>
              </a:rPr>
              <a:t>Measures the ability to utilize assets to create profits</a:t>
            </a:r>
          </a:p>
          <a:p>
            <a:pPr fontAlgn="auto">
              <a:spcAft>
                <a:spcPts val="0"/>
              </a:spcAft>
              <a:buFont typeface="Arial" pitchFamily="34" charset="0"/>
              <a:buChar char="•"/>
              <a:defRPr/>
            </a:pPr>
            <a:r>
              <a:rPr lang="en-US" dirty="0" smtClean="0">
                <a:latin typeface="Arial" pitchFamily="34" charset="0"/>
                <a:cs typeface="Arial" pitchFamily="34" charset="0"/>
              </a:rPr>
              <a:t>Average total assets</a:t>
            </a:r>
          </a:p>
          <a:p>
            <a:pPr lvl="1" fontAlgn="auto">
              <a:spcAft>
                <a:spcPts val="0"/>
              </a:spcAft>
              <a:buFont typeface="Arial" pitchFamily="34" charset="0"/>
              <a:buChar char="–"/>
              <a:defRPr/>
            </a:pPr>
            <a:r>
              <a:rPr lang="en-US" dirty="0" smtClean="0">
                <a:latin typeface="Arial" pitchFamily="34" charset="0"/>
                <a:cs typeface="Arial" pitchFamily="34" charset="0"/>
              </a:rPr>
              <a:t>Internal analysis: month-end amounts</a:t>
            </a:r>
          </a:p>
          <a:p>
            <a:pPr lvl="1" fontAlgn="auto">
              <a:spcAft>
                <a:spcPts val="0"/>
              </a:spcAft>
              <a:buFont typeface="Arial" pitchFamily="34" charset="0"/>
              <a:buChar char="–"/>
              <a:defRPr/>
            </a:pPr>
            <a:r>
              <a:rPr lang="en-US" dirty="0" smtClean="0">
                <a:latin typeface="Arial" pitchFamily="34" charset="0"/>
                <a:cs typeface="Arial" pitchFamily="34" charset="0"/>
              </a:rPr>
              <a:t>External analysis: beginning and ending amounts</a:t>
            </a:r>
          </a:p>
          <a:p>
            <a:pPr lvl="1" fontAlgn="auto">
              <a:spcAft>
                <a:spcPts val="0"/>
              </a:spcAft>
              <a:buFont typeface="Arial" pitchFamily="34" charset="0"/>
              <a:buChar char="–"/>
              <a:defRPr/>
            </a:pPr>
            <a:r>
              <a:rPr lang="en-US" dirty="0" smtClean="0">
                <a:latin typeface="Arial" pitchFamily="34" charset="0"/>
                <a:cs typeface="Arial" pitchFamily="34" charset="0"/>
              </a:rPr>
              <a:t>If necessary, consistent use of end-of-year amounts</a:t>
            </a:r>
          </a:p>
        </p:txBody>
      </p:sp>
      <p:graphicFrame>
        <p:nvGraphicFramePr>
          <p:cNvPr id="3074" name="Object 4"/>
          <p:cNvGraphicFramePr>
            <a:graphicFrameLocks noChangeAspect="1"/>
          </p:cNvGraphicFramePr>
          <p:nvPr/>
        </p:nvGraphicFramePr>
        <p:xfrm>
          <a:off x="1771650" y="1371600"/>
          <a:ext cx="5637213" cy="1296988"/>
        </p:xfrm>
        <a:graphic>
          <a:graphicData uri="http://schemas.openxmlformats.org/presentationml/2006/ole">
            <p:oleObj spid="_x0000_s3092" name="Equation" r:id="rId3" imgW="2489200" imgH="571500" progId="">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49153" name="Rectangle 1"/>
          <p:cNvSpPr>
            <a:spLocks noChangeArrowheads="1"/>
          </p:cNvSpPr>
          <p:nvPr/>
        </p:nvSpPr>
        <p:spPr bwMode="auto">
          <a:xfrm>
            <a:off x="457200" y="1524000"/>
            <a:ext cx="84582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Ahl</a:t>
            </a:r>
            <a:r>
              <a:rPr kumimoji="0" lang="en-US"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Enterprise lists the following data for 2004 and 2003</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latin typeface="Arial" pitchFamily="34" charset="0"/>
                <a:ea typeface="Calibri" pitchFamily="34" charset="0"/>
                <a:cs typeface="Arial" pitchFamily="34" charset="0"/>
              </a:rPr>
              <a:t>			   2004		  		2003</a:t>
            </a:r>
            <a:endParaRPr kumimoji="0" lang="en-US" sz="2000" b="1" i="0" u="sng"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Net Income		$52,500			$40,000		</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Net sales		1,050,000			1,000,000</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Average total assets	   230,000			   200,000</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latin typeface="Arial" pitchFamily="34" charset="0"/>
                <a:ea typeface="Calibri" pitchFamily="34" charset="0"/>
                <a:cs typeface="Arial" pitchFamily="34" charset="0"/>
              </a:rPr>
              <a:t>Average common equity 170,000			   160,000</a:t>
            </a:r>
            <a:endParaRPr kumimoji="0" lang="en-US" sz="2000" b="1" i="0" u="sng"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 Calculate the net profit margin, return on assets, total asset turnover and return on common equity for both years. Comment on the results. (For return on assets and total asset turnover, use end of year total assets for return on common equity, use end of year common equity)</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20883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822440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48129" name="Rectangle 1"/>
          <p:cNvSpPr>
            <a:spLocks noChangeArrowheads="1"/>
          </p:cNvSpPr>
          <p:nvPr/>
        </p:nvSpPr>
        <p:spPr bwMode="auto">
          <a:xfrm>
            <a:off x="381000" y="1524000"/>
            <a:ext cx="830580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The balance sheet for Schultz Bone Company at December 31</a:t>
            </a:r>
            <a:r>
              <a:rPr kumimoji="0" lang="en-US" sz="1800" b="1" i="0" u="none" strike="noStrike" cap="none" normalizeH="0" baseline="30000" dirty="0" smtClean="0">
                <a:ln>
                  <a:noFill/>
                </a:ln>
                <a:solidFill>
                  <a:schemeClr val="tx1"/>
                </a:solidFill>
                <a:effectLst/>
                <a:latin typeface="Arial" pitchFamily="34" charset="0"/>
                <a:ea typeface="Calibri" pitchFamily="34" charset="0"/>
                <a:cs typeface="Arial" pitchFamily="34" charset="0"/>
              </a:rPr>
              <a:t>st</a:t>
            </a: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1996, had the following account balances:</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Total current liabilities (non interest bearing)		$450,000</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Bonds payable, 6% (issued in 1972; due in 2000)	 	  750,000</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Preferred stock, 5%,$100 par				   300,000</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Common stock, $10 par					   750,000</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Premium on common stock				   150,000</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Retained earnings					   600,000</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Income before income tax was $200,000, and income taxes were $80,000 for the current year.</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 Calculate each of the following:</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Return  on assets (using ending assets)</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Return on total equity(using ending total equity)</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Return on common equity (using ending common equity)</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Time interest earned</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600541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287270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47105" name="Rectangle 1"/>
          <p:cNvSpPr>
            <a:spLocks noChangeArrowheads="1"/>
          </p:cNvSpPr>
          <p:nvPr/>
        </p:nvSpPr>
        <p:spPr bwMode="auto">
          <a:xfrm>
            <a:off x="457200" y="1447800"/>
            <a:ext cx="82296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Revenue and expense data for Vent Molded Plastics and for the plastics and for the industry as a whole are as follows:</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600" b="1" dirty="0">
                <a:latin typeface="Arial" pitchFamily="34" charset="0"/>
                <a:ea typeface="Calibri" pitchFamily="34" charset="0"/>
                <a:cs typeface="Arial" pitchFamily="34" charset="0"/>
              </a:rPr>
              <a:t>	</a:t>
            </a:r>
            <a:r>
              <a:rPr lang="en-US" sz="1600" b="1" dirty="0" smtClean="0">
                <a:latin typeface="Arial" pitchFamily="34" charset="0"/>
                <a:ea typeface="Calibri" pitchFamily="34" charset="0"/>
                <a:cs typeface="Arial" pitchFamily="34" charset="0"/>
              </a:rPr>
              <a:t>	   	</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Vent Molded		Plastics</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				     Plastics	     </a:t>
            </a:r>
            <a:r>
              <a:rPr kumimoji="0" lang="en-US" sz="1600" b="1" i="0" u="sng"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  Industry	</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Sales				$462,000			100.3%</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Sales returns		</a:t>
            </a:r>
            <a:r>
              <a:rPr lang="en-US" sz="1600" b="1" dirty="0">
                <a:latin typeface="Arial" pitchFamily="34" charset="0"/>
                <a:ea typeface="Calibri" pitchFamily="34" charset="0"/>
                <a:cs typeface="Arial" pitchFamily="34" charset="0"/>
              </a:rPr>
              <a:t>	</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4,500			     0.3 </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Cost of goods sold		   330,000			    67.1</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Selling expenses			     43,000			    10.1</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General expenses		</a:t>
            </a:r>
            <a:r>
              <a:rPr lang="en-US" sz="1600" b="1" dirty="0">
                <a:latin typeface="Arial" pitchFamily="34" charset="0"/>
                <a:ea typeface="Calibri" pitchFamily="34" charset="0"/>
                <a:cs typeface="Arial" pitchFamily="34" charset="0"/>
              </a:rPr>
              <a:t> </a:t>
            </a:r>
            <a:r>
              <a:rPr lang="en-US" sz="1600" b="1" dirty="0" smtClean="0">
                <a:latin typeface="Arial" pitchFamily="34" charset="0"/>
                <a:ea typeface="Calibri" pitchFamily="34" charset="0"/>
                <a:cs typeface="Arial" pitchFamily="34" charset="0"/>
              </a:rPr>
              <a:t>   	</a:t>
            </a:r>
            <a:r>
              <a:rPr lang="en-US" sz="1600" b="1" dirty="0">
                <a:latin typeface="Arial" pitchFamily="34" charset="0"/>
                <a:ea typeface="Calibri" pitchFamily="34" charset="0"/>
                <a:cs typeface="Arial" pitchFamily="34" charset="0"/>
              </a:rPr>
              <a:t> </a:t>
            </a:r>
            <a:r>
              <a:rPr lang="en-US" sz="1600" b="1" dirty="0" smtClean="0">
                <a:latin typeface="Arial" pitchFamily="34" charset="0"/>
                <a:ea typeface="Calibri" pitchFamily="34" charset="0"/>
                <a:cs typeface="Arial" pitchFamily="34" charset="0"/>
              </a:rPr>
              <a:t>  </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32,000			      7.9</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Other income			</a:t>
            </a:r>
            <a:r>
              <a:rPr lang="en-US" sz="1600" b="1" dirty="0">
                <a:latin typeface="Arial" pitchFamily="34" charset="0"/>
                <a:ea typeface="Calibri" pitchFamily="34" charset="0"/>
                <a:cs typeface="Arial" pitchFamily="34" charset="0"/>
              </a:rPr>
              <a:t> </a:t>
            </a:r>
            <a:r>
              <a:rPr lang="en-US" sz="1600" b="1" dirty="0" smtClean="0">
                <a:latin typeface="Arial" pitchFamily="34" charset="0"/>
                <a:ea typeface="Calibri" pitchFamily="34" charset="0"/>
                <a:cs typeface="Arial" pitchFamily="34" charset="0"/>
              </a:rPr>
              <a:t> </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1,800			      0.4</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Other expense			</a:t>
            </a:r>
            <a:r>
              <a:rPr lang="en-US" sz="1600" b="1" dirty="0">
                <a:latin typeface="Arial" pitchFamily="34" charset="0"/>
                <a:ea typeface="Calibri" pitchFamily="34" charset="0"/>
                <a:cs typeface="Arial" pitchFamily="34" charset="0"/>
              </a:rPr>
              <a:t> </a:t>
            </a:r>
            <a:r>
              <a:rPr lang="en-US" sz="1600" b="1" dirty="0" smtClean="0">
                <a:latin typeface="Arial" pitchFamily="34" charset="0"/>
                <a:ea typeface="Calibri" pitchFamily="34" charset="0"/>
                <a:cs typeface="Arial" pitchFamily="34" charset="0"/>
              </a:rPr>
              <a:t>      </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7,000			</a:t>
            </a:r>
            <a:r>
              <a:rPr lang="en-US" sz="1600" b="1" dirty="0">
                <a:latin typeface="Arial" pitchFamily="34" charset="0"/>
                <a:ea typeface="Calibri" pitchFamily="34" charset="0"/>
                <a:cs typeface="Arial" pitchFamily="34" charset="0"/>
              </a:rPr>
              <a:t> </a:t>
            </a:r>
            <a:r>
              <a:rPr lang="en-US" sz="1600" b="1" dirty="0" smtClean="0">
                <a:latin typeface="Arial" pitchFamily="34" charset="0"/>
                <a:ea typeface="Calibri" pitchFamily="34" charset="0"/>
                <a:cs typeface="Arial" pitchFamily="34" charset="0"/>
              </a:rPr>
              <a:t>     </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1.3</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Income tax			</a:t>
            </a:r>
            <a:r>
              <a:rPr kumimoji="0" lang="en-US" sz="1600" b="1" i="0" u="sng"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   22,000</a:t>
            </a:r>
            <a:r>
              <a:rPr kumimoji="0" lang="en-US" sz="1600" b="1" i="0" u="sng"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	  	      5.5</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 Convert the dollar figures for Vent Molded Plastics into percentages based on net sales. Compute these with the industry average, and comment on you findings.</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722378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980747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143000"/>
          </a:xfrm>
        </p:spPr>
        <p:txBody>
          <a:bodyPr/>
          <a:lstStyle/>
          <a:p>
            <a:r>
              <a:rPr lang="en-MY" b="1" dirty="0" smtClean="0">
                <a:latin typeface="Arial" charset="0"/>
                <a:cs typeface="Arial" charset="0"/>
              </a:rPr>
              <a:t>Practical Exercise  </a:t>
            </a:r>
            <a:endParaRPr lang="en-US" dirty="0"/>
          </a:p>
        </p:txBody>
      </p:sp>
      <p:graphicFrame>
        <p:nvGraphicFramePr>
          <p:cNvPr id="3" name="Table 2"/>
          <p:cNvGraphicFramePr>
            <a:graphicFrameLocks noGrp="1"/>
          </p:cNvGraphicFramePr>
          <p:nvPr/>
        </p:nvGraphicFramePr>
        <p:xfrm>
          <a:off x="457200" y="1649476"/>
          <a:ext cx="8229600" cy="3925824"/>
        </p:xfrm>
        <a:graphic>
          <a:graphicData uri="http://schemas.openxmlformats.org/drawingml/2006/table">
            <a:tbl>
              <a:tblPr/>
              <a:tblGrid>
                <a:gridCol w="4114800"/>
                <a:gridCol w="1371600"/>
                <a:gridCol w="1371600"/>
                <a:gridCol w="1371600"/>
              </a:tblGrid>
              <a:tr h="274864">
                <a:tc>
                  <a:txBody>
                    <a:bodyPr/>
                    <a:lstStyle/>
                    <a:p>
                      <a:pPr marL="0" marR="0">
                        <a:lnSpc>
                          <a:spcPct val="115000"/>
                        </a:lnSpc>
                        <a:spcBef>
                          <a:spcPts val="0"/>
                        </a:spcBef>
                        <a:spcAft>
                          <a:spcPts val="0"/>
                        </a:spcAft>
                      </a:pPr>
                      <a:endParaRPr lang="en-US" sz="1600"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u="sng">
                          <a:solidFill>
                            <a:srgbClr val="000000"/>
                          </a:solidFill>
                          <a:latin typeface="Arial" pitchFamily="34" charset="0"/>
                          <a:ea typeface="Times New Roman"/>
                          <a:cs typeface="Arial" pitchFamily="34" charset="0"/>
                        </a:rPr>
                        <a:t>2010</a:t>
                      </a:r>
                      <a:r>
                        <a:rPr lang="en-US" sz="1600">
                          <a:solidFill>
                            <a:srgbClr val="000000"/>
                          </a:solidFill>
                          <a:latin typeface="Arial" pitchFamily="34" charset="0"/>
                          <a:ea typeface="Times New Roman"/>
                          <a:cs typeface="Arial" pitchFamily="34" charset="0"/>
                        </a:rPr>
                        <a:t>    </a:t>
                      </a:r>
                      <a:endParaRPr lang="en-US" sz="160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u="sng">
                          <a:solidFill>
                            <a:srgbClr val="000000"/>
                          </a:solidFill>
                          <a:latin typeface="Arial" pitchFamily="34" charset="0"/>
                          <a:ea typeface="Times New Roman"/>
                          <a:cs typeface="Arial" pitchFamily="34" charset="0"/>
                        </a:rPr>
                        <a:t>2009</a:t>
                      </a:r>
                      <a:r>
                        <a:rPr lang="en-US" sz="1600">
                          <a:solidFill>
                            <a:srgbClr val="000000"/>
                          </a:solidFill>
                          <a:latin typeface="Arial" pitchFamily="34" charset="0"/>
                          <a:ea typeface="Times New Roman"/>
                          <a:cs typeface="Arial" pitchFamily="34" charset="0"/>
                        </a:rPr>
                        <a:t>   </a:t>
                      </a:r>
                      <a:endParaRPr lang="en-US" sz="160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 </a:t>
                      </a:r>
                      <a:r>
                        <a:rPr lang="en-US" sz="1600" u="sng">
                          <a:solidFill>
                            <a:srgbClr val="000000"/>
                          </a:solidFill>
                          <a:latin typeface="Arial" pitchFamily="34" charset="0"/>
                          <a:ea typeface="Times New Roman"/>
                          <a:cs typeface="Arial" pitchFamily="34" charset="0"/>
                        </a:rPr>
                        <a:t>2008</a:t>
                      </a:r>
                      <a:r>
                        <a:rPr lang="en-US" sz="1600">
                          <a:solidFill>
                            <a:srgbClr val="000000"/>
                          </a:solidFill>
                          <a:latin typeface="Arial" pitchFamily="34" charset="0"/>
                          <a:ea typeface="Times New Roman"/>
                          <a:cs typeface="Arial" pitchFamily="34" charset="0"/>
                        </a:rPr>
                        <a:t>   </a:t>
                      </a:r>
                      <a:endParaRPr lang="en-US" sz="1600">
                        <a:latin typeface="Arial" pitchFamily="34" charset="0"/>
                        <a:ea typeface="Times New Roman"/>
                        <a:cs typeface="Arial" pitchFamily="34" charset="0"/>
                      </a:endParaRPr>
                    </a:p>
                  </a:txBody>
                  <a:tcPr marL="0" marR="0" marT="0" marB="0">
                    <a:lnL>
                      <a:noFill/>
                    </a:lnL>
                    <a:lnR>
                      <a:noFill/>
                    </a:lnR>
                    <a:lnT>
                      <a:noFill/>
                    </a:lnT>
                    <a:lnB>
                      <a:noFill/>
                    </a:lnB>
                  </a:tcPr>
                </a:tc>
              </a:tr>
              <a:tr h="274864">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Net sales</a:t>
                      </a:r>
                      <a:endParaRPr lang="en-US" sz="1600"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$233,000 </a:t>
                      </a:r>
                      <a:endParaRPr lang="en-US" sz="1600"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$204,000 </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Cost of sales</a:t>
                      </a:r>
                      <a:endParaRPr lang="en-US" sz="1600"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(124,000)</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(110,000)</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Selling and administrative expenses</a:t>
                      </a:r>
                      <a:endParaRPr lang="en-US" sz="1600"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(95,000)</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(81,500)</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endParaRPr lang="en-US" sz="1600"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Other income:</a:t>
                      </a:r>
                      <a:endParaRPr lang="en-US" sz="1600"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   Interest</a:t>
                      </a:r>
                      <a:endParaRPr lang="en-US" sz="1600"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 (3,700)</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(3,050)</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   Other</a:t>
                      </a:r>
                      <a:endParaRPr lang="en-US" sz="1600"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u="sng">
                          <a:solidFill>
                            <a:srgbClr val="000000"/>
                          </a:solidFill>
                          <a:latin typeface="Arial" pitchFamily="34" charset="0"/>
                          <a:ea typeface="Times New Roman"/>
                          <a:cs typeface="Arial" pitchFamily="34" charset="0"/>
                        </a:rPr>
                        <a:t>    100</a:t>
                      </a:r>
                      <a:r>
                        <a:rPr lang="en-US" sz="1600">
                          <a:solidFill>
                            <a:srgbClr val="000000"/>
                          </a:solidFill>
                          <a:latin typeface="Arial" pitchFamily="34" charset="0"/>
                          <a:ea typeface="Times New Roman"/>
                          <a:cs typeface="Arial" pitchFamily="34" charset="0"/>
                        </a:rPr>
                        <a:t> </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u="sng">
                          <a:solidFill>
                            <a:srgbClr val="000000"/>
                          </a:solidFill>
                          <a:latin typeface="Arial" pitchFamily="34" charset="0"/>
                          <a:ea typeface="Times New Roman"/>
                          <a:cs typeface="Arial" pitchFamily="34" charset="0"/>
                        </a:rPr>
                        <a:t>   1,175</a:t>
                      </a:r>
                      <a:r>
                        <a:rPr lang="en-US" sz="1600">
                          <a:solidFill>
                            <a:srgbClr val="000000"/>
                          </a:solidFill>
                          <a:latin typeface="Arial" pitchFamily="34" charset="0"/>
                          <a:ea typeface="Times New Roman"/>
                          <a:cs typeface="Arial" pitchFamily="34" charset="0"/>
                        </a:rPr>
                        <a:t> </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Earnings before tax and extraordinary credit</a:t>
                      </a:r>
                      <a:endParaRPr lang="en-US" sz="1600"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  $ 10,400 </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$ 10,625 </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Provision for income tax</a:t>
                      </a:r>
                      <a:endParaRPr lang="en-US" sz="1600"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(4,800)</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   (4,740)</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Earnings before extraordinary credit</a:t>
                      </a:r>
                      <a:endParaRPr lang="en-US" sz="1600"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5,600 </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a:solidFill>
                            <a:srgbClr val="000000"/>
                          </a:solidFill>
                          <a:latin typeface="Arial" pitchFamily="34" charset="0"/>
                          <a:ea typeface="Times New Roman"/>
                          <a:cs typeface="Arial" pitchFamily="34" charset="0"/>
                        </a:rPr>
                        <a:t>5,885 </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Extraordinary credit</a:t>
                      </a:r>
                      <a:endParaRPr lang="en-US" sz="1600"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      </a:t>
                      </a:r>
                      <a:r>
                        <a:rPr lang="en-US" sz="1600" dirty="0" smtClean="0">
                          <a:solidFill>
                            <a:srgbClr val="000000"/>
                          </a:solidFill>
                          <a:latin typeface="Arial" pitchFamily="34" charset="0"/>
                          <a:ea typeface="Times New Roman"/>
                          <a:cs typeface="Arial" pitchFamily="34" charset="0"/>
                        </a:rPr>
                        <a:t>     </a:t>
                      </a:r>
                      <a:r>
                        <a:rPr lang="en-US" sz="1600" u="sng" dirty="0" smtClean="0">
                          <a:solidFill>
                            <a:srgbClr val="000000"/>
                          </a:solidFill>
                          <a:latin typeface="Arial" pitchFamily="34" charset="0"/>
                          <a:ea typeface="Times New Roman"/>
                          <a:cs typeface="Arial" pitchFamily="34" charset="0"/>
                        </a:rPr>
                        <a:t>      </a:t>
                      </a:r>
                      <a:r>
                        <a:rPr lang="en-US" sz="1600" u="sng" dirty="0">
                          <a:solidFill>
                            <a:srgbClr val="000000"/>
                          </a:solidFill>
                          <a:latin typeface="Arial" pitchFamily="34" charset="0"/>
                          <a:ea typeface="Times New Roman"/>
                          <a:cs typeface="Arial" pitchFamily="34" charset="0"/>
                        </a:rPr>
                        <a:t>—</a:t>
                      </a:r>
                      <a:endParaRPr lang="en-US" sz="1600"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nSpc>
                          <a:spcPct val="115000"/>
                        </a:lnSpc>
                        <a:spcBef>
                          <a:spcPts val="0"/>
                        </a:spcBef>
                        <a:spcAft>
                          <a:spcPts val="0"/>
                        </a:spcAft>
                      </a:pPr>
                      <a:r>
                        <a:rPr lang="en-US" sz="1600" dirty="0">
                          <a:solidFill>
                            <a:srgbClr val="000000"/>
                          </a:solidFill>
                          <a:latin typeface="Arial" pitchFamily="34" charset="0"/>
                          <a:ea typeface="Times New Roman"/>
                          <a:cs typeface="Arial" pitchFamily="34" charset="0"/>
                        </a:rPr>
                        <a:t>   </a:t>
                      </a:r>
                      <a:r>
                        <a:rPr lang="en-US" sz="1600" dirty="0" smtClean="0">
                          <a:solidFill>
                            <a:srgbClr val="000000"/>
                          </a:solidFill>
                          <a:latin typeface="Arial" pitchFamily="34" charset="0"/>
                          <a:ea typeface="Times New Roman"/>
                          <a:cs typeface="Arial" pitchFamily="34" charset="0"/>
                        </a:rPr>
                        <a:t>        </a:t>
                      </a:r>
                      <a:r>
                        <a:rPr lang="en-US" sz="1600" u="sng" dirty="0" smtClean="0">
                          <a:solidFill>
                            <a:srgbClr val="000000"/>
                          </a:solidFill>
                          <a:latin typeface="Arial" pitchFamily="34" charset="0"/>
                          <a:ea typeface="Times New Roman"/>
                          <a:cs typeface="Arial" pitchFamily="34" charset="0"/>
                        </a:rPr>
                        <a:t>   </a:t>
                      </a:r>
                      <a:r>
                        <a:rPr lang="en-US" sz="1600" u="sng" dirty="0">
                          <a:solidFill>
                            <a:srgbClr val="000000"/>
                          </a:solidFill>
                          <a:latin typeface="Arial" pitchFamily="34" charset="0"/>
                          <a:ea typeface="Times New Roman"/>
                          <a:cs typeface="Arial" pitchFamily="34" charset="0"/>
                        </a:rPr>
                        <a:t>1,510</a:t>
                      </a:r>
                      <a:endParaRPr lang="en-US" sz="1600"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endParaRPr lang="en-US" sz="1600"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600" u="dbl">
                          <a:solidFill>
                            <a:srgbClr val="000000"/>
                          </a:solidFill>
                          <a:latin typeface="Arial" pitchFamily="34" charset="0"/>
                          <a:ea typeface="Times New Roman"/>
                          <a:cs typeface="Arial" pitchFamily="34" charset="0"/>
                        </a:rPr>
                        <a:t>$  5,600</a:t>
                      </a:r>
                      <a:r>
                        <a:rPr lang="en-US" sz="1600">
                          <a:solidFill>
                            <a:srgbClr val="000000"/>
                          </a:solidFill>
                          <a:latin typeface="Arial" pitchFamily="34" charset="0"/>
                          <a:ea typeface="Times New Roman"/>
                          <a:cs typeface="Arial" pitchFamily="34" charset="0"/>
                        </a:rPr>
                        <a:t> </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600" u="dbl">
                          <a:solidFill>
                            <a:srgbClr val="000000"/>
                          </a:solidFill>
                          <a:latin typeface="Arial" pitchFamily="34" charset="0"/>
                          <a:ea typeface="Times New Roman"/>
                          <a:cs typeface="Arial" pitchFamily="34" charset="0"/>
                        </a:rPr>
                        <a:t>$  7,395</a:t>
                      </a:r>
                      <a:r>
                        <a:rPr lang="en-US" sz="1600">
                          <a:solidFill>
                            <a:srgbClr val="000000"/>
                          </a:solidFill>
                          <a:latin typeface="Arial" pitchFamily="34" charset="0"/>
                          <a:ea typeface="Times New Roman"/>
                          <a:cs typeface="Arial" pitchFamily="34" charset="0"/>
                        </a:rPr>
                        <a:t> </a:t>
                      </a:r>
                      <a:endParaRPr lang="en-US" sz="160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r h="274864">
                <a:tc>
                  <a:txBody>
                    <a:bodyPr/>
                    <a:lstStyle/>
                    <a:p>
                      <a:pPr marL="0" marR="0">
                        <a:lnSpc>
                          <a:spcPct val="115000"/>
                        </a:lnSpc>
                        <a:spcBef>
                          <a:spcPts val="0"/>
                        </a:spcBef>
                        <a:spcAft>
                          <a:spcPts val="0"/>
                        </a:spcAft>
                      </a:pPr>
                      <a:endParaRPr lang="en-US" sz="1600"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endParaRPr lang="en-US" sz="1600" dirty="0">
                        <a:solidFill>
                          <a:srgbClr val="000000"/>
                        </a:solidFill>
                        <a:latin typeface="Arial" pitchFamily="34" charset="0"/>
                        <a:ea typeface="Times New Roman"/>
                        <a:cs typeface="Arial" pitchFamily="34" charset="0"/>
                      </a:endParaRPr>
                    </a:p>
                  </a:txBody>
                  <a:tcPr marL="0" marR="0" marT="0" marB="0" anchor="b">
                    <a:lnL>
                      <a:noFill/>
                    </a:lnL>
                    <a:lnR>
                      <a:noFill/>
                    </a:lnR>
                    <a:lnT>
                      <a:noFill/>
                    </a:lnT>
                    <a:lnB>
                      <a:noFill/>
                    </a:lnB>
                  </a:tcPr>
                </a:tc>
              </a:tr>
            </a:tbl>
          </a:graphicData>
        </a:graphic>
      </p:graphicFrame>
      <p:sp>
        <p:nvSpPr>
          <p:cNvPr id="46081" name="Rectangle 1"/>
          <p:cNvSpPr>
            <a:spLocks noChangeArrowheads="1"/>
          </p:cNvSpPr>
          <p:nvPr/>
        </p:nvSpPr>
        <p:spPr bwMode="auto">
          <a:xfrm>
            <a:off x="304800" y="1219200"/>
            <a:ext cx="82296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tab pos="-114300" algn="r"/>
                <a:tab pos="0" algn="r"/>
              </a:tabLst>
            </a:pPr>
            <a:r>
              <a:rPr kumimoji="0" lang="en-US" sz="1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The following are extracted from the financial statements of </a:t>
            </a:r>
            <a:r>
              <a:rPr kumimoji="0" lang="en-US" sz="14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Frem</a:t>
            </a:r>
            <a:r>
              <a:rPr kumimoji="0" lang="en-US" sz="14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Inc., for 2010, 2009, and 2008.</a:t>
            </a:r>
            <a:endParaRPr kumimoji="0" lang="en-US" sz="1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248326335"/>
              </p:ext>
            </p:extLst>
          </p:nvPr>
        </p:nvGraphicFramePr>
        <p:xfrm>
          <a:off x="381000" y="1219200"/>
          <a:ext cx="8229600" cy="1892808"/>
        </p:xfrm>
        <a:graphic>
          <a:graphicData uri="http://schemas.openxmlformats.org/drawingml/2006/table">
            <a:tbl>
              <a:tblPr/>
              <a:tblGrid>
                <a:gridCol w="4114800"/>
                <a:gridCol w="1371600"/>
                <a:gridCol w="1371600"/>
                <a:gridCol w="1371600"/>
              </a:tblGrid>
              <a:tr h="251461">
                <a:tc>
                  <a:txBody>
                    <a:bodyPr/>
                    <a:lstStyle/>
                    <a:p>
                      <a:pPr marL="0" marR="0">
                        <a:lnSpc>
                          <a:spcPct val="115000"/>
                        </a:lnSpc>
                        <a:spcBef>
                          <a:spcPts val="0"/>
                        </a:spcBef>
                        <a:spcAft>
                          <a:spcPts val="0"/>
                        </a:spcAft>
                      </a:pPr>
                      <a:endParaRPr lang="en-US" sz="1800" b="1" dirty="0" smtClean="0">
                        <a:solidFill>
                          <a:srgbClr val="000000"/>
                        </a:solidFill>
                        <a:latin typeface="Arial" pitchFamily="34" charset="0"/>
                        <a:ea typeface="Times New Roman"/>
                        <a:cs typeface="Arial" pitchFamily="34" charset="0"/>
                      </a:endParaRPr>
                    </a:p>
                    <a:p>
                      <a:pPr marL="0" marR="0">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Total </a:t>
                      </a:r>
                      <a:r>
                        <a:rPr lang="en-US" sz="1800" b="1" dirty="0">
                          <a:solidFill>
                            <a:srgbClr val="000000"/>
                          </a:solidFill>
                          <a:latin typeface="Arial" pitchFamily="34" charset="0"/>
                          <a:ea typeface="Times New Roman"/>
                          <a:cs typeface="Arial" pitchFamily="34" charset="0"/>
                        </a:rPr>
                        <a:t>assets</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$202,000 </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$173,000 </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$161,000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251461">
                <a:tc>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Long-term debt</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24,600 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17,400 </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15,200 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251461">
                <a:tc>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Common equity</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123,000 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116,800 </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112,800 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251461">
                <a:tc>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Preferred stock</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4,000 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a:solidFill>
                            <a:srgbClr val="000000"/>
                          </a:solidFill>
                          <a:latin typeface="Arial" pitchFamily="34" charset="0"/>
                          <a:ea typeface="Times New Roman"/>
                          <a:cs typeface="Arial" pitchFamily="34" charset="0"/>
                        </a:rPr>
                        <a:t>4,000 </a:t>
                      </a:r>
                      <a:endParaRPr lang="en-US" sz="18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4,000 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r h="251461">
                <a:tc>
                  <a:txBody>
                    <a:bodyPr/>
                    <a:lstStyle/>
                    <a:p>
                      <a:pPr marL="0" marR="0">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Preferred dividends</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280 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280 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r">
                        <a:lnSpc>
                          <a:spcPct val="115000"/>
                        </a:lnSpc>
                        <a:spcBef>
                          <a:spcPts val="0"/>
                        </a:spcBef>
                        <a:spcAft>
                          <a:spcPts val="0"/>
                        </a:spcAft>
                      </a:pPr>
                      <a:r>
                        <a:rPr lang="en-US" sz="1800" b="1" dirty="0" smtClean="0">
                          <a:solidFill>
                            <a:srgbClr val="000000"/>
                          </a:solidFill>
                          <a:latin typeface="Arial" pitchFamily="34" charset="0"/>
                          <a:ea typeface="Times New Roman"/>
                          <a:cs typeface="Arial" pitchFamily="34" charset="0"/>
                        </a:rPr>
                        <a:t>280</a:t>
                      </a:r>
                      <a:r>
                        <a:rPr lang="en-US" sz="1800" b="1" dirty="0">
                          <a:solidFill>
                            <a:srgbClr val="000000"/>
                          </a:solidFill>
                          <a:latin typeface="Arial" pitchFamily="34" charset="0"/>
                          <a:ea typeface="Times New Roman"/>
                          <a:cs typeface="Arial" pitchFamily="34" charset="0"/>
                        </a:rPr>
                        <a:t> </a:t>
                      </a:r>
                      <a:endParaRPr lang="en-US" sz="1800" b="1" dirty="0">
                        <a:latin typeface="Arial" pitchFamily="34" charset="0"/>
                        <a:ea typeface="Times New Roman"/>
                        <a:cs typeface="Arial" pitchFamily="34" charset="0"/>
                      </a:endParaRPr>
                    </a:p>
                  </a:txBody>
                  <a:tcPr marL="0" marR="0" marT="0" marB="0" anchor="b">
                    <a:lnL>
                      <a:noFill/>
                    </a:lnL>
                    <a:lnR>
                      <a:noFill/>
                    </a:lnR>
                    <a:lnT>
                      <a:noFill/>
                    </a:lnT>
                    <a:lnB>
                      <a:noFill/>
                    </a:lnB>
                  </a:tcPr>
                </a:tc>
              </a:tr>
            </a:tbl>
          </a:graphicData>
        </a:graphic>
      </p:graphicFrame>
      <p:sp>
        <p:nvSpPr>
          <p:cNvPr id="3" name="Rectangle 2"/>
          <p:cNvSpPr/>
          <p:nvPr/>
        </p:nvSpPr>
        <p:spPr>
          <a:xfrm>
            <a:off x="1793592" y="609600"/>
            <a:ext cx="4084773" cy="461665"/>
          </a:xfrm>
          <a:prstGeom prst="rect">
            <a:avLst/>
          </a:prstGeom>
        </p:spPr>
        <p:txBody>
          <a:bodyPr wrap="none">
            <a:spAutoFit/>
          </a:bodyPr>
          <a:lstStyle/>
          <a:p>
            <a:r>
              <a:rPr lang="en-MY" b="1" dirty="0">
                <a:latin typeface="Arial" charset="0"/>
                <a:cs typeface="Arial" charset="0"/>
              </a:rPr>
              <a:t>Practical Exercise </a:t>
            </a:r>
            <a:r>
              <a:rPr lang="en-MY" b="1" dirty="0" smtClean="0">
                <a:latin typeface="Arial" charset="0"/>
                <a:cs typeface="Arial" charset="0"/>
              </a:rPr>
              <a:t>(</a:t>
            </a:r>
            <a:r>
              <a:rPr lang="en-MY" b="1" dirty="0" err="1" smtClean="0">
                <a:latin typeface="Arial" charset="0"/>
                <a:cs typeface="Arial" charset="0"/>
              </a:rPr>
              <a:t>Cont,d</a:t>
            </a:r>
            <a:r>
              <a:rPr lang="en-MY" b="1" dirty="0" smtClean="0">
                <a:latin typeface="Arial" charset="0"/>
                <a:cs typeface="Arial" charset="0"/>
              </a:rPr>
              <a:t>)</a:t>
            </a:r>
            <a:endParaRPr lang="en-MY" dirty="0"/>
          </a:p>
        </p:txBody>
      </p:sp>
    </p:spTree>
    <p:extLst>
      <p:ext uri="{BB962C8B-B14F-4D97-AF65-F5344CB8AC3E}">
        <p14:creationId xmlns:p14="http://schemas.microsoft.com/office/powerpoint/2010/main" xmlns="" val="40870518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(Cont’d)</a:t>
            </a:r>
            <a:endParaRPr lang="en-US" dirty="0"/>
          </a:p>
        </p:txBody>
      </p:sp>
      <p:graphicFrame>
        <p:nvGraphicFramePr>
          <p:cNvPr id="3" name="Table 2"/>
          <p:cNvGraphicFramePr>
            <a:graphicFrameLocks noGrp="1"/>
          </p:cNvGraphicFramePr>
          <p:nvPr/>
        </p:nvGraphicFramePr>
        <p:xfrm>
          <a:off x="533400" y="1828800"/>
          <a:ext cx="5257801" cy="2243328"/>
        </p:xfrm>
        <a:graphic>
          <a:graphicData uri="http://schemas.openxmlformats.org/drawingml/2006/table">
            <a:tbl>
              <a:tblPr/>
              <a:tblGrid>
                <a:gridCol w="339213"/>
                <a:gridCol w="339213"/>
                <a:gridCol w="4324965"/>
                <a:gridCol w="254410"/>
              </a:tblGrid>
              <a:tr h="0">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a.</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gridSpan="2">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Compute the following ratios for 2010 and 2009.</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nSpc>
                          <a:spcPct val="115000"/>
                        </a:lnSpc>
                        <a:spcBef>
                          <a:spcPts val="0"/>
                        </a:spcBef>
                        <a:spcAft>
                          <a:spcPts val="0"/>
                        </a:spcAft>
                      </a:pPr>
                      <a:endParaRPr lang="en-US" sz="1100">
                        <a:solidFill>
                          <a:srgbClr val="000000"/>
                        </a:solidFill>
                        <a:latin typeface="Times New Roman"/>
                        <a:ea typeface="Times New Roman"/>
                      </a:endParaRPr>
                    </a:p>
                  </a:txBody>
                  <a:tcPr marL="0" marR="0" marT="0" marB="0">
                    <a:lnL>
                      <a:noFill/>
                    </a:lnL>
                    <a:lnR>
                      <a:noFill/>
                    </a:lnR>
                    <a:lnT>
                      <a:noFill/>
                    </a:lnT>
                    <a:lnB>
                      <a:noFill/>
                    </a:lnB>
                  </a:tcPr>
                </a:tc>
              </a:tr>
              <a:tr h="0">
                <a:tc>
                  <a:txBody>
                    <a:bodyPr/>
                    <a:lstStyle/>
                    <a:p>
                      <a:pPr marL="0" marR="0">
                        <a:lnSpc>
                          <a:spcPct val="115000"/>
                        </a:lnSpc>
                        <a:spcBef>
                          <a:spcPts val="0"/>
                        </a:spcBef>
                        <a:spcAft>
                          <a:spcPts val="0"/>
                        </a:spcAft>
                      </a:pPr>
                      <a:endParaRPr lang="en-US" sz="16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1.</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Net profit margin</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2.</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Total asset turnover</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3.</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Return on assets</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4.</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Return on investment</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5.</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Return on total equity</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6.</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Return on common equity</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7.</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Gross profit margin</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dirty="0">
                          <a:latin typeface="Times New Roman"/>
                          <a:ea typeface="Times New Roman"/>
                        </a:rPr>
                        <a:t> </a:t>
                      </a:r>
                    </a:p>
                  </a:txBody>
                  <a:tcPr marL="0" marR="0" marT="0" marB="0" anchor="ctr">
                    <a:lnL>
                      <a:noFill/>
                    </a:lnL>
                    <a:lnR>
                      <a:noFill/>
                    </a:lnR>
                    <a:lnT>
                      <a:noFill/>
                    </a:lnT>
                    <a:lnB>
                      <a:noFill/>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xmlns="" val="2199514303"/>
              </p:ext>
            </p:extLst>
          </p:nvPr>
        </p:nvGraphicFramePr>
        <p:xfrm>
          <a:off x="457200" y="4114800"/>
          <a:ext cx="8077200" cy="381002"/>
        </p:xfrm>
        <a:graphic>
          <a:graphicData uri="http://schemas.openxmlformats.org/drawingml/2006/table">
            <a:tbl>
              <a:tblPr/>
              <a:tblGrid>
                <a:gridCol w="307645"/>
                <a:gridCol w="7769555"/>
              </a:tblGrid>
              <a:tr h="381002">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b.</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Discuss the trend in profitability and identify specific causes for the trend.</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r>
            </a:tbl>
          </a:graphicData>
        </a:graphic>
      </p:graphicFrame>
      <p:sp>
        <p:nvSpPr>
          <p:cNvPr id="45057" name="Rectangle 1"/>
          <p:cNvSpPr>
            <a:spLocks noChangeArrowheads="1"/>
          </p:cNvSpPr>
          <p:nvPr/>
        </p:nvSpPr>
        <p:spPr bwMode="auto">
          <a:xfrm>
            <a:off x="457200" y="1447800"/>
            <a:ext cx="77724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Required:</a:t>
            </a:r>
            <a:endParaRPr kumimoji="0" lang="en-US" sz="2400" b="0" i="0" u="none" strike="noStrike" cap="none" normalizeH="0" baseline="0" dirty="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xmlns="" val="42435190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(Cont’d)</a:t>
            </a:r>
            <a:endParaRPr lang="en-US" dirty="0"/>
          </a:p>
        </p:txBody>
      </p:sp>
      <p:graphicFrame>
        <p:nvGraphicFramePr>
          <p:cNvPr id="3" name="Table 2"/>
          <p:cNvGraphicFramePr>
            <a:graphicFrameLocks noGrp="1"/>
          </p:cNvGraphicFramePr>
          <p:nvPr/>
        </p:nvGraphicFramePr>
        <p:xfrm>
          <a:off x="533400" y="1828800"/>
          <a:ext cx="5257801" cy="2243328"/>
        </p:xfrm>
        <a:graphic>
          <a:graphicData uri="http://schemas.openxmlformats.org/drawingml/2006/table">
            <a:tbl>
              <a:tblPr/>
              <a:tblGrid>
                <a:gridCol w="339213"/>
                <a:gridCol w="339213"/>
                <a:gridCol w="4324965"/>
                <a:gridCol w="254410"/>
              </a:tblGrid>
              <a:tr h="0">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a.</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gridSpan="2">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Compute the following ratios for 2010 and 2009.</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hMerge="1">
                  <a:txBody>
                    <a:bodyPr/>
                    <a:lstStyle/>
                    <a:p>
                      <a:endParaRPr lang="en-US"/>
                    </a:p>
                  </a:txBody>
                  <a:tcPr/>
                </a:tc>
                <a:tc>
                  <a:txBody>
                    <a:bodyPr/>
                    <a:lstStyle/>
                    <a:p>
                      <a:pPr marL="0" marR="0">
                        <a:lnSpc>
                          <a:spcPct val="115000"/>
                        </a:lnSpc>
                        <a:spcBef>
                          <a:spcPts val="0"/>
                        </a:spcBef>
                        <a:spcAft>
                          <a:spcPts val="0"/>
                        </a:spcAft>
                      </a:pPr>
                      <a:endParaRPr lang="en-US" sz="1100">
                        <a:solidFill>
                          <a:srgbClr val="000000"/>
                        </a:solidFill>
                        <a:latin typeface="Times New Roman"/>
                        <a:ea typeface="Times New Roman"/>
                      </a:endParaRPr>
                    </a:p>
                  </a:txBody>
                  <a:tcPr marL="0" marR="0" marT="0" marB="0">
                    <a:lnL>
                      <a:noFill/>
                    </a:lnL>
                    <a:lnR>
                      <a:noFill/>
                    </a:lnR>
                    <a:lnT>
                      <a:noFill/>
                    </a:lnT>
                    <a:lnB>
                      <a:noFill/>
                    </a:lnB>
                  </a:tcPr>
                </a:tc>
              </a:tr>
              <a:tr h="0">
                <a:tc>
                  <a:txBody>
                    <a:bodyPr/>
                    <a:lstStyle/>
                    <a:p>
                      <a:pPr marL="0" marR="0">
                        <a:lnSpc>
                          <a:spcPct val="115000"/>
                        </a:lnSpc>
                        <a:spcBef>
                          <a:spcPts val="0"/>
                        </a:spcBef>
                        <a:spcAft>
                          <a:spcPts val="0"/>
                        </a:spcAft>
                      </a:pPr>
                      <a:endParaRPr lang="en-US" sz="16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1.</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Net profit margin</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2.</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Total asset turnover</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3.</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Return on assets</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4.</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a:solidFill>
                            <a:srgbClr val="000000"/>
                          </a:solidFill>
                          <a:latin typeface="Arial" pitchFamily="34" charset="0"/>
                          <a:ea typeface="Times New Roman"/>
                          <a:cs typeface="Arial" pitchFamily="34" charset="0"/>
                        </a:rPr>
                        <a:t>Return on investment</a:t>
                      </a:r>
                      <a:endParaRPr lang="en-US" sz="16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5.</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Return on total equity</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6.</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Return on common equity</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a:latin typeface="Times New Roman"/>
                          <a:ea typeface="Times New Roman"/>
                        </a:rPr>
                        <a:t> </a:t>
                      </a:r>
                    </a:p>
                  </a:txBody>
                  <a:tcPr marL="0" marR="0" marT="0" marB="0" anchor="ctr">
                    <a:lnL>
                      <a:noFill/>
                    </a:lnL>
                    <a:lnR>
                      <a:noFill/>
                    </a:lnR>
                    <a:lnT>
                      <a:noFill/>
                    </a:lnT>
                    <a:lnB>
                      <a:noFill/>
                    </a:lnB>
                  </a:tcPr>
                </a:tc>
              </a:tr>
              <a:tr h="0">
                <a:tc>
                  <a:txBody>
                    <a:bodyPr/>
                    <a:lstStyle/>
                    <a:p>
                      <a:pPr marL="0" marR="0">
                        <a:lnSpc>
                          <a:spcPct val="115000"/>
                        </a:lnSpc>
                        <a:spcBef>
                          <a:spcPts val="0"/>
                        </a:spcBef>
                        <a:spcAft>
                          <a:spcPts val="0"/>
                        </a:spcAft>
                      </a:pPr>
                      <a:endParaRPr lang="en-US" sz="1600" b="1">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7.</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Gross profit margin</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200" dirty="0">
                          <a:latin typeface="Times New Roman"/>
                          <a:ea typeface="Times New Roman"/>
                        </a:rPr>
                        <a:t> </a:t>
                      </a:r>
                    </a:p>
                  </a:txBody>
                  <a:tcPr marL="0" marR="0" marT="0" marB="0" anchor="ctr">
                    <a:lnL>
                      <a:noFill/>
                    </a:lnL>
                    <a:lnR>
                      <a:noFill/>
                    </a:lnR>
                    <a:lnT>
                      <a:noFill/>
                    </a:lnT>
                    <a:lnB>
                      <a:noFill/>
                    </a:lnB>
                  </a:tcPr>
                </a:tc>
              </a:tr>
            </a:tbl>
          </a:graphicData>
        </a:graphic>
      </p:graphicFrame>
      <p:graphicFrame>
        <p:nvGraphicFramePr>
          <p:cNvPr id="4" name="Table 3"/>
          <p:cNvGraphicFramePr>
            <a:graphicFrameLocks noGrp="1"/>
          </p:cNvGraphicFramePr>
          <p:nvPr/>
        </p:nvGraphicFramePr>
        <p:xfrm>
          <a:off x="533400" y="4267199"/>
          <a:ext cx="8077200" cy="381002"/>
        </p:xfrm>
        <a:graphic>
          <a:graphicData uri="http://schemas.openxmlformats.org/drawingml/2006/table">
            <a:tbl>
              <a:tblPr/>
              <a:tblGrid>
                <a:gridCol w="307645"/>
                <a:gridCol w="7769555"/>
              </a:tblGrid>
              <a:tr h="381002">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b.</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nSpc>
                          <a:spcPct val="115000"/>
                        </a:lnSpc>
                        <a:spcBef>
                          <a:spcPts val="0"/>
                        </a:spcBef>
                        <a:spcAft>
                          <a:spcPts val="0"/>
                        </a:spcAft>
                      </a:pPr>
                      <a:r>
                        <a:rPr lang="en-US" sz="1600" b="1" dirty="0">
                          <a:solidFill>
                            <a:srgbClr val="000000"/>
                          </a:solidFill>
                          <a:latin typeface="Arial" pitchFamily="34" charset="0"/>
                          <a:ea typeface="Times New Roman"/>
                          <a:cs typeface="Arial" pitchFamily="34" charset="0"/>
                        </a:rPr>
                        <a:t>Discuss the trend in profitability and identify specific causes for the trend.</a:t>
                      </a:r>
                      <a:endParaRPr lang="en-US" sz="1600" b="1" dirty="0">
                        <a:latin typeface="Arial" pitchFamily="34" charset="0"/>
                        <a:ea typeface="Times New Roman"/>
                        <a:cs typeface="Arial" pitchFamily="34" charset="0"/>
                      </a:endParaRPr>
                    </a:p>
                  </a:txBody>
                  <a:tcPr marL="0" marR="0" marT="0" marB="0">
                    <a:lnL>
                      <a:noFill/>
                    </a:lnL>
                    <a:lnR>
                      <a:noFill/>
                    </a:lnR>
                    <a:lnT>
                      <a:noFill/>
                    </a:lnT>
                    <a:lnB>
                      <a:noFill/>
                    </a:lnB>
                  </a:tcPr>
                </a:tc>
              </a:tr>
            </a:tbl>
          </a:graphicData>
        </a:graphic>
      </p:graphicFrame>
      <p:sp>
        <p:nvSpPr>
          <p:cNvPr id="45057" name="Rectangle 1"/>
          <p:cNvSpPr>
            <a:spLocks noChangeArrowheads="1"/>
          </p:cNvSpPr>
          <p:nvPr/>
        </p:nvSpPr>
        <p:spPr bwMode="auto">
          <a:xfrm>
            <a:off x="457200" y="1447800"/>
            <a:ext cx="77724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Required:</a:t>
            </a:r>
            <a:endParaRPr kumimoji="0" lang="en-US" sz="2400" b="0" i="0" u="none" strike="noStrike" cap="none" normalizeH="0" baseline="0" dirty="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728227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42630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3468456681"/>
              </p:ext>
            </p:extLst>
          </p:nvPr>
        </p:nvGraphicFramePr>
        <p:xfrm>
          <a:off x="1371600" y="533400"/>
          <a:ext cx="6858000" cy="4101084"/>
        </p:xfrm>
        <a:graphic>
          <a:graphicData uri="http://schemas.openxmlformats.org/drawingml/2006/table">
            <a:tbl>
              <a:tblPr>
                <a:tableStyleId>{5C22544A-7EE6-4342-B048-85BDC9FD1C3A}</a:tableStyleId>
              </a:tblPr>
              <a:tblGrid>
                <a:gridCol w="6858000"/>
              </a:tblGrid>
              <a:tr h="0">
                <a:tc>
                  <a:txBody>
                    <a:bodyPr/>
                    <a:lstStyle/>
                    <a:p>
                      <a:pPr marL="285750" indent="-285750" algn="just">
                        <a:lnSpc>
                          <a:spcPct val="115000"/>
                        </a:lnSpc>
                        <a:spcAft>
                          <a:spcPts val="0"/>
                        </a:spcAft>
                        <a:buFont typeface="Arial" panose="020B0604020202020204" pitchFamily="34" charset="0"/>
                        <a:buChar char="•"/>
                      </a:pPr>
                      <a:r>
                        <a:rPr lang="en-MY" sz="1800" b="1" dirty="0">
                          <a:effectLst/>
                          <a:latin typeface="Arial" panose="020B0604020202020204" pitchFamily="34" charset="0"/>
                          <a:cs typeface="Arial" panose="020B0604020202020204" pitchFamily="34" charset="0"/>
                        </a:rPr>
                        <a:t>Net profit margin, return on total assets, return on investment, return on total equity, and return on common equity have declined. </a:t>
                      </a:r>
                      <a:endParaRPr lang="en-MY" sz="1800" b="1" dirty="0" smtClean="0">
                        <a:effectLst/>
                        <a:latin typeface="Arial" panose="020B0604020202020204" pitchFamily="34" charset="0"/>
                        <a:cs typeface="Arial" panose="020B0604020202020204" pitchFamily="34" charset="0"/>
                      </a:endParaRPr>
                    </a:p>
                    <a:p>
                      <a:pPr marL="285750" indent="-285750" algn="just">
                        <a:lnSpc>
                          <a:spcPct val="115000"/>
                        </a:lnSpc>
                        <a:spcAft>
                          <a:spcPts val="0"/>
                        </a:spcAft>
                        <a:buFont typeface="Arial" panose="020B0604020202020204" pitchFamily="34" charset="0"/>
                        <a:buChar char="•"/>
                      </a:pPr>
                      <a:r>
                        <a:rPr lang="en-MY" sz="1800" b="1" dirty="0" smtClean="0">
                          <a:effectLst/>
                          <a:latin typeface="Arial" panose="020B0604020202020204" pitchFamily="34" charset="0"/>
                          <a:cs typeface="Arial" panose="020B0604020202020204" pitchFamily="34" charset="0"/>
                        </a:rPr>
                        <a:t>Total </a:t>
                      </a:r>
                      <a:r>
                        <a:rPr lang="en-MY" sz="1800" b="1" dirty="0">
                          <a:effectLst/>
                          <a:latin typeface="Arial" panose="020B0604020202020204" pitchFamily="34" charset="0"/>
                          <a:cs typeface="Arial" panose="020B0604020202020204" pitchFamily="34" charset="0"/>
                        </a:rPr>
                        <a:t>asset turnover and gross profit margin rose slightly. The problem appears to be in selling and administrative expenses, other income, and taxes, since gross profit margin rose.</a:t>
                      </a:r>
                      <a:endParaRPr lang="en-MY" sz="1800" b="1" dirty="0">
                        <a:effectLst/>
                        <a:latin typeface="Arial" panose="020B0604020202020204" pitchFamily="34" charset="0"/>
                        <a:ea typeface="Times New Roman"/>
                        <a:cs typeface="Arial" panose="020B0604020202020204" pitchFamily="34" charset="0"/>
                      </a:endParaRPr>
                    </a:p>
                  </a:txBody>
                  <a:tcPr marL="0" marR="0" marT="0" marB="0"/>
                </a:tc>
              </a:tr>
              <a:tr h="0">
                <a:tc>
                  <a:txBody>
                    <a:bodyPr/>
                    <a:lstStyle/>
                    <a:p>
                      <a:pPr algn="just">
                        <a:lnSpc>
                          <a:spcPct val="115000"/>
                        </a:lnSpc>
                        <a:spcAft>
                          <a:spcPts val="0"/>
                        </a:spcAft>
                      </a:pPr>
                      <a:r>
                        <a:rPr lang="en-MY" sz="1800" b="1" dirty="0">
                          <a:effectLst/>
                          <a:latin typeface="Arial" panose="020B0604020202020204" pitchFamily="34" charset="0"/>
                          <a:cs typeface="Arial" panose="020B0604020202020204" pitchFamily="34" charset="0"/>
                        </a:rPr>
                        <a:t> </a:t>
                      </a:r>
                      <a:endParaRPr lang="en-MY" sz="1800" b="1" dirty="0">
                        <a:effectLst/>
                        <a:latin typeface="Arial" panose="020B0604020202020204" pitchFamily="34" charset="0"/>
                        <a:ea typeface="Times New Roman"/>
                        <a:cs typeface="Arial" panose="020B0604020202020204" pitchFamily="34" charset="0"/>
                      </a:endParaRPr>
                    </a:p>
                  </a:txBody>
                  <a:tcPr marL="0" marR="0" marT="0" marB="0"/>
                </a:tc>
              </a:tr>
              <a:tr h="0">
                <a:tc>
                  <a:txBody>
                    <a:bodyPr/>
                    <a:lstStyle/>
                    <a:p>
                      <a:pPr marL="285750" indent="-285750" algn="just">
                        <a:lnSpc>
                          <a:spcPct val="115000"/>
                        </a:lnSpc>
                        <a:spcAft>
                          <a:spcPts val="0"/>
                        </a:spcAft>
                        <a:buFont typeface="Arial" panose="020B0604020202020204" pitchFamily="34" charset="0"/>
                        <a:buChar char="•"/>
                      </a:pPr>
                      <a:r>
                        <a:rPr lang="en-MY" sz="1800" b="1" dirty="0">
                          <a:effectLst/>
                          <a:latin typeface="Arial" panose="020B0604020202020204" pitchFamily="34" charset="0"/>
                          <a:cs typeface="Arial" panose="020B0604020202020204" pitchFamily="34" charset="0"/>
                        </a:rPr>
                        <a:t>Of particular concern is the very low return to common shareholders. </a:t>
                      </a:r>
                      <a:endParaRPr lang="en-MY" sz="1800" b="1" dirty="0" smtClean="0">
                        <a:effectLst/>
                        <a:latin typeface="Arial" panose="020B0604020202020204" pitchFamily="34" charset="0"/>
                        <a:cs typeface="Arial" panose="020B0604020202020204" pitchFamily="34" charset="0"/>
                      </a:endParaRPr>
                    </a:p>
                    <a:p>
                      <a:pPr marL="285750" indent="-285750" algn="just">
                        <a:lnSpc>
                          <a:spcPct val="115000"/>
                        </a:lnSpc>
                        <a:spcAft>
                          <a:spcPts val="0"/>
                        </a:spcAft>
                        <a:buFont typeface="Arial" panose="020B0604020202020204" pitchFamily="34" charset="0"/>
                        <a:buChar char="•"/>
                      </a:pPr>
                      <a:r>
                        <a:rPr lang="en-MY" sz="1800" b="1" dirty="0" smtClean="0">
                          <a:effectLst/>
                          <a:latin typeface="Arial" panose="020B0604020202020204" pitchFamily="34" charset="0"/>
                          <a:cs typeface="Arial" panose="020B0604020202020204" pitchFamily="34" charset="0"/>
                        </a:rPr>
                        <a:t>It </a:t>
                      </a:r>
                      <a:r>
                        <a:rPr lang="en-MY" sz="1800" b="1" dirty="0">
                          <a:effectLst/>
                          <a:latin typeface="Arial" panose="020B0604020202020204" pitchFamily="34" charset="0"/>
                          <a:cs typeface="Arial" panose="020B0604020202020204" pitchFamily="34" charset="0"/>
                        </a:rPr>
                        <a:t>is lower than return on total equity and investment, which indicates that preferred owners and creditors, who bear less risk, are getting a higher return.</a:t>
                      </a:r>
                      <a:endParaRPr lang="en-MY" sz="1800" b="1" dirty="0">
                        <a:effectLst/>
                        <a:latin typeface="Arial" panose="020B0604020202020204" pitchFamily="34" charset="0"/>
                        <a:ea typeface="Times New Roman"/>
                        <a:cs typeface="Arial" panose="020B0604020202020204" pitchFamily="34" charset="0"/>
                      </a:endParaRPr>
                    </a:p>
                  </a:txBody>
                  <a:tcPr marL="0" marR="0" marT="0" marB="0"/>
                </a:tc>
              </a:tr>
            </a:tbl>
          </a:graphicData>
        </a:graphic>
      </p:graphicFrame>
    </p:spTree>
    <p:extLst>
      <p:ext uri="{BB962C8B-B14F-4D97-AF65-F5344CB8AC3E}">
        <p14:creationId xmlns:p14="http://schemas.microsoft.com/office/powerpoint/2010/main" xmlns="" val="18040751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3" name="Rectangle 2"/>
          <p:cNvSpPr/>
          <p:nvPr/>
        </p:nvSpPr>
        <p:spPr>
          <a:xfrm>
            <a:off x="457200" y="1295400"/>
            <a:ext cx="8305800" cy="646331"/>
          </a:xfrm>
          <a:prstGeom prst="rect">
            <a:avLst/>
          </a:prstGeom>
        </p:spPr>
        <p:txBody>
          <a:bodyPr wrap="square">
            <a:spAutoFit/>
          </a:bodyPr>
          <a:lstStyle/>
          <a:p>
            <a:pPr algn="just"/>
            <a:r>
              <a:rPr lang="en-US" sz="1800" b="1" dirty="0">
                <a:latin typeface="Arial" pitchFamily="34" charset="0"/>
                <a:cs typeface="Arial" pitchFamily="34" charset="0"/>
              </a:rPr>
              <a:t>The following data are taken from the financial statements of </a:t>
            </a:r>
            <a:r>
              <a:rPr lang="en-US" sz="1800" b="1" dirty="0" err="1">
                <a:latin typeface="Arial" pitchFamily="34" charset="0"/>
                <a:cs typeface="Arial" pitchFamily="34" charset="0"/>
              </a:rPr>
              <a:t>Motorise</a:t>
            </a:r>
            <a:r>
              <a:rPr lang="en-US" sz="1800" b="1" dirty="0">
                <a:latin typeface="Arial" pitchFamily="34" charset="0"/>
                <a:cs typeface="Arial" pitchFamily="34" charset="0"/>
              </a:rPr>
              <a:t>, Inc., for 2010 and 2009</a:t>
            </a:r>
          </a:p>
        </p:txBody>
      </p:sp>
      <p:graphicFrame>
        <p:nvGraphicFramePr>
          <p:cNvPr id="4" name="Table 3"/>
          <p:cNvGraphicFramePr>
            <a:graphicFrameLocks noGrp="1"/>
          </p:cNvGraphicFramePr>
          <p:nvPr/>
        </p:nvGraphicFramePr>
        <p:xfrm>
          <a:off x="533400" y="1905000"/>
          <a:ext cx="8153400" cy="2590795"/>
        </p:xfrm>
        <a:graphic>
          <a:graphicData uri="http://schemas.openxmlformats.org/drawingml/2006/table">
            <a:tbl>
              <a:tblPr/>
              <a:tblGrid>
                <a:gridCol w="4892040"/>
                <a:gridCol w="1630680"/>
                <a:gridCol w="1630680"/>
              </a:tblGrid>
              <a:tr h="257874">
                <a:tc>
                  <a:txBody>
                    <a:bodyPr/>
                    <a:lstStyle/>
                    <a:p>
                      <a:pPr marL="0" marR="0" algn="just">
                        <a:lnSpc>
                          <a:spcPct val="115000"/>
                        </a:lnSpc>
                        <a:spcBef>
                          <a:spcPts val="0"/>
                        </a:spcBef>
                        <a:spcAft>
                          <a:spcPts val="0"/>
                        </a:spcAft>
                      </a:pPr>
                      <a:endParaRPr lang="en-US" sz="1400" b="1" dirty="0">
                        <a:solidFill>
                          <a:srgbClr val="000000"/>
                        </a:solidFill>
                        <a:latin typeface="Arial"/>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u="sng" dirty="0">
                          <a:solidFill>
                            <a:srgbClr val="000000"/>
                          </a:solidFill>
                          <a:latin typeface="Arial"/>
                          <a:ea typeface="Calibri"/>
                          <a:cs typeface="Times New Roman"/>
                        </a:rPr>
                        <a:t>2010</a:t>
                      </a:r>
                      <a:endParaRPr lang="en-US" sz="1100" b="1" dirty="0">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u="sng">
                          <a:solidFill>
                            <a:srgbClr val="000000"/>
                          </a:solidFill>
                          <a:latin typeface="Arial"/>
                          <a:ea typeface="Calibri"/>
                          <a:cs typeface="Times New Roman"/>
                        </a:rPr>
                        <a:t>2009</a:t>
                      </a:r>
                      <a:endParaRPr lang="en-US" sz="1100" b="1">
                        <a:latin typeface="Calibri"/>
                        <a:ea typeface="Calibri"/>
                        <a:cs typeface="Times New Roman"/>
                      </a:endParaRPr>
                    </a:p>
                  </a:txBody>
                  <a:tcPr marL="0" marR="0" marT="0" marB="0">
                    <a:lnL>
                      <a:noFill/>
                    </a:lnL>
                    <a:lnR>
                      <a:noFill/>
                    </a:lnR>
                    <a:lnT>
                      <a:noFill/>
                    </a:lnT>
                    <a:lnB>
                      <a:noFill/>
                    </a:lnB>
                  </a:tcPr>
                </a:tc>
              </a:tr>
              <a:tr h="252167">
                <a:tc>
                  <a:txBody>
                    <a:bodyPr/>
                    <a:lstStyle/>
                    <a:p>
                      <a:pPr marL="0" marR="0" algn="just">
                        <a:lnSpc>
                          <a:spcPct val="115000"/>
                        </a:lnSpc>
                        <a:spcBef>
                          <a:spcPts val="0"/>
                        </a:spcBef>
                        <a:spcAft>
                          <a:spcPts val="0"/>
                        </a:spcAft>
                      </a:pPr>
                      <a:endParaRPr lang="en-US" sz="1400" b="1" dirty="0">
                        <a:solidFill>
                          <a:srgbClr val="000000"/>
                        </a:solidFill>
                        <a:latin typeface="Arial"/>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endParaRPr lang="en-US" sz="1400" b="1" dirty="0">
                        <a:solidFill>
                          <a:srgbClr val="000000"/>
                        </a:solidFill>
                        <a:latin typeface="Arial"/>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endParaRPr lang="en-US" sz="1400" b="1">
                        <a:solidFill>
                          <a:srgbClr val="000000"/>
                        </a:solidFill>
                        <a:latin typeface="Arial"/>
                        <a:ea typeface="Calibri"/>
                        <a:cs typeface="Times New Roman"/>
                      </a:endParaRPr>
                    </a:p>
                  </a:txBody>
                  <a:tcPr marL="0" marR="0" marT="0" marB="0">
                    <a:lnL>
                      <a:noFill/>
                    </a:lnL>
                    <a:lnR>
                      <a:noFill/>
                    </a:lnR>
                    <a:lnT>
                      <a:noFill/>
                    </a:lnT>
                    <a:lnB>
                      <a:noFill/>
                    </a:lnB>
                  </a:tcPr>
                </a:tc>
              </a:tr>
              <a:tr h="257874">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Net sales</a:t>
                      </a:r>
                      <a:endParaRPr lang="en-US" sz="1100" b="1" dirty="0">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a:ea typeface="Calibri"/>
                          <a:cs typeface="Times New Roman"/>
                        </a:rPr>
                        <a:t>$65,000</a:t>
                      </a:r>
                      <a:endParaRPr lang="en-US" sz="1100" b="1" dirty="0">
                        <a:latin typeface="Calibri"/>
                        <a:ea typeface="Calibri"/>
                        <a:cs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a:ea typeface="Calibri"/>
                          <a:cs typeface="Times New Roman"/>
                        </a:rPr>
                        <a:t>$61,000</a:t>
                      </a:r>
                      <a:endParaRPr lang="en-US" sz="1100" b="1">
                        <a:latin typeface="Calibri"/>
                        <a:ea typeface="Calibri"/>
                        <a:cs typeface="Times New Roman"/>
                      </a:endParaRPr>
                    </a:p>
                  </a:txBody>
                  <a:tcPr marL="0" marR="0" marT="0" marB="0" anchor="b">
                    <a:lnL>
                      <a:noFill/>
                    </a:lnL>
                    <a:lnR>
                      <a:noFill/>
                    </a:lnR>
                    <a:lnT>
                      <a:noFill/>
                    </a:lnT>
                    <a:lnB>
                      <a:noFill/>
                    </a:lnB>
                  </a:tcPr>
                </a:tc>
              </a:tr>
              <a:tr h="257874">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Equity income (dividends: $65,$62)</a:t>
                      </a:r>
                      <a:endParaRPr lang="en-US" sz="1100" b="1" dirty="0">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u="sng" dirty="0">
                          <a:solidFill>
                            <a:srgbClr val="000000"/>
                          </a:solidFill>
                          <a:latin typeface="Arial"/>
                          <a:ea typeface="Calibri"/>
                          <a:cs typeface="Times New Roman"/>
                        </a:rPr>
                        <a:t>    320</a:t>
                      </a:r>
                      <a:endParaRPr lang="en-US" sz="1100" b="1" dirty="0">
                        <a:latin typeface="Calibri"/>
                        <a:ea typeface="Calibri"/>
                        <a:cs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u="sng">
                          <a:solidFill>
                            <a:srgbClr val="000000"/>
                          </a:solidFill>
                          <a:latin typeface="Arial"/>
                          <a:ea typeface="Calibri"/>
                          <a:cs typeface="Times New Roman"/>
                        </a:rPr>
                        <a:t>    365</a:t>
                      </a:r>
                      <a:endParaRPr lang="en-US" sz="1100" b="1">
                        <a:latin typeface="Calibri"/>
                        <a:ea typeface="Calibri"/>
                        <a:cs typeface="Times New Roman"/>
                      </a:endParaRPr>
                    </a:p>
                  </a:txBody>
                  <a:tcPr marL="0" marR="0" marT="0" marB="0" anchor="b">
                    <a:lnL>
                      <a:noFill/>
                    </a:lnL>
                    <a:lnR>
                      <a:noFill/>
                    </a:lnR>
                    <a:lnT>
                      <a:noFill/>
                    </a:lnT>
                    <a:lnB>
                      <a:noFill/>
                    </a:lnB>
                  </a:tcPr>
                </a:tc>
              </a:tr>
              <a:tr h="257874">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Total</a:t>
                      </a:r>
                      <a:endParaRPr lang="en-US" sz="1100" b="1" dirty="0">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a:ea typeface="Calibri"/>
                          <a:cs typeface="Times New Roman"/>
                        </a:rPr>
                        <a:t> $65,320</a:t>
                      </a:r>
                      <a:endParaRPr lang="en-US" sz="1100" b="1" dirty="0">
                        <a:latin typeface="Calibri"/>
                        <a:ea typeface="Calibri"/>
                        <a:cs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a:ea typeface="Calibri"/>
                          <a:cs typeface="Times New Roman"/>
                        </a:rPr>
                        <a:t> $61,365</a:t>
                      </a:r>
                      <a:endParaRPr lang="en-US" sz="1100" b="1">
                        <a:latin typeface="Calibri"/>
                        <a:ea typeface="Calibri"/>
                        <a:cs typeface="Times New Roman"/>
                      </a:endParaRPr>
                    </a:p>
                  </a:txBody>
                  <a:tcPr marL="0" marR="0" marT="0" marB="0" anchor="b">
                    <a:lnL>
                      <a:noFill/>
                    </a:lnL>
                    <a:lnR>
                      <a:noFill/>
                    </a:lnR>
                    <a:lnT>
                      <a:noFill/>
                    </a:lnT>
                    <a:lnB>
                      <a:noFill/>
                    </a:lnB>
                  </a:tcPr>
                </a:tc>
              </a:tr>
              <a:tr h="257874">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Total expenses, including taxes</a:t>
                      </a:r>
                      <a:endParaRPr lang="en-US" sz="1100" b="1" dirty="0">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u="sng" dirty="0">
                          <a:solidFill>
                            <a:srgbClr val="000000"/>
                          </a:solidFill>
                          <a:latin typeface="Arial"/>
                          <a:ea typeface="Calibri"/>
                          <a:cs typeface="Times New Roman"/>
                        </a:rPr>
                        <a:t> 63,800</a:t>
                      </a:r>
                      <a:endParaRPr lang="en-US" sz="1100" b="1" dirty="0">
                        <a:latin typeface="Calibri"/>
                        <a:ea typeface="Calibri"/>
                        <a:cs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u="sng">
                          <a:solidFill>
                            <a:srgbClr val="000000"/>
                          </a:solidFill>
                          <a:latin typeface="Arial"/>
                          <a:ea typeface="Calibri"/>
                          <a:cs typeface="Times New Roman"/>
                        </a:rPr>
                        <a:t> 59,700</a:t>
                      </a:r>
                      <a:endParaRPr lang="en-US" sz="1100" b="1">
                        <a:latin typeface="Calibri"/>
                        <a:ea typeface="Calibri"/>
                        <a:cs typeface="Times New Roman"/>
                      </a:endParaRPr>
                    </a:p>
                  </a:txBody>
                  <a:tcPr marL="0" marR="0" marT="0" marB="0" anchor="b">
                    <a:lnL>
                      <a:noFill/>
                    </a:lnL>
                    <a:lnR>
                      <a:noFill/>
                    </a:lnR>
                    <a:lnT>
                      <a:noFill/>
                    </a:lnT>
                    <a:lnB>
                      <a:noFill/>
                    </a:lnB>
                  </a:tcPr>
                </a:tc>
              </a:tr>
              <a:tr h="257874">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Net income</a:t>
                      </a:r>
                      <a:endParaRPr lang="en-US" sz="1100" b="1" dirty="0">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u="dbl" dirty="0">
                          <a:solidFill>
                            <a:srgbClr val="000000"/>
                          </a:solidFill>
                          <a:latin typeface="Arial"/>
                          <a:ea typeface="Calibri"/>
                          <a:cs typeface="Times New Roman"/>
                        </a:rPr>
                        <a:t>$ 1,520</a:t>
                      </a:r>
                      <a:endParaRPr lang="en-US" sz="1100" b="1" dirty="0">
                        <a:latin typeface="Calibri"/>
                        <a:ea typeface="Calibri"/>
                        <a:cs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u="dbl">
                          <a:solidFill>
                            <a:srgbClr val="000000"/>
                          </a:solidFill>
                          <a:latin typeface="Arial"/>
                          <a:ea typeface="Calibri"/>
                          <a:cs typeface="Times New Roman"/>
                        </a:rPr>
                        <a:t>$ 1,665</a:t>
                      </a:r>
                      <a:endParaRPr lang="en-US" sz="1100" b="1">
                        <a:latin typeface="Calibri"/>
                        <a:ea typeface="Calibri"/>
                        <a:cs typeface="Times New Roman"/>
                      </a:endParaRPr>
                    </a:p>
                  </a:txBody>
                  <a:tcPr marL="0" marR="0" marT="0" marB="0" anchor="b">
                    <a:lnL>
                      <a:noFill/>
                    </a:lnL>
                    <a:lnR>
                      <a:noFill/>
                    </a:lnR>
                    <a:lnT>
                      <a:noFill/>
                    </a:lnT>
                    <a:lnB>
                      <a:noFill/>
                    </a:lnB>
                  </a:tcPr>
                </a:tc>
              </a:tr>
              <a:tr h="275636">
                <a:tc>
                  <a:txBody>
                    <a:bodyPr/>
                    <a:lstStyle/>
                    <a:p>
                      <a:pPr marL="0" marR="0" algn="just">
                        <a:lnSpc>
                          <a:spcPct val="115000"/>
                        </a:lnSpc>
                        <a:spcBef>
                          <a:spcPts val="0"/>
                        </a:spcBef>
                        <a:spcAft>
                          <a:spcPts val="0"/>
                        </a:spcAft>
                      </a:pPr>
                      <a:endParaRPr lang="en-US" sz="1400" b="1" dirty="0">
                        <a:solidFill>
                          <a:srgbClr val="000000"/>
                        </a:solidFill>
                        <a:latin typeface="Arial"/>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endParaRPr lang="en-US" sz="1400" b="1" dirty="0">
                        <a:solidFill>
                          <a:srgbClr val="000000"/>
                        </a:solidFill>
                        <a:latin typeface="Arial"/>
                        <a:ea typeface="Calibri"/>
                        <a:cs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endParaRPr lang="en-US" sz="1400" b="1">
                        <a:solidFill>
                          <a:srgbClr val="000000"/>
                        </a:solidFill>
                        <a:latin typeface="Arial"/>
                        <a:ea typeface="Calibri"/>
                        <a:cs typeface="Times New Roman"/>
                      </a:endParaRPr>
                    </a:p>
                  </a:txBody>
                  <a:tcPr marL="0" marR="0" marT="0" marB="0" anchor="b">
                    <a:lnL>
                      <a:noFill/>
                    </a:lnL>
                    <a:lnR>
                      <a:noFill/>
                    </a:lnR>
                    <a:lnT>
                      <a:noFill/>
                    </a:lnT>
                    <a:lnB>
                      <a:noFill/>
                    </a:lnB>
                  </a:tcPr>
                </a:tc>
              </a:tr>
              <a:tr h="257874">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Total assets</a:t>
                      </a:r>
                      <a:endParaRPr lang="en-US" sz="1100" b="1" dirty="0">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a:ea typeface="Calibri"/>
                          <a:cs typeface="Times New Roman"/>
                        </a:rPr>
                        <a:t>$32,200</a:t>
                      </a:r>
                      <a:endParaRPr lang="en-US" sz="1100" b="1" dirty="0">
                        <a:latin typeface="Calibri"/>
                        <a:ea typeface="Calibri"/>
                        <a:cs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a:ea typeface="Calibri"/>
                          <a:cs typeface="Times New Roman"/>
                        </a:rPr>
                        <a:t>$30,600</a:t>
                      </a:r>
                      <a:endParaRPr lang="en-US" sz="1100" b="1" dirty="0">
                        <a:latin typeface="Calibri"/>
                        <a:ea typeface="Calibri"/>
                        <a:cs typeface="Times New Roman"/>
                      </a:endParaRPr>
                    </a:p>
                  </a:txBody>
                  <a:tcPr marL="0" marR="0" marT="0" marB="0" anchor="b">
                    <a:lnL>
                      <a:noFill/>
                    </a:lnL>
                    <a:lnR>
                      <a:noFill/>
                    </a:lnR>
                    <a:lnT>
                      <a:noFill/>
                    </a:lnT>
                    <a:lnB>
                      <a:noFill/>
                    </a:lnB>
                  </a:tcPr>
                </a:tc>
              </a:tr>
              <a:tr h="257874">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Investment (using equity method)</a:t>
                      </a:r>
                      <a:endParaRPr lang="en-US" sz="1100" b="1" dirty="0">
                        <a:latin typeface="Calibri"/>
                        <a:ea typeface="Calibri"/>
                        <a:cs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a:ea typeface="Calibri"/>
                          <a:cs typeface="Times New Roman"/>
                        </a:rPr>
                        <a:t> 3,800</a:t>
                      </a:r>
                      <a:endParaRPr lang="en-US" sz="1100" b="1" dirty="0">
                        <a:latin typeface="Calibri"/>
                        <a:ea typeface="Calibri"/>
                        <a:cs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a:ea typeface="Calibri"/>
                          <a:cs typeface="Times New Roman"/>
                        </a:rPr>
                        <a:t> 2,800</a:t>
                      </a:r>
                      <a:endParaRPr lang="en-US" sz="1100" b="1" dirty="0">
                        <a:latin typeface="Calibri"/>
                        <a:ea typeface="Calibri"/>
                        <a:cs typeface="Times New Roman"/>
                      </a:endParaRPr>
                    </a:p>
                  </a:txBody>
                  <a:tcPr marL="0" marR="0" marT="0" marB="0" anchor="b">
                    <a:lnL>
                      <a:noFill/>
                    </a:lnL>
                    <a:lnR>
                      <a:noFill/>
                    </a:lnR>
                    <a:lnT>
                      <a:noFill/>
                    </a:lnT>
                    <a:lnB>
                      <a:noFill/>
                    </a:lnB>
                  </a:tcPr>
                </a:tc>
              </a:tr>
            </a:tbl>
          </a:graphicData>
        </a:graphic>
      </p:graphicFrame>
      <p:sp>
        <p:nvSpPr>
          <p:cNvPr id="6246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62466" name="Rectangle 2"/>
          <p:cNvSpPr>
            <a:spLocks noChangeArrowheads="1"/>
          </p:cNvSpPr>
          <p:nvPr/>
        </p:nvSpPr>
        <p:spPr bwMode="auto">
          <a:xfrm>
            <a:off x="533400" y="4495800"/>
            <a:ext cx="1066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ea typeface="Calibri" pitchFamily="34" charset="0"/>
                <a:cs typeface="Arial" pitchFamily="34" charset="0"/>
              </a:rPr>
              <a:t>Required:</a:t>
            </a:r>
            <a:endParaRPr kumimoji="0" lang="en-US" sz="2400" b="1" i="0" u="none" strike="noStrike" cap="none" normalizeH="0" baseline="0" dirty="0" smtClean="0">
              <a:ln>
                <a:noFill/>
              </a:ln>
              <a:solidFill>
                <a:schemeClr val="tx1"/>
              </a:solidFill>
              <a:effectLst/>
              <a:latin typeface="Times New Roman" pitchFamily="18" charset="0"/>
            </a:endParaRPr>
          </a:p>
        </p:txBody>
      </p:sp>
      <p:graphicFrame>
        <p:nvGraphicFramePr>
          <p:cNvPr id="7" name="Table 6"/>
          <p:cNvGraphicFramePr>
            <a:graphicFrameLocks noGrp="1"/>
          </p:cNvGraphicFramePr>
          <p:nvPr/>
        </p:nvGraphicFramePr>
        <p:xfrm>
          <a:off x="533400" y="4800600"/>
          <a:ext cx="7696200" cy="1830813"/>
        </p:xfrm>
        <a:graphic>
          <a:graphicData uri="http://schemas.openxmlformats.org/drawingml/2006/table">
            <a:tbl>
              <a:tblPr/>
              <a:tblGrid>
                <a:gridCol w="380059"/>
                <a:gridCol w="190030"/>
                <a:gridCol w="7094440"/>
                <a:gridCol w="31671"/>
              </a:tblGrid>
              <a:tr h="422734">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a.</a:t>
                      </a:r>
                      <a:endParaRPr lang="en-US" sz="1400" b="1" dirty="0">
                        <a:latin typeface="Calibri"/>
                        <a:ea typeface="Calibri"/>
                        <a:cs typeface="Times New Roman"/>
                      </a:endParaRPr>
                    </a:p>
                  </a:txBody>
                  <a:tcPr marL="0" marR="0" marT="0" marB="0">
                    <a:lnL>
                      <a:noFill/>
                    </a:lnL>
                    <a:lnR>
                      <a:noFill/>
                    </a:lnR>
                    <a:lnT>
                      <a:noFill/>
                    </a:lnT>
                    <a:lnB>
                      <a:noFill/>
                    </a:lnB>
                  </a:tcPr>
                </a:tc>
                <a:tc gridSpan="2">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Compute the following ratios for both years, using total net income and assets. Use ending balance sheet figures.</a:t>
                      </a:r>
                      <a:endParaRPr lang="en-US" sz="1400" b="1" dirty="0">
                        <a:latin typeface="Calibri"/>
                        <a:ea typeface="Calibri"/>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endParaRPr lang="en-US" dirty="0"/>
                    </a:p>
                  </a:txBody>
                  <a:tcPr marL="0" marR="0" marT="0" marB="0">
                    <a:lnL>
                      <a:noFill/>
                    </a:lnL>
                    <a:lnR>
                      <a:noFill/>
                    </a:lnR>
                    <a:lnT>
                      <a:noFill/>
                    </a:lnT>
                    <a:lnB>
                      <a:noFill/>
                    </a:lnB>
                  </a:tcPr>
                </a:tc>
              </a:tr>
              <a:tr h="211367">
                <a:tc>
                  <a:txBody>
                    <a:bodyPr/>
                    <a:lstStyle/>
                    <a:p>
                      <a:pPr marL="0" marR="0" algn="just">
                        <a:lnSpc>
                          <a:spcPct val="115000"/>
                        </a:lnSpc>
                        <a:spcBef>
                          <a:spcPts val="0"/>
                        </a:spcBef>
                        <a:spcAft>
                          <a:spcPts val="0"/>
                        </a:spcAft>
                      </a:pPr>
                      <a:endParaRPr lang="en-US" sz="1400" b="1" dirty="0">
                        <a:solidFill>
                          <a:srgbClr val="000000"/>
                        </a:solidFill>
                        <a:latin typeface="Arial"/>
                        <a:ea typeface="Calibri"/>
                        <a:cs typeface="Times New Roman"/>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1.</a:t>
                      </a:r>
                      <a:endParaRPr lang="en-US" sz="1400" b="1" dirty="0">
                        <a:latin typeface="Calibri"/>
                        <a:ea typeface="Calibri"/>
                        <a:cs typeface="Times New Roman"/>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net profit margin</a:t>
                      </a:r>
                      <a:endParaRPr lang="en-US" sz="1400" b="1" dirty="0">
                        <a:latin typeface="Calibri"/>
                        <a:ea typeface="Calibri"/>
                        <a:cs typeface="Times New Roman"/>
                      </a:endParaRPr>
                    </a:p>
                  </a:txBody>
                  <a:tcPr marL="0" marR="0" marT="0" marB="0">
                    <a:lnL>
                      <a:noFill/>
                    </a:lnL>
                    <a:lnR>
                      <a:noFill/>
                    </a:lnR>
                    <a:lnT>
                      <a:noFill/>
                    </a:lnT>
                    <a:lnB>
                      <a:noFill/>
                    </a:lnB>
                  </a:tcPr>
                </a:tc>
                <a:tc>
                  <a:txBody>
                    <a:bodyPr/>
                    <a:lstStyle/>
                    <a:p>
                      <a:pPr marL="0" marR="0">
                        <a:lnSpc>
                          <a:spcPct val="115000"/>
                        </a:lnSpc>
                        <a:spcBef>
                          <a:spcPts val="0"/>
                        </a:spcBef>
                        <a:spcAft>
                          <a:spcPts val="1000"/>
                        </a:spcAft>
                      </a:pPr>
                      <a:r>
                        <a:rPr lang="en-US" sz="200" dirty="0">
                          <a:latin typeface="Calibri"/>
                          <a:ea typeface="Calibri"/>
                          <a:cs typeface="Times New Roman"/>
                        </a:rPr>
                        <a:t> </a:t>
                      </a:r>
                    </a:p>
                  </a:txBody>
                  <a:tcPr marL="0" marR="0" marT="0" marB="0" anchor="ctr">
                    <a:lnL>
                      <a:noFill/>
                    </a:lnL>
                    <a:lnR>
                      <a:noFill/>
                    </a:lnR>
                    <a:lnT>
                      <a:noFill/>
                    </a:lnT>
                    <a:lnB>
                      <a:noFill/>
                    </a:lnB>
                  </a:tcPr>
                </a:tc>
              </a:tr>
              <a:tr h="224143">
                <a:tc>
                  <a:txBody>
                    <a:bodyPr/>
                    <a:lstStyle/>
                    <a:p>
                      <a:pPr marL="0" marR="0" algn="just">
                        <a:lnSpc>
                          <a:spcPct val="115000"/>
                        </a:lnSpc>
                        <a:spcBef>
                          <a:spcPts val="0"/>
                        </a:spcBef>
                        <a:spcAft>
                          <a:spcPts val="0"/>
                        </a:spcAft>
                      </a:pPr>
                      <a:endParaRPr lang="en-US" sz="1400" b="1" dirty="0">
                        <a:solidFill>
                          <a:srgbClr val="000000"/>
                        </a:solidFill>
                        <a:latin typeface="Arial"/>
                        <a:ea typeface="Calibri"/>
                        <a:cs typeface="Times New Roman"/>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2.</a:t>
                      </a:r>
                      <a:endParaRPr lang="en-US" sz="1400" b="1" dirty="0">
                        <a:latin typeface="Calibri"/>
                        <a:ea typeface="Calibri"/>
                        <a:cs typeface="Times New Roman"/>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return on total assets (use year-end total assets)</a:t>
                      </a:r>
                      <a:endParaRPr lang="en-US" sz="1400" b="1" dirty="0">
                        <a:latin typeface="Calibri"/>
                        <a:ea typeface="Calibri"/>
                        <a:cs typeface="Times New Roman"/>
                      </a:endParaRPr>
                    </a:p>
                  </a:txBody>
                  <a:tcPr marL="0" marR="0" marT="0" marB="0">
                    <a:lnL>
                      <a:noFill/>
                    </a:lnL>
                    <a:lnR>
                      <a:noFill/>
                    </a:lnR>
                    <a:lnT>
                      <a:noFill/>
                    </a:lnT>
                    <a:lnB>
                      <a:noFill/>
                    </a:lnB>
                  </a:tcPr>
                </a:tc>
                <a:tc>
                  <a:txBody>
                    <a:bodyPr/>
                    <a:lstStyle/>
                    <a:p>
                      <a:pPr marL="0" marR="0">
                        <a:lnSpc>
                          <a:spcPct val="115000"/>
                        </a:lnSpc>
                        <a:spcBef>
                          <a:spcPts val="0"/>
                        </a:spcBef>
                        <a:spcAft>
                          <a:spcPts val="1000"/>
                        </a:spcAft>
                      </a:pPr>
                      <a:r>
                        <a:rPr lang="en-US" sz="200" dirty="0">
                          <a:latin typeface="Calibri"/>
                          <a:ea typeface="Calibri"/>
                          <a:cs typeface="Times New Roman"/>
                        </a:rPr>
                        <a:t> </a:t>
                      </a:r>
                    </a:p>
                  </a:txBody>
                  <a:tcPr marL="0" marR="0" marT="0" marB="0" anchor="ctr">
                    <a:lnL>
                      <a:noFill/>
                    </a:lnL>
                    <a:lnR>
                      <a:noFill/>
                    </a:lnR>
                    <a:lnT>
                      <a:noFill/>
                    </a:lnT>
                    <a:lnB>
                      <a:noFill/>
                    </a:lnB>
                  </a:tcPr>
                </a:tc>
              </a:tr>
              <a:tr h="422734">
                <a:tc>
                  <a:txBody>
                    <a:bodyPr/>
                    <a:lstStyle/>
                    <a:p>
                      <a:pPr marL="0" marR="0" algn="just">
                        <a:lnSpc>
                          <a:spcPct val="115000"/>
                        </a:lnSpc>
                        <a:spcBef>
                          <a:spcPts val="0"/>
                        </a:spcBef>
                        <a:spcAft>
                          <a:spcPts val="0"/>
                        </a:spcAft>
                      </a:pPr>
                      <a:r>
                        <a:rPr lang="en-US" sz="1400" b="1">
                          <a:solidFill>
                            <a:srgbClr val="000000"/>
                          </a:solidFill>
                          <a:latin typeface="Arial"/>
                          <a:ea typeface="Calibri"/>
                          <a:cs typeface="Times New Roman"/>
                        </a:rPr>
                        <a:t>b.</a:t>
                      </a:r>
                      <a:endParaRPr lang="en-US" sz="1400" b="1">
                        <a:latin typeface="Calibri"/>
                        <a:ea typeface="Calibri"/>
                        <a:cs typeface="Times New Roman"/>
                      </a:endParaRPr>
                    </a:p>
                  </a:txBody>
                  <a:tcPr marL="0" marR="0" marT="0" marB="0">
                    <a:lnL>
                      <a:noFill/>
                    </a:lnL>
                    <a:lnR>
                      <a:noFill/>
                    </a:lnR>
                    <a:lnT>
                      <a:noFill/>
                    </a:lnT>
                    <a:lnB>
                      <a:noFill/>
                    </a:lnB>
                  </a:tcPr>
                </a:tc>
                <a:tc gridSpan="2">
                  <a:txBody>
                    <a:bodyPr/>
                    <a:lstStyle/>
                    <a:p>
                      <a:pPr marL="0" marR="0" algn="just">
                        <a:lnSpc>
                          <a:spcPct val="115000"/>
                        </a:lnSpc>
                        <a:spcBef>
                          <a:spcPts val="0"/>
                        </a:spcBef>
                        <a:spcAft>
                          <a:spcPts val="0"/>
                        </a:spcAft>
                      </a:pPr>
                      <a:r>
                        <a:rPr lang="en-US" sz="1400" b="1" dirty="0" smtClean="0">
                          <a:solidFill>
                            <a:srgbClr val="000000"/>
                          </a:solidFill>
                          <a:latin typeface="Arial"/>
                          <a:ea typeface="Calibri"/>
                          <a:cs typeface="Times New Roman"/>
                        </a:rPr>
                        <a:t>Recomputed </a:t>
                      </a:r>
                      <a:r>
                        <a:rPr lang="en-US" sz="1400" b="1" dirty="0">
                          <a:solidFill>
                            <a:srgbClr val="000000"/>
                          </a:solidFill>
                          <a:latin typeface="Arial"/>
                          <a:ea typeface="Calibri"/>
                          <a:cs typeface="Times New Roman"/>
                        </a:rPr>
                        <a:t>the ratios, removing the effect of equity income on investments. (For return on total assets, use year-end total assets.)</a:t>
                      </a:r>
                      <a:endParaRPr lang="en-US" sz="1400" b="1" dirty="0">
                        <a:latin typeface="Calibri"/>
                        <a:ea typeface="Calibri"/>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endParaRPr lang="en-US" dirty="0"/>
                    </a:p>
                  </a:txBody>
                  <a:tcPr marL="0" marR="0" marT="0" marB="0">
                    <a:lnL>
                      <a:noFill/>
                    </a:lnL>
                    <a:lnR>
                      <a:noFill/>
                    </a:lnR>
                    <a:lnT>
                      <a:noFill/>
                    </a:lnT>
                    <a:lnB>
                      <a:noFill/>
                    </a:lnB>
                  </a:tcPr>
                </a:tc>
              </a:tr>
              <a:tr h="358629">
                <a:tc>
                  <a:txBody>
                    <a:bodyPr/>
                    <a:lstStyle/>
                    <a:p>
                      <a:pPr marL="0" marR="0" algn="just">
                        <a:lnSpc>
                          <a:spcPct val="115000"/>
                        </a:lnSpc>
                        <a:spcBef>
                          <a:spcPts val="0"/>
                        </a:spcBef>
                        <a:spcAft>
                          <a:spcPts val="0"/>
                        </a:spcAft>
                      </a:pPr>
                      <a:r>
                        <a:rPr lang="en-US" sz="1400" b="1">
                          <a:solidFill>
                            <a:srgbClr val="000000"/>
                          </a:solidFill>
                          <a:latin typeface="Arial"/>
                          <a:ea typeface="Calibri"/>
                          <a:cs typeface="Times New Roman"/>
                        </a:rPr>
                        <a:t>c.</a:t>
                      </a:r>
                      <a:endParaRPr lang="en-US" sz="1400" b="1">
                        <a:latin typeface="Calibri"/>
                        <a:ea typeface="Calibri"/>
                        <a:cs typeface="Times New Roman"/>
                      </a:endParaRPr>
                    </a:p>
                  </a:txBody>
                  <a:tcPr marL="0" marR="0" marT="0" marB="0">
                    <a:lnL>
                      <a:noFill/>
                    </a:lnL>
                    <a:lnR>
                      <a:noFill/>
                    </a:lnR>
                    <a:lnT>
                      <a:noFill/>
                    </a:lnT>
                    <a:lnB>
                      <a:noFill/>
                    </a:lnB>
                  </a:tcPr>
                </a:tc>
                <a:tc gridSpan="2">
                  <a:txBody>
                    <a:bodyPr/>
                    <a:lstStyle/>
                    <a:p>
                      <a:pPr marL="0" marR="0" algn="just">
                        <a:lnSpc>
                          <a:spcPct val="115000"/>
                        </a:lnSpc>
                        <a:spcBef>
                          <a:spcPts val="0"/>
                        </a:spcBef>
                        <a:spcAft>
                          <a:spcPts val="0"/>
                        </a:spcAft>
                      </a:pPr>
                      <a:r>
                        <a:rPr lang="en-US" sz="1400" b="1" dirty="0">
                          <a:solidFill>
                            <a:srgbClr val="000000"/>
                          </a:solidFill>
                          <a:latin typeface="Arial"/>
                          <a:ea typeface="Calibri"/>
                          <a:cs typeface="Times New Roman"/>
                        </a:rPr>
                        <a:t>Discuss the change. Why is it advisable to remove equity earnings in this case?</a:t>
                      </a:r>
                      <a:endParaRPr lang="en-US" sz="1400" b="1" dirty="0">
                        <a:latin typeface="Calibri"/>
                        <a:ea typeface="Calibri"/>
                        <a:cs typeface="Times New Roman"/>
                      </a:endParaRPr>
                    </a:p>
                  </a:txBody>
                  <a:tcPr marL="0" marR="0" marT="0" marB="0">
                    <a:lnL>
                      <a:noFill/>
                    </a:lnL>
                    <a:lnR>
                      <a:noFill/>
                    </a:lnR>
                    <a:lnT>
                      <a:noFill/>
                    </a:lnT>
                    <a:lnB>
                      <a:noFill/>
                    </a:lnB>
                  </a:tcPr>
                </a:tc>
                <a:tc hMerge="1">
                  <a:txBody>
                    <a:bodyPr/>
                    <a:lstStyle/>
                    <a:p>
                      <a:endParaRPr lang="en-US"/>
                    </a:p>
                  </a:txBody>
                  <a:tcPr/>
                </a:tc>
                <a:tc>
                  <a:txBody>
                    <a:bodyPr/>
                    <a:lstStyle/>
                    <a:p>
                      <a:endParaRPr lang="en-US" dirty="0"/>
                    </a:p>
                  </a:txBody>
                  <a:tcPr marL="0" marR="0" marT="0" marB="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585343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301305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147890165"/>
              </p:ext>
            </p:extLst>
          </p:nvPr>
        </p:nvGraphicFramePr>
        <p:xfrm>
          <a:off x="762000" y="1066800"/>
          <a:ext cx="7315200" cy="3352800"/>
        </p:xfrm>
        <a:graphic>
          <a:graphicData uri="http://schemas.openxmlformats.org/drawingml/2006/table">
            <a:tbl>
              <a:tblPr>
                <a:tableStyleId>{5C22544A-7EE6-4342-B048-85BDC9FD1C3A}</a:tableStyleId>
              </a:tblPr>
              <a:tblGrid>
                <a:gridCol w="35169"/>
                <a:gridCol w="7280031"/>
              </a:tblGrid>
              <a:tr h="3352800">
                <a:tc>
                  <a:txBody>
                    <a:bodyPr/>
                    <a:lstStyle/>
                    <a:p>
                      <a:pPr algn="just">
                        <a:lnSpc>
                          <a:spcPct val="115000"/>
                        </a:lnSpc>
                        <a:spcAft>
                          <a:spcPts val="0"/>
                        </a:spcAft>
                      </a:pPr>
                      <a:r>
                        <a:rPr lang="en-MY" sz="1400">
                          <a:effectLst/>
                        </a:rPr>
                        <a:t>c.</a:t>
                      </a:r>
                      <a:endParaRPr lang="en-MY" sz="1100">
                        <a:effectLst/>
                        <a:latin typeface="Calibri"/>
                        <a:ea typeface="Times New Roman"/>
                        <a:cs typeface="Times New Roman"/>
                      </a:endParaRPr>
                    </a:p>
                  </a:txBody>
                  <a:tcPr marL="0" marR="0" marT="0" marB="0"/>
                </a:tc>
                <a:tc>
                  <a:txBody>
                    <a:bodyPr/>
                    <a:lstStyle/>
                    <a:p>
                      <a:pPr marL="285750" indent="-285750" algn="just">
                        <a:lnSpc>
                          <a:spcPct val="150000"/>
                        </a:lnSpc>
                        <a:spcAft>
                          <a:spcPts val="0"/>
                        </a:spcAft>
                        <a:buFont typeface="Arial" panose="020B0604020202020204" pitchFamily="34" charset="0"/>
                        <a:buChar char="•"/>
                      </a:pPr>
                      <a:r>
                        <a:rPr lang="en-MY" sz="1800" b="1" dirty="0">
                          <a:effectLst/>
                          <a:latin typeface="Arial" panose="020B0604020202020204" pitchFamily="34" charset="0"/>
                          <a:cs typeface="Arial" panose="020B0604020202020204" pitchFamily="34" charset="0"/>
                        </a:rPr>
                        <a:t>Net profit margin declined when equity income was removed</a:t>
                      </a:r>
                      <a:r>
                        <a:rPr lang="en-MY" sz="1800" b="1" dirty="0" smtClean="0">
                          <a:effectLst/>
                          <a:latin typeface="Arial" panose="020B0604020202020204" pitchFamily="34" charset="0"/>
                          <a:cs typeface="Arial" panose="020B0604020202020204" pitchFamily="34" charset="0"/>
                        </a:rPr>
                        <a:t>.</a:t>
                      </a:r>
                    </a:p>
                    <a:p>
                      <a:pPr marL="285750" indent="-285750" algn="just">
                        <a:lnSpc>
                          <a:spcPct val="150000"/>
                        </a:lnSpc>
                        <a:spcAft>
                          <a:spcPts val="0"/>
                        </a:spcAft>
                        <a:buFont typeface="Arial" panose="020B0604020202020204" pitchFamily="34" charset="0"/>
                        <a:buChar char="•"/>
                      </a:pPr>
                      <a:r>
                        <a:rPr lang="en-MY" sz="1800" b="1" dirty="0" smtClean="0">
                          <a:effectLst/>
                          <a:latin typeface="Arial" panose="020B0604020202020204" pitchFamily="34" charset="0"/>
                          <a:cs typeface="Arial" panose="020B0604020202020204" pitchFamily="34" charset="0"/>
                        </a:rPr>
                        <a:t>Return </a:t>
                      </a:r>
                      <a:r>
                        <a:rPr lang="en-MY" sz="1800" b="1" dirty="0">
                          <a:effectLst/>
                          <a:latin typeface="Arial" panose="020B0604020202020204" pitchFamily="34" charset="0"/>
                          <a:cs typeface="Arial" panose="020B0604020202020204" pitchFamily="34" charset="0"/>
                        </a:rPr>
                        <a:t>on total assets also declined when equity income and investments were removed. </a:t>
                      </a:r>
                      <a:endParaRPr lang="en-MY" sz="1800" b="1" dirty="0" smtClean="0">
                        <a:effectLst/>
                        <a:latin typeface="Arial" panose="020B0604020202020204" pitchFamily="34" charset="0"/>
                        <a:cs typeface="Arial" panose="020B0604020202020204" pitchFamily="34" charset="0"/>
                      </a:endParaRPr>
                    </a:p>
                    <a:p>
                      <a:pPr marL="285750" indent="-285750" algn="just">
                        <a:lnSpc>
                          <a:spcPct val="150000"/>
                        </a:lnSpc>
                        <a:spcAft>
                          <a:spcPts val="0"/>
                        </a:spcAft>
                        <a:buFont typeface="Arial" panose="020B0604020202020204" pitchFamily="34" charset="0"/>
                        <a:buChar char="•"/>
                      </a:pPr>
                      <a:r>
                        <a:rPr lang="en-MY" sz="1800" b="1" dirty="0" smtClean="0">
                          <a:effectLst/>
                          <a:latin typeface="Arial" panose="020B0604020202020204" pitchFamily="34" charset="0"/>
                          <a:cs typeface="Arial" panose="020B0604020202020204" pitchFamily="34" charset="0"/>
                        </a:rPr>
                        <a:t>The </a:t>
                      </a:r>
                      <a:r>
                        <a:rPr lang="en-MY" sz="1800" b="1" dirty="0">
                          <a:effectLst/>
                          <a:latin typeface="Arial" panose="020B0604020202020204" pitchFamily="34" charset="0"/>
                          <a:cs typeface="Arial" panose="020B0604020202020204" pitchFamily="34" charset="0"/>
                        </a:rPr>
                        <a:t>trend stays the same, </a:t>
                      </a:r>
                      <a:r>
                        <a:rPr lang="en-MY" sz="1800" b="1" dirty="0" smtClean="0">
                          <a:effectLst/>
                          <a:latin typeface="Arial" panose="020B0604020202020204" pitchFamily="34" charset="0"/>
                          <a:cs typeface="Arial" panose="020B0604020202020204" pitchFamily="34" charset="0"/>
                        </a:rPr>
                        <a:t>however, </a:t>
                      </a:r>
                      <a:r>
                        <a:rPr lang="en-MY" sz="1800" b="1" dirty="0">
                          <a:effectLst/>
                          <a:latin typeface="Arial" panose="020B0604020202020204" pitchFamily="34" charset="0"/>
                          <a:cs typeface="Arial" panose="020B0604020202020204" pitchFamily="34" charset="0"/>
                        </a:rPr>
                        <a:t>The main reason for removing equity earnings is that they are not derived from the primary business and do not represent cash flow, since dividends are much lower.</a:t>
                      </a:r>
                      <a:endParaRPr lang="en-MY" sz="1800" b="1" dirty="0">
                        <a:effectLst/>
                        <a:latin typeface="Arial" panose="020B0604020202020204" pitchFamily="34" charset="0"/>
                        <a:ea typeface="Times New Roman"/>
                        <a:cs typeface="Arial" panose="020B0604020202020204" pitchFamily="34" charset="0"/>
                      </a:endParaRPr>
                    </a:p>
                  </a:txBody>
                  <a:tcPr marL="0" marR="0" marT="0" marB="0"/>
                </a:tc>
              </a:tr>
            </a:tbl>
          </a:graphicData>
        </a:graphic>
      </p:graphicFrame>
    </p:spTree>
    <p:extLst>
      <p:ext uri="{BB962C8B-B14F-4D97-AF65-F5344CB8AC3E}">
        <p14:creationId xmlns:p14="http://schemas.microsoft.com/office/powerpoint/2010/main" xmlns="" val="19478902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79854" y="25046"/>
            <a:ext cx="8229600" cy="1143000"/>
          </a:xfrm>
        </p:spPr>
        <p:txBody>
          <a:bodyPr/>
          <a:lstStyle/>
          <a:p>
            <a:pPr eaLnBrk="1" hangingPunct="1"/>
            <a:r>
              <a:rPr lang="en-US" altLang="en-US" b="1" dirty="0" smtClean="0">
                <a:latin typeface="Arial" charset="0"/>
                <a:cs typeface="Arial" charset="0"/>
              </a:rPr>
              <a:t>Lecture Summary</a:t>
            </a:r>
            <a:endParaRPr lang="en-US" altLang="en-US" dirty="0" smtClean="0"/>
          </a:p>
        </p:txBody>
      </p:sp>
      <p:sp>
        <p:nvSpPr>
          <p:cNvPr id="4099" name="Rectangle 3"/>
          <p:cNvSpPr>
            <a:spLocks noChangeArrowheads="1"/>
          </p:cNvSpPr>
          <p:nvPr/>
        </p:nvSpPr>
        <p:spPr bwMode="auto">
          <a:xfrm>
            <a:off x="381000" y="1676400"/>
            <a:ext cx="8458200" cy="2954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l">
              <a:spcBef>
                <a:spcPct val="0"/>
              </a:spcBef>
              <a:buFont typeface="Wingdings" pitchFamily="2" charset="2"/>
              <a:buChar char="v"/>
            </a:pPr>
            <a:r>
              <a:rPr lang="en-MY" altLang="en-US" sz="2400" b="1" dirty="0">
                <a:latin typeface="Arial" charset="0"/>
                <a:ea typeface="Times New Roman" pitchFamily="18" charset="0"/>
                <a:cs typeface="Arial" charset="0"/>
              </a:rPr>
              <a:t> Profitability </a:t>
            </a:r>
          </a:p>
          <a:p>
            <a:pPr algn="just" eaLnBrk="1" hangingPunct="1"/>
            <a:r>
              <a:rPr lang="en-MY" altLang="en-US" sz="2400" b="1" dirty="0">
                <a:latin typeface="Arial" charset="0"/>
                <a:ea typeface="Times New Roman" pitchFamily="18" charset="0"/>
                <a:cs typeface="Arial" charset="0"/>
              </a:rPr>
              <a:t>  Profitability Measures</a:t>
            </a:r>
          </a:p>
          <a:p>
            <a:pPr algn="just" eaLnBrk="1" hangingPunct="1"/>
            <a:r>
              <a:rPr lang="en-MY" altLang="en-US" sz="2400" b="1" dirty="0">
                <a:latin typeface="Arial" charset="0"/>
                <a:ea typeface="Times New Roman" pitchFamily="18" charset="0"/>
                <a:cs typeface="Arial" charset="0"/>
              </a:rPr>
              <a:t>  Net Profit Margin</a:t>
            </a:r>
          </a:p>
          <a:p>
            <a:pPr algn="just" eaLnBrk="1" hangingPunct="1"/>
            <a:r>
              <a:rPr lang="en-MY" altLang="en-US" sz="2400" b="1" dirty="0">
                <a:latin typeface="Arial" charset="0"/>
                <a:ea typeface="Times New Roman" pitchFamily="18" charset="0"/>
                <a:cs typeface="Arial" charset="0"/>
              </a:rPr>
              <a:t>  Total Assets Turnover</a:t>
            </a:r>
          </a:p>
          <a:p>
            <a:pPr algn="just" eaLnBrk="1" hangingPunct="1"/>
            <a:r>
              <a:rPr lang="en-MY" altLang="en-US" sz="2400" b="1" dirty="0">
                <a:latin typeface="Arial" charset="0"/>
                <a:ea typeface="Times New Roman" pitchFamily="18" charset="0"/>
                <a:cs typeface="Arial" charset="0"/>
              </a:rPr>
              <a:t>  Return on Assets</a:t>
            </a:r>
          </a:p>
          <a:p>
            <a:pPr algn="just" eaLnBrk="1" hangingPunct="1"/>
            <a:r>
              <a:rPr lang="en-MY" altLang="en-US" sz="2400" b="1" dirty="0">
                <a:latin typeface="Arial" charset="0"/>
                <a:ea typeface="Times New Roman" pitchFamily="18" charset="0"/>
                <a:cs typeface="Arial" charset="0"/>
              </a:rPr>
              <a:t>  Practical Exercises</a:t>
            </a:r>
          </a:p>
          <a:p>
            <a:pPr algn="just" eaLnBrk="1" hangingPunct="1">
              <a:spcBef>
                <a:spcPct val="0"/>
              </a:spcBef>
              <a:buFont typeface="Arial" charset="0"/>
              <a:buNone/>
            </a:pPr>
            <a:endParaRPr lang="en-US" altLang="en-US" sz="2400" b="1" dirty="0">
              <a:latin typeface="Times New Roman" pitchFamily="18" charset="0"/>
              <a:ea typeface="Times New Roman" pitchFamily="18" charset="0"/>
              <a:cs typeface="Arial" charset="0"/>
            </a:endParaRPr>
          </a:p>
        </p:txBody>
      </p:sp>
    </p:spTree>
    <p:extLst>
      <p:ext uri="{BB962C8B-B14F-4D97-AF65-F5344CB8AC3E}">
        <p14:creationId xmlns:p14="http://schemas.microsoft.com/office/powerpoint/2010/main" xmlns="" val="9397620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6759</TotalTime>
  <Words>968</Words>
  <Application>Microsoft Office PowerPoint</Application>
  <PresentationFormat>On-screen Show (4:3)</PresentationFormat>
  <Paragraphs>251</Paragraphs>
  <Slides>29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Office Theme</vt:lpstr>
      <vt:lpstr>Equation</vt:lpstr>
      <vt:lpstr>Slide 1</vt:lpstr>
      <vt:lpstr>Previous Lecture Summary</vt:lpstr>
      <vt:lpstr>Today's Lecture Topics</vt:lpstr>
      <vt:lpstr>Profitability </vt:lpstr>
      <vt:lpstr>Profitability Measures</vt:lpstr>
      <vt:lpstr>Net Profit Margin</vt:lpstr>
      <vt:lpstr>Total Asset Turnover</vt:lpstr>
      <vt:lpstr>Return on Assets</vt:lpstr>
      <vt:lpstr>Practical Exercise </vt:lpstr>
      <vt:lpstr>Slide 10</vt:lpstr>
      <vt:lpstr>Slide 11</vt:lpstr>
      <vt:lpstr>Practical Exercise </vt:lpstr>
      <vt:lpstr>Slide 13</vt:lpstr>
      <vt:lpstr>Slide 14</vt:lpstr>
      <vt:lpstr>Practical Exercise </vt:lpstr>
      <vt:lpstr>Slide 16</vt:lpstr>
      <vt:lpstr>Slide 17</vt:lpstr>
      <vt:lpstr>Practical Exercise  </vt:lpstr>
      <vt:lpstr>Slide 19</vt:lpstr>
      <vt:lpstr>Practical Exercise  (Cont’d)</vt:lpstr>
      <vt:lpstr>Practical Exercise  (Cont’d)</vt:lpstr>
      <vt:lpstr>Slide 22</vt:lpstr>
      <vt:lpstr>Slide 23</vt:lpstr>
      <vt:lpstr>Slide 24</vt:lpstr>
      <vt:lpstr>Practical Exercise </vt:lpstr>
      <vt:lpstr>Slide 26</vt:lpstr>
      <vt:lpstr>Slide 27</vt:lpstr>
      <vt:lpstr>Slide 28</vt:lpstr>
      <vt:lpstr>Lecture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Anne Oppegard</dc:creator>
  <cp:lastModifiedBy>Administrator</cp:lastModifiedBy>
  <cp:revision>99</cp:revision>
  <dcterms:created xsi:type="dcterms:W3CDTF">2006-02-12T17:17:16Z</dcterms:created>
  <dcterms:modified xsi:type="dcterms:W3CDTF">2014-06-02T11:23:33Z</dcterms:modified>
</cp:coreProperties>
</file>