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309" r:id="rId2"/>
    <p:sldId id="326" r:id="rId3"/>
    <p:sldId id="324" r:id="rId4"/>
    <p:sldId id="327" r:id="rId5"/>
    <p:sldId id="346" r:id="rId6"/>
    <p:sldId id="328" r:id="rId7"/>
    <p:sldId id="329" r:id="rId8"/>
    <p:sldId id="330" r:id="rId9"/>
    <p:sldId id="331" r:id="rId10"/>
    <p:sldId id="332" r:id="rId11"/>
    <p:sldId id="333" r:id="rId12"/>
    <p:sldId id="347" r:id="rId13"/>
    <p:sldId id="348" r:id="rId14"/>
    <p:sldId id="334" r:id="rId15"/>
    <p:sldId id="335" r:id="rId16"/>
    <p:sldId id="349" r:id="rId17"/>
    <p:sldId id="350" r:id="rId18"/>
    <p:sldId id="366" r:id="rId19"/>
    <p:sldId id="354" r:id="rId20"/>
    <p:sldId id="336" r:id="rId21"/>
    <p:sldId id="337" r:id="rId22"/>
    <p:sldId id="351" r:id="rId23"/>
    <p:sldId id="352" r:id="rId24"/>
    <p:sldId id="355" r:id="rId25"/>
    <p:sldId id="339" r:id="rId26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D598F"/>
    <a:srgbClr val="4353C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>
        <p:scale>
          <a:sx n="77" d="100"/>
          <a:sy n="77" d="100"/>
        </p:scale>
        <p:origin x="-1092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D591F56F-D1D8-487D-85BB-43125BC21B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892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587BFE64-3373-4AC2-9DFE-B652D7857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51174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BAD87C-DA57-43B8-A4BA-66BD3BACEBFA}" type="slidenum">
              <a:rPr lang="en-US" altLang="en-US" sz="1200" smtClean="0"/>
              <a:pPr eaLnBrk="1" hangingPunct="1"/>
              <a:t>4</a:t>
            </a:fld>
            <a:endParaRPr lang="en-US" altLang="en-US" sz="120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BA7C37-74E7-4E10-85A8-04D94932B8B1}" type="slidenum">
              <a:rPr lang="en-US" altLang="en-US" sz="1200" smtClean="0"/>
              <a:pPr eaLnBrk="1" hangingPunct="1"/>
              <a:t>6</a:t>
            </a:fld>
            <a:endParaRPr lang="en-US" altLang="en-US" sz="120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69A835-BE76-4D64-90D2-F93CBBB5CF44}" type="slidenum">
              <a:rPr lang="en-US" altLang="en-US" sz="1200" smtClean="0"/>
              <a:pPr eaLnBrk="1" hangingPunct="1"/>
              <a:t>7</a:t>
            </a:fld>
            <a:endParaRPr lang="en-US" altLang="en-US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C51B6CF-0922-4B54-B8EB-11FBF14B983A}" type="slidenum">
              <a:rPr lang="en-US" altLang="en-US" sz="1200" smtClean="0"/>
              <a:pPr eaLnBrk="1" hangingPunct="1"/>
              <a:t>8</a:t>
            </a:fld>
            <a:endParaRPr lang="en-US" altLang="en-US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FB95F1E-09F5-496A-BD32-14C7D827FEA0}" type="slidenum">
              <a:rPr lang="en-US" altLang="en-US" sz="1200" smtClean="0"/>
              <a:pPr eaLnBrk="1" hangingPunct="1"/>
              <a:t>9</a:t>
            </a:fld>
            <a:endParaRPr lang="en-US" altLang="en-US" sz="120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375AC-B84D-46C6-9B64-57A02283D955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AD536E53-C14E-49AB-938E-BB58A6B71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B6AE1-E0AD-4D01-8559-B4B27B20E4B7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0CC42DF5-7DF2-43CF-8D9B-1E7553A78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1EA00-6D52-4F46-81DE-624FF15437FF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238223D3-DB29-40A4-81A8-6E0C619E1D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99A45-BF42-40B6-891D-60F1DF71E7D7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6F2457B3-4C0D-4766-BDEB-A3366396F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FEEEF-FF85-4192-93D3-94DCE2359AA5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8E85FDE4-A69F-4C0D-9A3B-E374EA28D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6A5DA-46F3-4D1E-B993-B7D26939CE43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E33277B5-42E6-4A85-AC45-A08EB58EF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A1B8E-BD19-4D6B-8BAC-3818C4A6153B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8F0C51BC-AF1A-4A19-A152-D1BCC73FB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5FFB3-B009-446E-97D4-8A41F3A2DFF6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FB9A6B31-F690-405A-856A-DCABCF15F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AB674-E360-48CA-809C-E65C71F965A6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2C794F83-E91F-4189-919F-776871E40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506F4-0DD6-4ADA-A15D-9F86BCCB575C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ED743C44-8951-4424-A0A6-951F5ADC95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9CC46-1DB3-49AE-BED1-366617F88C7E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8, Slide #</a:t>
            </a:r>
            <a:fld id="{18E5C175-2700-41A3-AB9B-F49D16BB1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BD0301-C93C-441E-94B4-AD32EBB918DF}" type="datetime1">
              <a:rPr lang="en-US"/>
              <a:pPr>
                <a:defRPr/>
              </a:pPr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8, Slide #</a:t>
            </a:r>
            <a:fld id="{42187066-E504-40F9-928D-DC726D436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" y="228600"/>
          <a:ext cx="8763000" cy="64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5867400"/>
              </a:tblGrid>
              <a:tr h="2004479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18130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18130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18130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18130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Arial" charset="0"/>
                <a:cs typeface="Arial" charset="0"/>
              </a:rPr>
              <a:t>Previous Lecture Summary</a:t>
            </a:r>
            <a:endParaRPr lang="en-US" altLang="en-US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04800" y="1325434"/>
            <a:ext cx="84582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algn="l">
              <a:lnSpc>
                <a:spcPct val="150000"/>
              </a:lnSpc>
              <a:spcBef>
                <a:spcPct val="0"/>
              </a:spcBef>
            </a:pPr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Long Term Debt-Paying Ability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Income Statement Consideration when Determining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 Long-Term </a:t>
            </a:r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Debt-Paying Ability,</a:t>
            </a:r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Times Interest Earned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Fixed Charge Coverage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Practical Exercises</a:t>
            </a:r>
            <a:endParaRPr lang="en-MY" altLang="en-US" sz="2400" b="1" dirty="0">
              <a:latin typeface="Arial" charset="0"/>
              <a:ea typeface="Times New Roman" pitchFamily="18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 typeface="Arial" charset="0"/>
              <a:buNone/>
            </a:pPr>
            <a:endParaRPr lang="en-US" altLang="en-US" sz="2400" b="1" dirty="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35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191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Today's Lecture Topics</a:t>
            </a:r>
            <a:endParaRPr lang="en-US" altLang="en-US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81000" y="1143000"/>
            <a:ext cx="8458200" cy="466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Wingdings" pitchFamily="2" charset="2"/>
              <a:buChar char="v"/>
            </a:pPr>
            <a:r>
              <a:rPr lang="en-US" altLang="en-US" sz="2000" b="1" dirty="0">
                <a:latin typeface="Arial" charset="0"/>
                <a:ea typeface="Times New Roman" pitchFamily="18" charset="0"/>
                <a:cs typeface="Arial" charset="0"/>
              </a:rPr>
              <a:t>Long Term Debt-Paying Ability</a:t>
            </a:r>
          </a:p>
          <a:p>
            <a:pPr algn="just" eaLnBrk="1" hangingPunct="1"/>
            <a:r>
              <a:rPr lang="en-US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Joint Ventures 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Contingencies 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Financial </a:t>
            </a:r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Instruments with Concentrations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of Credit</a:t>
            </a:r>
          </a:p>
          <a:p>
            <a:pPr algn="just" eaLnBrk="1" hangingPunct="1">
              <a:buNone/>
            </a:pP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 Risk</a:t>
            </a:r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, </a:t>
            </a:r>
          </a:p>
          <a:p>
            <a:pPr algn="just" eaLnBrk="1" hangingPunct="1"/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Disclosures </a:t>
            </a:r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About Fair Value of Financial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Instruments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 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Profitability 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Profitability Measures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Net Profit Margin</a:t>
            </a:r>
            <a:endParaRPr lang="en-MY" altLang="en-US" sz="2400" b="1" dirty="0">
              <a:latin typeface="Arial" charset="0"/>
              <a:ea typeface="Times New Roman" pitchFamily="18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 typeface="Arial" charset="0"/>
              <a:buNone/>
            </a:pPr>
            <a:endParaRPr lang="en-US" altLang="en-US" sz="2400" b="1" dirty="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517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latin typeface="Arial" charset="0"/>
                <a:cs typeface="Arial" charset="0"/>
              </a:rPr>
              <a:t>Joint Ventures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8016875" cy="4724400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</a:pP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New firm formed to achieve specific objectives of a partnership like temporary arrangement between two or more firms. </a:t>
            </a:r>
            <a:endParaRPr lang="en-MY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</a:pP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JVs 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are advantageous 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 a risk reducing mechanism in new-market penetration, and in pooling of  resource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large projects. </a:t>
            </a: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</a:pP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They however, present unique problems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equity ownership, operational control, and distribution of profits or losses.</a:t>
            </a:r>
            <a:endParaRPr lang="en-US" alt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An association of two or more businesses established for a special </a:t>
            </a:r>
            <a:r>
              <a:rPr lang="en-US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purpose.</a:t>
            </a: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Consolidation means combining assets, equity, liabilities and operating accounts of a parent firm and its subsidiaries into one financial statement. See also consolidated financial statement.</a:t>
            </a: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Parent firm has </a:t>
            </a:r>
            <a:r>
              <a:rPr lang="en-US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38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447800"/>
            <a:ext cx="7696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Carry as an investment</a:t>
            </a:r>
          </a:p>
          <a:p>
            <a:pPr lvl="1" algn="just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Parent firm has significant influence</a:t>
            </a:r>
          </a:p>
          <a:p>
            <a:pPr algn="just"/>
            <a:endParaRPr lang="en-US" alt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en-US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Review footnote for commitments relating to the joint venture</a:t>
            </a:r>
          </a:p>
          <a:p>
            <a:pPr lvl="1" algn="just" eaLnBrk="1" hangingPunct="1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Off-balance sheet commitments represent potential </a:t>
            </a:r>
            <a:r>
              <a:rPr lang="en-US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liabilities</a:t>
            </a:r>
            <a:endParaRPr lang="en-MY" dirty="0" smtClean="0"/>
          </a:p>
          <a:p>
            <a:pPr algn="just"/>
            <a:endParaRPr lang="en-MY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Banking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Paying off two or more old loans with a new loan. See also consolidation loan</a:t>
            </a:r>
          </a:p>
          <a:p>
            <a:pPr algn="just"/>
            <a:endParaRPr lang="en-MY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Combining two actions (involving the same parties and the same issues) into one action on court orders. Consolidation may or may not result in single judgment.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0" y="914400"/>
            <a:ext cx="434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latin typeface="Arial" charset="0"/>
                <a:cs typeface="Arial" charset="0"/>
              </a:rPr>
              <a:t>Joint </a:t>
            </a:r>
            <a:r>
              <a:rPr lang="en-US" altLang="en-US" b="1" dirty="0" smtClean="0">
                <a:latin typeface="Arial" charset="0"/>
                <a:cs typeface="Arial" charset="0"/>
              </a:rPr>
              <a:t>Ventures</a:t>
            </a:r>
          </a:p>
        </p:txBody>
      </p:sp>
    </p:spTree>
    <p:extLst>
      <p:ext uri="{BB962C8B-B14F-4D97-AF65-F5344CB8AC3E}">
        <p14:creationId xmlns:p14="http://schemas.microsoft.com/office/powerpoint/2010/main" xmlns="" val="287014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Contingencies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pPr algn="just"/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Existing situation whose result is unknown 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 unpredictable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 event that must be prepared for.</a:t>
            </a:r>
          </a:p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Condition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 that must be satisfied before an action is activated, 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 agreement is 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effected, a contract is performed, a plan is executed, or a provision is enforced.</a:t>
            </a:r>
            <a:endParaRPr lang="en-US" alt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Loss contingencies that are not accrued are footnoted if it is reasonably possible that an asset has been impaired or a liability has been incurred</a:t>
            </a:r>
          </a:p>
          <a:p>
            <a:pPr marL="342900" lvl="1" indent="-342900" algn="just" eaLnBrk="1" hangingPunct="1">
              <a:buFont typeface="Arial" charset="0"/>
              <a:buChar char="•"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Review contingency note for possible liabilities not disclosed on the balance sheet</a:t>
            </a:r>
          </a:p>
          <a:p>
            <a:pPr algn="just" eaLnBrk="1" hangingPunct="1"/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Gain contingencies are not accrued</a:t>
            </a:r>
          </a:p>
        </p:txBody>
      </p:sp>
    </p:spTree>
    <p:extLst>
      <p:ext uri="{BB962C8B-B14F-4D97-AF65-F5344CB8AC3E}">
        <p14:creationId xmlns:p14="http://schemas.microsoft.com/office/powerpoint/2010/main" xmlns="" val="22179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smtClean="0">
                <a:latin typeface="Arial" charset="0"/>
                <a:cs typeface="Arial" charset="0"/>
              </a:rPr>
              <a:t>Financial Instruments with</a:t>
            </a:r>
            <a:br>
              <a:rPr lang="en-US" b="1" smtClean="0">
                <a:latin typeface="Arial" charset="0"/>
                <a:cs typeface="Arial" charset="0"/>
              </a:rPr>
            </a:br>
            <a:r>
              <a:rPr lang="en-US" b="1" smtClean="0">
                <a:latin typeface="Arial" charset="0"/>
                <a:cs typeface="Arial" charset="0"/>
              </a:rPr>
              <a:t>Off-Balance-Sheet Risk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 rtlCol="0">
            <a:normAutofit fontScale="77500" lnSpcReduction="20000"/>
          </a:bodyPr>
          <a:lstStyle/>
          <a:p>
            <a:pPr marL="514350" indent="-457200" algn="just" fontAlgn="auto">
              <a:spcAft>
                <a:spcPts val="0"/>
              </a:spcAft>
              <a:defRPr/>
            </a:pPr>
            <a:r>
              <a:rPr lang="en-MY" b="1" dirty="0">
                <a:latin typeface="Arial" pitchFamily="34" charset="0"/>
                <a:cs typeface="Arial" pitchFamily="34" charset="0"/>
              </a:rPr>
              <a:t>An asset or debt that does not appear on a company's balance sheet. Items that are considered off balance sheet are generally ones in which the company does not have legal claim or responsibility </a:t>
            </a:r>
            <a:r>
              <a:rPr lang="en-MY" b="1" dirty="0" smtClean="0">
                <a:latin typeface="Arial" pitchFamily="34" charset="0"/>
                <a:cs typeface="Arial" pitchFamily="34" charset="0"/>
              </a:rPr>
              <a:t>for.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Disclosure is required of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Contract face amount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Nature and terms of the instrument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Amount of the potential loss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Entity’s collateral policy and description of the collateral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Risk: Potential loss if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co-party fails to perform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Changes in market make instrument less valuable</a:t>
            </a:r>
          </a:p>
        </p:txBody>
      </p:sp>
    </p:spTree>
    <p:extLst>
      <p:ext uri="{BB962C8B-B14F-4D97-AF65-F5344CB8AC3E}">
        <p14:creationId xmlns:p14="http://schemas.microsoft.com/office/powerpoint/2010/main" xmlns="" val="218498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smtClean="0">
                <a:latin typeface="Arial" charset="0"/>
                <a:cs typeface="Arial" charset="0"/>
              </a:rPr>
              <a:t>Financial Instruments with Concentrations of Credit Risk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pPr eaLnBrk="1" hangingPunct="1"/>
            <a:r>
              <a:rPr lang="en-US" altLang="en-US" sz="2400" b="1" dirty="0" smtClean="0">
                <a:latin typeface="Arial" charset="0"/>
                <a:cs typeface="Arial" charset="0"/>
              </a:rPr>
              <a:t>Disclosure is required of</a:t>
            </a:r>
          </a:p>
          <a:p>
            <a:pPr lvl="1" eaLnBrk="1" hangingPunct="1"/>
            <a:r>
              <a:rPr lang="en-US" altLang="en-US" sz="2400" b="1" dirty="0" smtClean="0">
                <a:latin typeface="Arial" charset="0"/>
                <a:cs typeface="Arial" charset="0"/>
              </a:rPr>
              <a:t>The extent of risk from exposures to individuals or groups of counterparties in the same industry or region</a:t>
            </a:r>
          </a:p>
          <a:p>
            <a:pPr eaLnBrk="1" hangingPunct="1"/>
            <a:r>
              <a:rPr lang="en-US" altLang="en-US" sz="2400" b="1" dirty="0" smtClean="0">
                <a:latin typeface="Arial" charset="0"/>
                <a:cs typeface="Arial" charset="0"/>
              </a:rPr>
              <a:t>Small companies are particularly liable to concentration risk</a:t>
            </a:r>
          </a:p>
        </p:txBody>
      </p:sp>
    </p:spTree>
    <p:extLst>
      <p:ext uri="{BB962C8B-B14F-4D97-AF65-F5344CB8AC3E}">
        <p14:creationId xmlns:p14="http://schemas.microsoft.com/office/powerpoint/2010/main" xmlns="" val="321419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smtClean="0">
                <a:latin typeface="Arial" charset="0"/>
                <a:cs typeface="Arial" charset="0"/>
              </a:rPr>
              <a:t>Disclosures About Fair Value of Financial Instruments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pPr eaLnBrk="1" hangingPunct="1"/>
            <a:r>
              <a:rPr lang="en-US" altLang="en-US" sz="2400" b="1" smtClean="0">
                <a:latin typeface="Arial" charset="0"/>
                <a:cs typeface="Arial" charset="0"/>
              </a:rPr>
              <a:t>Disclosure of financial instrument fair value is required</a:t>
            </a:r>
          </a:p>
          <a:p>
            <a:pPr lvl="1" eaLnBrk="1" hangingPunct="1"/>
            <a:r>
              <a:rPr lang="en-US" altLang="en-US" sz="2400" b="1" smtClean="0">
                <a:latin typeface="Arial" charset="0"/>
                <a:cs typeface="Arial" charset="0"/>
              </a:rPr>
              <a:t>On-balance sheet assets and liabilities</a:t>
            </a:r>
          </a:p>
          <a:p>
            <a:pPr lvl="1" eaLnBrk="1" hangingPunct="1"/>
            <a:r>
              <a:rPr lang="en-US" altLang="en-US" sz="2400" b="1" smtClean="0">
                <a:latin typeface="Arial" charset="0"/>
                <a:cs typeface="Arial" charset="0"/>
              </a:rPr>
              <a:t>Off-balance sheet assets and liabilities</a:t>
            </a:r>
          </a:p>
          <a:p>
            <a:pPr eaLnBrk="1" hangingPunct="1"/>
            <a:r>
              <a:rPr lang="en-US" altLang="en-US" sz="2400" b="1" smtClean="0">
                <a:latin typeface="Arial" charset="0"/>
                <a:cs typeface="Arial" charset="0"/>
              </a:rPr>
              <a:t>If estimation of fair value is not practicable</a:t>
            </a:r>
          </a:p>
          <a:p>
            <a:pPr lvl="1" eaLnBrk="1" hangingPunct="1"/>
            <a:r>
              <a:rPr lang="en-US" altLang="en-US" sz="2400" b="1" smtClean="0">
                <a:latin typeface="Arial" charset="0"/>
                <a:cs typeface="Arial" charset="0"/>
              </a:rPr>
              <a:t>Descriptive information pertinent to estimating fair value is provided</a:t>
            </a:r>
          </a:p>
        </p:txBody>
      </p:sp>
    </p:spTree>
    <p:extLst>
      <p:ext uri="{BB962C8B-B14F-4D97-AF65-F5344CB8AC3E}">
        <p14:creationId xmlns:p14="http://schemas.microsoft.com/office/powerpoint/2010/main" xmlns="" val="95564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MY" altLang="en-US" b="1" smtClean="0">
                <a:latin typeface="Arial" charset="0"/>
                <a:cs typeface="Arial" charset="0"/>
              </a:rPr>
              <a:t>Practical Exercise</a:t>
            </a:r>
            <a:endParaRPr lang="en-US" alt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2362200"/>
          <a:ext cx="4876800" cy="2895597"/>
        </p:xfrm>
        <a:graphic>
          <a:graphicData uri="http://schemas.openxmlformats.org/drawingml/2006/table">
            <a:tbl>
              <a:tblPr/>
              <a:tblGrid>
                <a:gridCol w="3124200"/>
                <a:gridCol w="1752600"/>
              </a:tblGrid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Bonds payable, 12%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Stockholders' equity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1,800,000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assets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1,870,000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Tangible assets, net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Intangible assets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Investments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Other assets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Sales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4,000,000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expenses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3,620,000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4598" name="Rectangle 1"/>
          <p:cNvSpPr>
            <a:spLocks noChangeArrowheads="1"/>
          </p:cNvSpPr>
          <p:nvPr/>
        </p:nvSpPr>
        <p:spPr bwMode="auto">
          <a:xfrm>
            <a:off x="381000" y="1371600"/>
            <a:ext cx="8305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You have been asked to evaluate the long-term borrowing position of Client, Inc. However, you were given only the following limited information.</a:t>
            </a:r>
            <a:endParaRPr lang="en-US" altLang="en-US" sz="1800" b="1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4599" name="Rectangle 5"/>
          <p:cNvSpPr>
            <a:spLocks noChangeArrowheads="1"/>
          </p:cNvSpPr>
          <p:nvPr/>
        </p:nvSpPr>
        <p:spPr bwMode="auto">
          <a:xfrm>
            <a:off x="381000" y="5410200"/>
            <a:ext cx="7772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800" b="1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Required:</a:t>
            </a:r>
          </a:p>
          <a:p>
            <a:pPr algn="l"/>
            <a:r>
              <a:rPr lang="en-US" altLang="en-US" sz="1800" b="1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Assuming that this is the only information you will receive, estimate the following ratios:</a:t>
            </a:r>
            <a:endParaRPr lang="en-US" altLang="en-US" sz="1800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336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MY" altLang="en-US" b="1" smtClean="0">
                <a:latin typeface="Arial" charset="0"/>
                <a:cs typeface="Arial" charset="0"/>
              </a:rPr>
              <a:t>Practical Exercise (cont’d)</a:t>
            </a:r>
            <a:endParaRPr lang="en-US" alt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66800" y="1676400"/>
          <a:ext cx="7162800" cy="1905000"/>
        </p:xfrm>
        <a:graphic>
          <a:graphicData uri="http://schemas.openxmlformats.org/drawingml/2006/table">
            <a:tbl>
              <a:tblPr/>
              <a:tblGrid>
                <a:gridCol w="716280"/>
                <a:gridCol w="6446520"/>
              </a:tblGrid>
              <a:tr h="476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Times interest earned ratio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 ratio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Debt/equity ratio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 to tangible net worth ratio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7006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5326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590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914400"/>
          <a:ext cx="8382000" cy="5842002"/>
        </p:xfrm>
        <a:graphic>
          <a:graphicData uri="http://schemas.openxmlformats.org/drawingml/2006/table">
            <a:tbl>
              <a:tblPr/>
              <a:tblGrid>
                <a:gridCol w="4847421"/>
                <a:gridCol w="1716795"/>
                <a:gridCol w="1817784"/>
              </a:tblGrid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assets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$ 2,731,020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$ 2,364,916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Property and equipment, net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10,960,286 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8,516,833 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22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Intangible assets, at cost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  less applicable amortization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294,775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255,919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22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$13,986,081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$11,137,668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22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Current liabilities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$ 3,168,123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$ 2,210,735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Deferred federal income taxes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160,000 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26,000 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Mortgage note payable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456,000 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—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Stockholders' equity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10,201,958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8,900,933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22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$13,986,081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$11,137,668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22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sales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$33,410,599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$25,804,285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Cost of goods sold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(30,168,715)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(23,159,745)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Selling and administrative expense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(2,000,000)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(1,500,000)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 expense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(216,936)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(39,456)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tax expense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(400,000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(300,000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4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  624,948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   805,084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6681" name="Rectangle 1"/>
          <p:cNvSpPr>
            <a:spLocks noChangeArrowheads="1"/>
          </p:cNvSpPr>
          <p:nvPr/>
        </p:nvSpPr>
        <p:spPr bwMode="auto">
          <a:xfrm>
            <a:off x="457200" y="533400"/>
            <a:ext cx="838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 b="1">
                <a:solidFill>
                  <a:srgbClr val="000000"/>
                </a:solidFill>
                <a:cs typeface="Times New Roman" pitchFamily="18" charset="0"/>
              </a:rPr>
              <a:t>						          </a:t>
            </a:r>
            <a:r>
              <a:rPr lang="en-US" altLang="en-US" sz="1800" b="1" u="sng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2010</a:t>
            </a:r>
            <a:r>
              <a:rPr lang="en-US" altLang="en-US" sz="18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		</a:t>
            </a:r>
            <a:r>
              <a:rPr lang="en-US" altLang="en-US" sz="1800" b="1" u="sng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2009</a:t>
            </a:r>
            <a:endParaRPr lang="en-US" altLang="en-US" sz="1800">
              <a:latin typeface="Arial" charset="0"/>
              <a:cs typeface="Arial" charset="0"/>
            </a:endParaRPr>
          </a:p>
        </p:txBody>
      </p:sp>
      <p:sp>
        <p:nvSpPr>
          <p:cNvPr id="26682" name="Rectangle 3"/>
          <p:cNvSpPr>
            <a:spLocks noChangeArrowheads="1"/>
          </p:cNvSpPr>
          <p:nvPr/>
        </p:nvSpPr>
        <p:spPr bwMode="auto">
          <a:xfrm>
            <a:off x="228600" y="0"/>
            <a:ext cx="8915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/>
            <a:r>
              <a:rPr lang="en-US" altLang="en-US" b="1">
                <a:latin typeface="Arial" charset="0"/>
                <a:cs typeface="Arial" charset="0"/>
              </a:rPr>
              <a:t>The following information is computed from Fast Food Chain’s annual report for 2010.</a:t>
            </a:r>
            <a:endParaRPr lang="en-US" alt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97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altLang="en-US" b="1" dirty="0" smtClean="0">
                <a:latin typeface="Arial" charset="0"/>
                <a:cs typeface="Arial" charset="0"/>
              </a:rPr>
              <a:t>Practical Exercise (cont’d)</a:t>
            </a:r>
            <a:endParaRPr lang="en-US" altLang="en-US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95400"/>
          <a:ext cx="8229600" cy="946404"/>
        </p:xfrm>
        <a:graphic>
          <a:graphicData uri="http://schemas.openxmlformats.org/drawingml/2006/table">
            <a:tbl>
              <a:tblPr/>
              <a:tblGrid>
                <a:gridCol w="914400"/>
                <a:gridCol w="7315200"/>
              </a:tblGrid>
              <a:tr h="946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Note: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One-third of the operating lease rental charge was $100,000 in 2010 and $50,000 in 2009. Capitalized interest totaled $30,000 in 2010 and $20,000 in 2009.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95400" y="2514600"/>
          <a:ext cx="6934200" cy="1892808"/>
        </p:xfrm>
        <a:graphic>
          <a:graphicData uri="http://schemas.openxmlformats.org/drawingml/2006/table">
            <a:tbl>
              <a:tblPr/>
              <a:tblGrid>
                <a:gridCol w="609600"/>
                <a:gridCol w="568416"/>
                <a:gridCol w="5673629"/>
                <a:gridCol w="82555"/>
              </a:tblGrid>
              <a:tr h="3153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Based on the above data for both years, compute: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3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Times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 earned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3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Fixed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charge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3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ratio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3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Debt/equity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ratio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3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 tangible net worth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673" name="Rectangle 1"/>
          <p:cNvSpPr>
            <a:spLocks noChangeArrowheads="1"/>
          </p:cNvSpPr>
          <p:nvPr/>
        </p:nvSpPr>
        <p:spPr bwMode="auto">
          <a:xfrm>
            <a:off x="0" y="2209800"/>
            <a:ext cx="1262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Required:</a:t>
            </a:r>
            <a:endParaRPr lang="en-US" altLang="en-US" sz="1800">
              <a:latin typeface="Arial" charset="0"/>
              <a:ea typeface="Times New Roman" pitchFamily="18" charset="0"/>
              <a:cs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71600" y="4495800"/>
          <a:ext cx="6934200" cy="630936"/>
        </p:xfrm>
        <a:graphic>
          <a:graphicData uri="http://schemas.openxmlformats.org/drawingml/2006/table">
            <a:tbl>
              <a:tblPr/>
              <a:tblGrid>
                <a:gridCol w="325943"/>
                <a:gridCol w="6608257"/>
              </a:tblGrid>
              <a:tr h="6302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Comment on the firm's long-term borrowing ability based on the analysis.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169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3139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4956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797511"/>
            <a:ext cx="7696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Practical Exercise (cont’d</a:t>
            </a:r>
            <a:r>
              <a:rPr lang="en-MY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en-MY" alt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Comment on Long-Term Borrowing Ability</a:t>
            </a:r>
          </a:p>
          <a:p>
            <a:pPr algn="ctr"/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 smtClean="0"/>
              <a:t>In </a:t>
            </a:r>
            <a:r>
              <a:rPr lang="en-US" b="1" dirty="0"/>
              <a:t>2010, this firm had a substantial rise in debt. This included current liabilities, deferred taxes, and a new mortgage note payable. </a:t>
            </a:r>
            <a:endParaRPr lang="en-US" b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 smtClean="0"/>
              <a:t>This </a:t>
            </a:r>
            <a:r>
              <a:rPr lang="en-US" b="1" dirty="0"/>
              <a:t>increased debt and the related increased interest expense caused a decline in interest coverage and a rise in the debt, debt/equity, and debt to tangible net worth ratios. </a:t>
            </a:r>
            <a:endParaRPr lang="en-US" b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 smtClean="0"/>
              <a:t>In </a:t>
            </a:r>
            <a:r>
              <a:rPr lang="en-US" b="1" dirty="0"/>
              <a:t>addition, operating lease rental charges went up, which lowered the fixed charge coverage.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71334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143000"/>
          <a:ext cx="8534400" cy="5643372"/>
        </p:xfrm>
        <a:graphic>
          <a:graphicData uri="http://schemas.openxmlformats.org/drawingml/2006/table">
            <a:tbl>
              <a:tblPr/>
              <a:tblGrid>
                <a:gridCol w="5454650"/>
                <a:gridCol w="1584325"/>
                <a:gridCol w="1495425"/>
              </a:tblGrid>
              <a:tr h="21272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Balance Sheet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(in thousands)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2010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2009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Current assets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   449,195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  433,049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Investments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32,822 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55,072 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Deferred charges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4,905 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12,769 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Property, plant, and equipment, net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350,921 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403,128 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Trademarks and leaseholds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45,031 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47,004 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Excess of cost over fair market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  value of net assets acquired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272,146 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276,639 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Assets held for disposal 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 6,062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  10,247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$ 1,161,082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$1,237,908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 liabilities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   689,535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  721,149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 stockholders' equity 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471,547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516,759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$ 1,161,082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$1,237,908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21272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Income Statement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Net sales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$ 2,020,526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$1,841,738 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Cost of goods sold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(2,018,436)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(1,787,126)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Selling and administrative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(300,000)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(250,000)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Interest expense 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 (40,000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(30,000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Net income (loss) 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  (337,910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$ (225,388</a:t>
                      </a:r>
                      <a:r>
                        <a:rPr kumimoji="0" lang="en-US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)</a:t>
                      </a:r>
                      <a:endParaRPr kumimoji="0" lang="en-US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737" name="Rectangle 1"/>
          <p:cNvSpPr>
            <a:spLocks noChangeArrowheads="1"/>
          </p:cNvSpPr>
          <p:nvPr/>
        </p:nvSpPr>
        <p:spPr bwMode="auto">
          <a:xfrm>
            <a:off x="0" y="457200"/>
            <a:ext cx="84788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114300" algn="r"/>
                <a:tab pos="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The following financial information is excerpted from the 2010 annual report of Retail Products, Inc.</a:t>
            </a:r>
            <a:endParaRPr lang="en-US" altLang="en-US" sz="180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394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altLang="en-US" b="1" dirty="0" smtClean="0">
                <a:latin typeface="Arial" charset="0"/>
                <a:cs typeface="Arial" charset="0"/>
              </a:rPr>
              <a:t>Practical Exercise (cont’d)</a:t>
            </a:r>
            <a:endParaRPr lang="en-US" altLang="en-US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2286000"/>
          <a:ext cx="7315200" cy="3365498"/>
        </p:xfrm>
        <a:graphic>
          <a:graphicData uri="http://schemas.openxmlformats.org/drawingml/2006/table">
            <a:tbl>
              <a:tblPr/>
              <a:tblGrid>
                <a:gridCol w="408307"/>
                <a:gridCol w="408307"/>
                <a:gridCol w="6422386"/>
                <a:gridCol w="50800"/>
                <a:gridCol w="25400"/>
              </a:tblGrid>
              <a:tr h="4206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Times interest earned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6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 ratio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6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Debt/equity ratio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6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Debt to tangible net worth ratio</a:t>
                      </a: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6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Comment on the results.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Does a times interest earned ratio of less than 1 to 1 mean that the firm cannot pay its interest expense?</a:t>
                      </a:r>
                      <a:endParaRPr lang="en-US" sz="2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722" name="Rectangle 1"/>
          <p:cNvSpPr>
            <a:spLocks noChangeArrowheads="1"/>
          </p:cNvSpPr>
          <p:nvPr/>
        </p:nvSpPr>
        <p:spPr bwMode="auto">
          <a:xfrm>
            <a:off x="381000" y="1447800"/>
            <a:ext cx="8001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Required:</a:t>
            </a:r>
            <a:endParaRPr lang="en-US" altLang="en-US" sz="2000">
              <a:latin typeface="Arial" charset="0"/>
              <a:ea typeface="Times New Roman" pitchFamily="18" charset="0"/>
              <a:cs typeface="Arial" charset="0"/>
            </a:endParaRPr>
          </a:p>
          <a:p>
            <a:r>
              <a:rPr lang="en-US" altLang="en-US" sz="2000" b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For each year compute</a:t>
            </a:r>
            <a:r>
              <a:rPr lang="en-US" altLang="en-US" sz="1100" b="1">
                <a:solidFill>
                  <a:srgbClr val="000000"/>
                </a:solidFill>
                <a:cs typeface="Times New Roman" pitchFamily="18" charset="0"/>
              </a:rPr>
              <a:t>: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99232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623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9117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51508"/>
            <a:ext cx="7848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b="1" dirty="0"/>
              <a:t>No, a times interest earned ratio of less than 1 to 1 does not mean, in the short run, that the firm cannot meet its interest payments. </a:t>
            </a:r>
            <a:endParaRPr lang="en-MY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b="1" dirty="0" smtClean="0"/>
              <a:t>Some </a:t>
            </a:r>
            <a:r>
              <a:rPr lang="en-MY" b="1" dirty="0"/>
              <a:t>of the expenses, such as depreciation, do not require current funds, but they do reduce the interest coverage. </a:t>
            </a:r>
            <a:endParaRPr lang="en-MY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b="1" dirty="0" smtClean="0"/>
              <a:t>Also</a:t>
            </a:r>
            <a:r>
              <a:rPr lang="en-MY" b="1" dirty="0"/>
              <a:t>, in the short run, the outlay can come from sources of funds other than income.</a:t>
            </a:r>
            <a:endParaRPr lang="en-MY" dirty="0"/>
          </a:p>
        </p:txBody>
      </p:sp>
      <p:sp>
        <p:nvSpPr>
          <p:cNvPr id="3" name="Rectangle 2"/>
          <p:cNvSpPr/>
          <p:nvPr/>
        </p:nvSpPr>
        <p:spPr>
          <a:xfrm>
            <a:off x="2209800" y="539578"/>
            <a:ext cx="4955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altLang="en-US" sz="3600" b="1" dirty="0" smtClean="0">
                <a:latin typeface="Arial" charset="0"/>
                <a:cs typeface="Arial" charset="0"/>
              </a:rPr>
              <a:t>Results Interpretation</a:t>
            </a:r>
            <a:endParaRPr lang="en-MY" sz="3600" b="1" dirty="0"/>
          </a:p>
        </p:txBody>
      </p:sp>
    </p:spTree>
    <p:extLst>
      <p:ext uri="{BB962C8B-B14F-4D97-AF65-F5344CB8AC3E}">
        <p14:creationId xmlns:p14="http://schemas.microsoft.com/office/powerpoint/2010/main" xmlns="" val="225762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79854" y="25046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latin typeface="Arial" charset="0"/>
                <a:cs typeface="Arial" charset="0"/>
              </a:rPr>
              <a:t>Lecture Summary</a:t>
            </a:r>
            <a:endParaRPr lang="en-US" altLang="en-US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04800" y="1257622"/>
            <a:ext cx="8458200" cy="347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Contingencies  </a:t>
            </a:r>
          </a:p>
          <a:p>
            <a:pPr algn="just" eaLnBrk="1" hangingPunct="1"/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Financial </a:t>
            </a:r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Instruments with Concentrations of 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Credit</a:t>
            </a:r>
          </a:p>
          <a:p>
            <a:pPr algn="just" eaLnBrk="1" hangingPunct="1"/>
            <a:r>
              <a:rPr lang="en-US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Joint Ventures </a:t>
            </a:r>
          </a:p>
          <a:p>
            <a:pPr algn="just" eaLnBrk="1" hangingPunct="1">
              <a:buNone/>
            </a:pP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 Risk</a:t>
            </a:r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, </a:t>
            </a:r>
          </a:p>
          <a:p>
            <a:pPr algn="just" eaLnBrk="1" hangingPunct="1"/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 Disclosures </a:t>
            </a:r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About Fair Value of Financial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Instruments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 </a:t>
            </a:r>
          </a:p>
          <a:p>
            <a:pPr algn="just" eaLnBrk="1" hangingPunct="1"/>
            <a:r>
              <a:rPr lang="en-MY" altLang="en-US" sz="24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en-MY" altLang="en-US" sz="2400" b="1" dirty="0" smtClean="0">
                <a:latin typeface="Arial" charset="0"/>
                <a:ea typeface="Times New Roman" pitchFamily="18" charset="0"/>
                <a:cs typeface="Arial" charset="0"/>
              </a:rPr>
              <a:t> Profitability</a:t>
            </a:r>
          </a:p>
          <a:p>
            <a:pPr algn="just" eaLnBrk="1" hangingPunct="1">
              <a:buNone/>
            </a:pPr>
            <a:endParaRPr lang="en-US" altLang="en-US" sz="2400" b="1" dirty="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76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6717</TotalTime>
  <Words>992</Words>
  <Application>Microsoft Office PowerPoint</Application>
  <PresentationFormat>On-screen Show (4:3)</PresentationFormat>
  <Paragraphs>265</Paragraphs>
  <Slides>25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Previous Lecture Summary</vt:lpstr>
      <vt:lpstr>Today's Lecture Topics</vt:lpstr>
      <vt:lpstr>Joint Ventures</vt:lpstr>
      <vt:lpstr>Slide 5</vt:lpstr>
      <vt:lpstr>Contingencies</vt:lpstr>
      <vt:lpstr>Financial Instruments with Off-Balance-Sheet Risk</vt:lpstr>
      <vt:lpstr>Financial Instruments with Concentrations of Credit Risk</vt:lpstr>
      <vt:lpstr>Disclosures About Fair Value of Financial Instruments</vt:lpstr>
      <vt:lpstr>Practical Exercise</vt:lpstr>
      <vt:lpstr>Practical Exercise (cont’d)</vt:lpstr>
      <vt:lpstr>Slide 12</vt:lpstr>
      <vt:lpstr>Slide 13</vt:lpstr>
      <vt:lpstr>Slide 14</vt:lpstr>
      <vt:lpstr>Practical Exercise (cont’d)</vt:lpstr>
      <vt:lpstr>Slide 16</vt:lpstr>
      <vt:lpstr>Slide 17</vt:lpstr>
      <vt:lpstr>Slide 18</vt:lpstr>
      <vt:lpstr>Slide 19</vt:lpstr>
      <vt:lpstr>Slide 20</vt:lpstr>
      <vt:lpstr>Practical Exercise (cont’d)</vt:lpstr>
      <vt:lpstr>Slide 22</vt:lpstr>
      <vt:lpstr>Slide 23</vt:lpstr>
      <vt:lpstr>Slide 24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NTS</cp:lastModifiedBy>
  <cp:revision>96</cp:revision>
  <dcterms:created xsi:type="dcterms:W3CDTF">2006-02-12T17:17:16Z</dcterms:created>
  <dcterms:modified xsi:type="dcterms:W3CDTF">2014-06-02T05:38:43Z</dcterms:modified>
</cp:coreProperties>
</file>