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24"/>
  </p:notesMasterIdLst>
  <p:handoutMasterIdLst>
    <p:handoutMasterId r:id="rId25"/>
  </p:handoutMasterIdLst>
  <p:sldIdLst>
    <p:sldId id="296" r:id="rId2"/>
    <p:sldId id="298" r:id="rId3"/>
    <p:sldId id="299" r:id="rId4"/>
    <p:sldId id="308" r:id="rId5"/>
    <p:sldId id="309" r:id="rId6"/>
    <p:sldId id="310" r:id="rId7"/>
    <p:sldId id="312" r:id="rId8"/>
    <p:sldId id="313" r:id="rId9"/>
    <p:sldId id="314" r:id="rId10"/>
    <p:sldId id="315" r:id="rId11"/>
    <p:sldId id="316" r:id="rId12"/>
    <p:sldId id="317" r:id="rId13"/>
    <p:sldId id="318" r:id="rId14"/>
    <p:sldId id="294" r:id="rId15"/>
    <p:sldId id="295" r:id="rId16"/>
    <p:sldId id="282" r:id="rId17"/>
    <p:sldId id="258" r:id="rId18"/>
    <p:sldId id="281" r:id="rId19"/>
    <p:sldId id="289" r:id="rId20"/>
    <p:sldId id="283" r:id="rId21"/>
    <p:sldId id="259" r:id="rId22"/>
    <p:sldId id="304" r:id="rId2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709" autoAdjust="0"/>
  </p:normalViewPr>
  <p:slideViewPr>
    <p:cSldViewPr>
      <p:cViewPr>
        <p:scale>
          <a:sx n="77" d="100"/>
          <a:sy n="77" d="100"/>
        </p:scale>
        <p:origin x="-1092"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52227"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52228"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52229"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75C552B2-E36D-48DC-808F-37D908208FD6}" type="slidenum">
              <a:rPr lang="en-US"/>
              <a:pPr>
                <a:defRPr/>
              </a:pPr>
              <a:t>‹#›</a:t>
            </a:fld>
            <a:endParaRPr lang="en-US"/>
          </a:p>
        </p:txBody>
      </p:sp>
    </p:spTree>
    <p:extLst>
      <p:ext uri="{BB962C8B-B14F-4D97-AF65-F5344CB8AC3E}">
        <p14:creationId xmlns:p14="http://schemas.microsoft.com/office/powerpoint/2010/main" xmlns="" val="25858257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027"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307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9"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AB44A27-F6A5-425C-A76D-86E921EB4A68}" type="slidenum">
              <a:rPr lang="en-US"/>
              <a:pPr>
                <a:defRPr/>
              </a:pPr>
              <a:t>‹#›</a:t>
            </a:fld>
            <a:endParaRPr lang="en-US"/>
          </a:p>
        </p:txBody>
      </p:sp>
    </p:spTree>
    <p:extLst>
      <p:ext uri="{BB962C8B-B14F-4D97-AF65-F5344CB8AC3E}">
        <p14:creationId xmlns:p14="http://schemas.microsoft.com/office/powerpoint/2010/main" xmlns="" val="21720315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miter lim="800000"/>
            <a:headEnd/>
            <a:tailEnd/>
          </a:ln>
        </p:spPr>
        <p:txBody>
          <a:bodyPr/>
          <a:lstStyle/>
          <a:p>
            <a:fld id="{94D46AAB-C091-44D6-92A9-EC3D5B21F047}" type="slidenum">
              <a:rPr lang="en-US"/>
              <a:pPr/>
              <a:t>16</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miter lim="800000"/>
            <a:headEnd/>
            <a:tailEnd/>
          </a:ln>
        </p:spPr>
        <p:txBody>
          <a:bodyPr/>
          <a:lstStyle/>
          <a:p>
            <a:fld id="{0F23F3C1-64CD-40D4-831E-84D65E97457C}" type="slidenum">
              <a:rPr lang="en-US"/>
              <a:pPr/>
              <a:t>17</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miter lim="800000"/>
            <a:headEnd/>
            <a:tailEnd/>
          </a:ln>
        </p:spPr>
        <p:txBody>
          <a:bodyPr/>
          <a:lstStyle/>
          <a:p>
            <a:fld id="{BFAD13B6-C1A7-4BBF-9ABC-2E46C2DB4F07}" type="slidenum">
              <a:rPr lang="en-US"/>
              <a:pPr/>
              <a:t>18</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miter lim="800000"/>
            <a:headEnd/>
            <a:tailEnd/>
          </a:ln>
        </p:spPr>
        <p:txBody>
          <a:bodyPr/>
          <a:lstStyle/>
          <a:p>
            <a:fld id="{36F1371B-7EF6-4B56-B824-F479987BB2C8}" type="slidenum">
              <a:rPr lang="en-US"/>
              <a:pPr/>
              <a:t>19</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miter lim="800000"/>
            <a:headEnd/>
            <a:tailEnd/>
          </a:ln>
        </p:spPr>
        <p:txBody>
          <a:bodyPr/>
          <a:lstStyle/>
          <a:p>
            <a:fld id="{32D5DF8D-A8A7-4711-9F0B-54ED7C7CE856}" type="slidenum">
              <a:rPr lang="en-US"/>
              <a:pPr/>
              <a:t>20</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miter lim="800000"/>
            <a:headEnd/>
            <a:tailEnd/>
          </a:ln>
        </p:spPr>
        <p:txBody>
          <a:bodyPr/>
          <a:lstStyle/>
          <a:p>
            <a:fld id="{ACBD1C93-1606-4F3A-82A0-8B529C3D7185}" type="slidenum">
              <a:rPr lang="en-US"/>
              <a:pPr/>
              <a:t>21</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706E08-E38A-4374-9DC9-8F2783DEC48C}" type="datetime1">
              <a:rPr lang="en-US" smtClean="0"/>
              <a:pPr/>
              <a:t>6/1/2014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r>
              <a:rPr lang="en-US" smtClean="0"/>
              <a:t>Chapter 7, Slide #</a:t>
            </a:r>
            <a:fld id="{6979FE9F-C9C9-480F-9464-0BC19AB08278}"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979DF0-0C3F-40A8-9474-BBC5BEDD4C70}" type="datetime1">
              <a:rPr lang="en-US" smtClean="0"/>
              <a:pPr/>
              <a:t>6/1/2014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r>
              <a:rPr lang="en-US" smtClean="0"/>
              <a:t>Chapter 7, Slide #</a:t>
            </a:r>
            <a:fld id="{B0FEB7DC-8B41-44B7-8666-BF784F3D8E5A}"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93C3CD-7707-4147-8806-75BEB2D3DF2C}" type="datetime1">
              <a:rPr lang="en-US" smtClean="0"/>
              <a:pPr/>
              <a:t>6/1/2014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r>
              <a:rPr lang="en-US" smtClean="0"/>
              <a:t>Chapter 7, Slide #</a:t>
            </a:r>
            <a:fld id="{A2652691-9F21-4C1F-A6F6-51F5628AE5D4}"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F49E4B-CCF5-45D1-AC11-AC2BEE5A7E47}" type="datetime1">
              <a:rPr lang="en-US" smtClean="0"/>
              <a:pPr/>
              <a:t>6/1/2014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r>
              <a:rPr lang="en-US" smtClean="0"/>
              <a:t>Chapter 7, Slide #</a:t>
            </a:r>
            <a:fld id="{1A43FC11-8B40-4F4F-B174-C70D3FE8F24F}"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5C8FDD-DD65-490E-8ECD-F23AD757292E}" type="datetime1">
              <a:rPr lang="en-US" smtClean="0"/>
              <a:pPr/>
              <a:t>6/1/2014</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r>
              <a:rPr lang="en-US" smtClean="0"/>
              <a:t>Chapter 7, Slide #</a:t>
            </a:r>
            <a:fld id="{9702557C-2C89-42B2-8FDA-8A76F886D6C6}"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1CD161-2334-4151-9537-6D6A61C6130E}" type="datetime1">
              <a:rPr lang="en-US" smtClean="0"/>
              <a:pPr/>
              <a:t>6/1/2014</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r>
              <a:rPr lang="en-US" smtClean="0"/>
              <a:t>Chapter 7, Slide #</a:t>
            </a:r>
            <a:fld id="{9B2C1A50-AF73-4AE5-A1B1-B3EFF2619393}"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B7DDC-B477-448C-984C-383EA1A263B6}" type="datetime1">
              <a:rPr lang="en-US" smtClean="0"/>
              <a:pPr/>
              <a:t>6/1/2014</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r>
              <a:rPr lang="en-US" smtClean="0"/>
              <a:t>Chapter 7, Slide #</a:t>
            </a:r>
            <a:fld id="{1A0C4882-63C4-4BF2-B7BD-AF29637E259F}"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C5C307-4506-403C-9614-A04E84123A90}" type="datetime1">
              <a:rPr lang="en-US" smtClean="0"/>
              <a:pPr/>
              <a:t>6/1/2014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r>
              <a:rPr lang="en-US" smtClean="0"/>
              <a:t>Chapter 7, Slide #</a:t>
            </a:r>
            <a:fld id="{193D00D8-4F64-4EC9-AD32-FFF93C51DECB}"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63AFC6-8BA6-4084-97A3-3222BFB280FA}" type="datetime1">
              <a:rPr lang="en-US" smtClean="0"/>
              <a:pPr/>
              <a:t>6/1/2014</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r>
              <a:rPr lang="en-US" smtClean="0"/>
              <a:t>Chapter 7, Slide #</a:t>
            </a:r>
            <a:fld id="{79F6F09B-759B-4AC5-8C3A-5DF1EAE6650D}"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09BD02-2CB1-4CBC-A769-65F9DEC8DC88}" type="datetime1">
              <a:rPr lang="en-US" smtClean="0"/>
              <a:pPr/>
              <a:t>6/1/2014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r>
              <a:rPr lang="en-US" smtClean="0"/>
              <a:t>Chapter 7, Slide #</a:t>
            </a:r>
            <a:fld id="{3CFEFCA1-502D-4F8E-BEC0-C6344B43B40C}"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3B9330-43F7-4F22-952E-7EF43A19B70D}" type="datetime1">
              <a:rPr lang="en-US" smtClean="0"/>
              <a:pPr/>
              <a:t>6/1/2014</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r>
              <a:rPr lang="en-US" smtClean="0"/>
              <a:t>Chapter 7, Slide #</a:t>
            </a:r>
            <a:fld id="{82833347-153D-4E00-ACAE-31D5991E9A4F}"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5CEF1-71C1-41BC-8521-ABAA0C2E7B43}" type="datetime1">
              <a:rPr lang="en-US" smtClean="0"/>
              <a:pPr/>
              <a:t>6/1/2014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r>
              <a:rPr lang="en-US" smtClean="0"/>
              <a:t>Chapter 7, Slide #</a:t>
            </a:r>
            <a:fld id="{95C5CF6A-A4CD-4F89-88E0-1584590F2B26}"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4"/>
          <p:cNvGraphicFramePr>
            <a:graphicFrameLocks noGrp="1"/>
          </p:cNvGraphicFramePr>
          <p:nvPr/>
        </p:nvGraphicFramePr>
        <p:xfrm>
          <a:off x="457200" y="1524000"/>
          <a:ext cx="8229600" cy="4005265"/>
        </p:xfrm>
        <a:graphic>
          <a:graphicData uri="http://schemas.openxmlformats.org/drawingml/2006/table">
            <a:tbl>
              <a:tblPr firstRow="1" bandRow="1">
                <a:tableStyleId>{5C22544A-7EE6-4342-B048-85BDC9FD1C3A}</a:tableStyleId>
              </a:tblPr>
              <a:tblGrid>
                <a:gridCol w="2107496"/>
                <a:gridCol w="6122104"/>
              </a:tblGrid>
              <a:tr h="801053">
                <a:tc>
                  <a:txBody>
                    <a:bodyPr/>
                    <a:lstStyle/>
                    <a:p>
                      <a:r>
                        <a:rPr lang="en-MY" sz="1800" dirty="0" smtClean="0"/>
                        <a:t>Course Title:            </a:t>
                      </a:r>
                      <a:endParaRPr lang="en-MY" sz="1800" dirty="0"/>
                    </a:p>
                  </a:txBody>
                  <a:tcPr/>
                </a:tc>
                <a:tc>
                  <a:txBody>
                    <a:bodyPr/>
                    <a:lstStyle/>
                    <a:p>
                      <a:r>
                        <a:rPr lang="en-MY" sz="2400" dirty="0" smtClean="0">
                          <a:effectLst/>
                        </a:rPr>
                        <a:t>Financial</a:t>
                      </a:r>
                      <a:r>
                        <a:rPr lang="en-MY" sz="2400" baseline="0" dirty="0" smtClean="0">
                          <a:effectLst/>
                        </a:rPr>
                        <a:t> </a:t>
                      </a:r>
                      <a:r>
                        <a:rPr lang="en-MY" sz="2400" dirty="0" smtClean="0">
                          <a:effectLst/>
                        </a:rPr>
                        <a:t>Statement Analysis</a:t>
                      </a:r>
                      <a:endParaRPr lang="en-MY" sz="2400" dirty="0">
                        <a:effectLst/>
                      </a:endParaRPr>
                    </a:p>
                  </a:txBody>
                  <a:tcPr/>
                </a:tc>
              </a:tr>
              <a:tr h="801053">
                <a:tc>
                  <a:txBody>
                    <a:bodyPr/>
                    <a:lstStyle/>
                    <a:p>
                      <a:r>
                        <a:rPr lang="en-MY" sz="1800" dirty="0" smtClean="0"/>
                        <a:t>Course Code:</a:t>
                      </a:r>
                      <a:endParaRPr lang="en-MY" sz="1800" dirty="0"/>
                    </a:p>
                  </a:txBody>
                  <a:tcPr/>
                </a:tc>
                <a:tc>
                  <a:txBody>
                    <a:bodyPr/>
                    <a:lstStyle/>
                    <a:p>
                      <a:r>
                        <a:rPr lang="en-MY" sz="2400" dirty="0" smtClean="0"/>
                        <a:t>MGT-537</a:t>
                      </a:r>
                      <a:endParaRPr lang="en-MY" sz="2400" dirty="0"/>
                    </a:p>
                  </a:txBody>
                  <a:tcPr/>
                </a:tc>
              </a:tr>
              <a:tr h="801053">
                <a:tc>
                  <a:txBody>
                    <a:bodyPr/>
                    <a:lstStyle/>
                    <a:p>
                      <a:r>
                        <a:rPr lang="en-MY" sz="1800" dirty="0" smtClean="0"/>
                        <a:t>Course Instructor:</a:t>
                      </a:r>
                      <a:endParaRPr lang="en-MY" sz="1800" dirty="0"/>
                    </a:p>
                  </a:txBody>
                  <a:tcPr/>
                </a:tc>
                <a:tc>
                  <a:txBody>
                    <a:bodyPr/>
                    <a:lstStyle/>
                    <a:p>
                      <a:r>
                        <a:rPr lang="en-MY" sz="2400" dirty="0" err="1" smtClean="0"/>
                        <a:t>Dr.</a:t>
                      </a:r>
                      <a:r>
                        <a:rPr lang="en-MY" sz="2400" dirty="0" smtClean="0"/>
                        <a:t> Hafiz Muhammad </a:t>
                      </a:r>
                      <a:r>
                        <a:rPr lang="en-MY" sz="2400" dirty="0" err="1" smtClean="0"/>
                        <a:t>Ishaq</a:t>
                      </a:r>
                      <a:endParaRPr lang="en-MY" sz="2400" dirty="0"/>
                    </a:p>
                  </a:txBody>
                  <a:tcPr/>
                </a:tc>
              </a:tr>
              <a:tr h="801053">
                <a:tc>
                  <a:txBody>
                    <a:bodyPr/>
                    <a:lstStyle/>
                    <a:p>
                      <a:r>
                        <a:rPr lang="en-MY" sz="1800" dirty="0" smtClean="0"/>
                        <a:t>Total Lectures:</a:t>
                      </a:r>
                      <a:endParaRPr lang="en-MY" sz="1800" dirty="0"/>
                    </a:p>
                  </a:txBody>
                  <a:tcPr/>
                </a:tc>
                <a:tc>
                  <a:txBody>
                    <a:bodyPr/>
                    <a:lstStyle/>
                    <a:p>
                      <a:r>
                        <a:rPr lang="en-MY" sz="2400" dirty="0" smtClean="0"/>
                        <a:t>32</a:t>
                      </a:r>
                      <a:endParaRPr lang="en-MY" sz="2400" dirty="0"/>
                    </a:p>
                  </a:txBody>
                  <a:tcPr/>
                </a:tc>
              </a:tr>
              <a:tr h="801053">
                <a:tc>
                  <a:txBody>
                    <a:bodyPr/>
                    <a:lstStyle/>
                    <a:p>
                      <a:endParaRPr lang="en-MY" sz="1800" dirty="0"/>
                    </a:p>
                  </a:txBody>
                  <a:tcPr/>
                </a:tc>
                <a:tc>
                  <a:txBody>
                    <a:bodyPr/>
                    <a:lstStyle/>
                    <a:p>
                      <a:endParaRPr lang="en-MY" sz="1800" dirty="0"/>
                    </a:p>
                  </a:txBody>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charset="0"/>
                <a:cs typeface="Arial" charset="0"/>
              </a:rPr>
              <a:t>Previous Lecture Summary</a:t>
            </a:r>
            <a:endParaRPr lang="en-US" b="1" dirty="0"/>
          </a:p>
        </p:txBody>
      </p:sp>
      <p:sp>
        <p:nvSpPr>
          <p:cNvPr id="3" name="Rectangle 2"/>
          <p:cNvSpPr/>
          <p:nvPr/>
        </p:nvSpPr>
        <p:spPr>
          <a:xfrm>
            <a:off x="990600" y="1600200"/>
            <a:ext cx="7543800" cy="1200329"/>
          </a:xfrm>
          <a:prstGeom prst="rect">
            <a:avLst/>
          </a:prstGeom>
        </p:spPr>
        <p:txBody>
          <a:bodyPr wrap="square">
            <a:spAutoFit/>
          </a:bodyPr>
          <a:lstStyle/>
          <a:p>
            <a:pPr marL="342900" indent="-342900" algn="just" eaLnBrk="0" hangingPunct="0">
              <a:buFont typeface="Arial" charset="0"/>
              <a:buChar char="•"/>
            </a:pPr>
            <a:r>
              <a:rPr lang="en-MY" dirty="0" smtClean="0"/>
              <a:t>Liquidity of Short-Term Assets; Related Debt Paying Ability</a:t>
            </a:r>
          </a:p>
          <a:p>
            <a:pPr marL="342900" indent="-342900" algn="just" eaLnBrk="0" hangingPunct="0">
              <a:buFont typeface="Arial" charset="0"/>
              <a:buChar char="•"/>
            </a:pPr>
            <a:r>
              <a:rPr lang="en-MY" altLang="en-US" b="1" dirty="0" smtClean="0">
                <a:latin typeface="Arial" charset="0"/>
                <a:ea typeface="Times New Roman" pitchFamily="18" charset="0"/>
                <a:cs typeface="Arial" charset="0"/>
              </a:rPr>
              <a:t>Chapter Exercise</a:t>
            </a:r>
            <a:endParaRPr lang="en-US" altLang="en-US" b="1" dirty="0">
              <a:latin typeface="Arial" charset="0"/>
              <a:ea typeface="Times New Roman" pitchFamily="18" charset="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b="1" dirty="0" smtClean="0">
                <a:latin typeface="Arial" charset="0"/>
                <a:cs typeface="Arial" charset="0"/>
              </a:rPr>
              <a:t>Today's Lecture Topics</a:t>
            </a:r>
            <a:endParaRPr lang="en-US" dirty="0"/>
          </a:p>
        </p:txBody>
      </p:sp>
      <p:sp>
        <p:nvSpPr>
          <p:cNvPr id="59393" name="Rectangle 1"/>
          <p:cNvSpPr>
            <a:spLocks noChangeArrowheads="1"/>
          </p:cNvSpPr>
          <p:nvPr/>
        </p:nvSpPr>
        <p:spPr bwMode="auto">
          <a:xfrm>
            <a:off x="304800" y="1183958"/>
            <a:ext cx="8229600" cy="3693319"/>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571500" marR="0" lvl="0" indent="-5715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Chapter Exercises</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v"/>
              <a:tabLst/>
            </a:pP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Long Term Debt-Paying Ability</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Income Statement Consideration when   </a:t>
            </a:r>
          </a:p>
          <a:p>
            <a:pPr marL="0" marR="0" lvl="0" indent="0" algn="l" defTabSz="914400" rtl="0" eaLnBrk="0" fontAlgn="base" latinLnBrk="0" hangingPunct="0">
              <a:lnSpc>
                <a:spcPct val="100000"/>
              </a:lnSpc>
              <a:spcBef>
                <a:spcPct val="0"/>
              </a:spcBef>
              <a:spcAft>
                <a:spcPct val="0"/>
              </a:spcAft>
              <a:buClrTx/>
              <a:buSzTx/>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Determining Long-Term Debt-Paying   </a:t>
            </a:r>
          </a:p>
          <a:p>
            <a:pPr marL="0" marR="0" lvl="0" indent="0" algn="l" defTabSz="914400" rtl="0" eaLnBrk="0" fontAlgn="base" latinLnBrk="0" hangingPunct="0">
              <a:lnSpc>
                <a:spcPct val="100000"/>
              </a:lnSpc>
              <a:spcBef>
                <a:spcPct val="0"/>
              </a:spcBef>
              <a:spcAft>
                <a:spcPct val="0"/>
              </a:spcAft>
              <a:buClrTx/>
              <a:buSzTx/>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Ability </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Times interest earned </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lang="en-US" sz="2800" b="1" dirty="0" smtClean="0">
                <a:latin typeface="Arial" pitchFamily="34" charset="0"/>
                <a:ea typeface="Times New Roman" pitchFamily="18" charset="0"/>
                <a:cs typeface="Arial" pitchFamily="34" charset="0"/>
              </a:rPr>
              <a:t>     F</a:t>
            </a:r>
            <a:r>
              <a:rPr kumimoji="0" lang="en-US" sz="28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ixed charge coverage</a:t>
            </a: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a:t>
            </a:r>
            <a:endParaRPr lang="en-US" dirty="0"/>
          </a:p>
        </p:txBody>
      </p:sp>
      <p:sp>
        <p:nvSpPr>
          <p:cNvPr id="96257" name="Rectangle 1"/>
          <p:cNvSpPr>
            <a:spLocks noChangeArrowheads="1"/>
          </p:cNvSpPr>
          <p:nvPr/>
        </p:nvSpPr>
        <p:spPr bwMode="auto">
          <a:xfrm>
            <a:off x="304800" y="1600200"/>
            <a:ext cx="7924800"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J.A. Appliance Company has supplied you with the following data regarding working capital and sales for the years 2004, 2003, and 2002</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6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	2004</a:t>
            </a: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6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	2003</a:t>
            </a: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sz="1600" b="1" i="0" u="none" strike="noStrike" cap="none" normalizeH="0" baseline="0" smtClean="0">
                <a:ln>
                  <a:noFill/>
                </a:ln>
                <a:solidFill>
                  <a:schemeClr val="tx1"/>
                </a:solidFill>
                <a:effectLst/>
                <a:latin typeface="Arial" pitchFamily="34" charset="0"/>
                <a:ea typeface="Times New Roman" pitchFamily="18" charset="0"/>
                <a:cs typeface="Arial" pitchFamily="34" charset="0"/>
              </a:rPr>
              <a:t>	2002</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Working Capital		$270,000		$260,000		$240,000</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Sales			$650,000		$600,000		$500,000</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Industry average for the ratio</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Sales to working capital	4.1times		4.05times	4.00times</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Required:</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Compute the sales to working capital ratio for each year</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Comment on the sales to working capital ratio for J.A appliance in relation to the industry average and what this may indicate.</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5999618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153356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936010"/>
            <a:ext cx="8077200" cy="2400657"/>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n-US" sz="2000" b="1" dirty="0">
                <a:latin typeface="Arial" panose="020B0604020202020204" pitchFamily="34" charset="0"/>
                <a:cs typeface="Arial" panose="020B0604020202020204" pitchFamily="34" charset="0"/>
              </a:rPr>
              <a:t>The sales to working capital ratio for J.A. Appliance Company was substantially below the industry average for all three </a:t>
            </a:r>
            <a:r>
              <a:rPr lang="en-US" sz="2000" b="1" dirty="0" smtClean="0">
                <a:latin typeface="Arial" panose="020B0604020202020204" pitchFamily="34" charset="0"/>
                <a:cs typeface="Arial" panose="020B0604020202020204" pitchFamily="34" charset="0"/>
              </a:rPr>
              <a:t>years. This </a:t>
            </a:r>
            <a:r>
              <a:rPr lang="en-US" sz="2000" b="1" dirty="0">
                <a:latin typeface="Arial" panose="020B0604020202020204" pitchFamily="34" charset="0"/>
                <a:cs typeface="Arial" panose="020B0604020202020204" pitchFamily="34" charset="0"/>
              </a:rPr>
              <a:t>tentatively indicates that working capital is not efficient in relation to the sales. </a:t>
            </a:r>
            <a:r>
              <a:rPr lang="en-US" sz="2000" b="1" dirty="0" smtClean="0">
                <a:latin typeface="Arial" panose="020B0604020202020204" pitchFamily="34" charset="0"/>
                <a:cs typeface="Arial" panose="020B0604020202020204" pitchFamily="34" charset="0"/>
              </a:rPr>
              <a:t>There </a:t>
            </a:r>
            <a:r>
              <a:rPr lang="en-US" sz="2000" b="1" dirty="0">
                <a:latin typeface="Arial" panose="020B0604020202020204" pitchFamily="34" charset="0"/>
                <a:cs typeface="Arial" panose="020B0604020202020204" pitchFamily="34" charset="0"/>
              </a:rPr>
              <a:t>was some improvement in the ratio each year.</a:t>
            </a:r>
            <a:endParaRPr lang="en-MY"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5818207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b="1" dirty="0" smtClean="0">
                <a:latin typeface="Arial" pitchFamily="34" charset="0"/>
                <a:cs typeface="Arial" pitchFamily="34" charset="0"/>
              </a:rPr>
              <a:t>Practical Exercise</a:t>
            </a:r>
            <a:endParaRPr lang="en-US" dirty="0"/>
          </a:p>
        </p:txBody>
      </p:sp>
      <p:sp>
        <p:nvSpPr>
          <p:cNvPr id="3" name="Rectangle 2"/>
          <p:cNvSpPr/>
          <p:nvPr/>
        </p:nvSpPr>
        <p:spPr>
          <a:xfrm>
            <a:off x="457200" y="1600200"/>
            <a:ext cx="8458200" cy="646331"/>
          </a:xfrm>
          <a:prstGeom prst="rect">
            <a:avLst/>
          </a:prstGeom>
        </p:spPr>
        <p:txBody>
          <a:bodyPr wrap="square">
            <a:spAutoFit/>
          </a:bodyPr>
          <a:lstStyle/>
          <a:p>
            <a:pPr algn="just"/>
            <a:r>
              <a:rPr lang="en-US" sz="1800" b="1" dirty="0">
                <a:latin typeface="Arial" pitchFamily="34" charset="0"/>
                <a:cs typeface="Arial" pitchFamily="34" charset="0"/>
              </a:rPr>
              <a:t>Acme Plumbing Company sells plumbing fixtures on terms of 2/10, net 30. Its </a:t>
            </a:r>
            <a:r>
              <a:rPr lang="en-US" sz="1800" b="1" dirty="0" smtClean="0">
                <a:latin typeface="Arial" pitchFamily="34" charset="0"/>
                <a:cs typeface="Arial" pitchFamily="34" charset="0"/>
              </a:rPr>
              <a:t>financial  statements </a:t>
            </a:r>
            <a:r>
              <a:rPr lang="en-US" sz="1800" b="1" dirty="0">
                <a:latin typeface="Arial" pitchFamily="34" charset="0"/>
                <a:cs typeface="Arial" pitchFamily="34" charset="0"/>
              </a:rPr>
              <a:t>over the last three years are as </a:t>
            </a:r>
            <a:r>
              <a:rPr lang="en-US" sz="1800" b="1" dirty="0" smtClean="0">
                <a:latin typeface="Arial" pitchFamily="34" charset="0"/>
                <a:cs typeface="Arial" pitchFamily="34" charset="0"/>
              </a:rPr>
              <a:t>follows:</a:t>
            </a:r>
            <a:endParaRPr lang="en-US" sz="1800" b="1" dirty="0">
              <a:latin typeface="Arial" pitchFamily="34" charset="0"/>
              <a:cs typeface="Arial" pitchFamily="34" charset="0"/>
            </a:endParaRPr>
          </a:p>
        </p:txBody>
      </p:sp>
      <p:pic>
        <p:nvPicPr>
          <p:cNvPr id="272386" name="Picture 2"/>
          <p:cNvPicPr>
            <a:picLocks noChangeAspect="1" noChangeArrowheads="1"/>
          </p:cNvPicPr>
          <p:nvPr/>
        </p:nvPicPr>
        <p:blipFill>
          <a:blip r:embed="rId2" cstate="print"/>
          <a:srcRect/>
          <a:stretch>
            <a:fillRect/>
          </a:stretch>
        </p:blipFill>
        <p:spPr bwMode="auto">
          <a:xfrm>
            <a:off x="457200" y="2209800"/>
            <a:ext cx="8278885" cy="3962400"/>
          </a:xfrm>
          <a:prstGeom prst="rect">
            <a:avLst/>
          </a:prstGeom>
          <a:noFill/>
          <a:ln w="9525">
            <a:noFill/>
            <a:miter lim="800000"/>
            <a:headEnd/>
            <a:tailEnd/>
          </a:ln>
          <a:effectLst/>
        </p:spPr>
      </p:pic>
    </p:spTree>
    <p:extLst>
      <p:ext uri="{BB962C8B-B14F-4D97-AF65-F5344CB8AC3E}">
        <p14:creationId xmlns:p14="http://schemas.microsoft.com/office/powerpoint/2010/main" xmlns="" val="15518786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066800"/>
            <a:ext cx="7620000" cy="4524315"/>
          </a:xfrm>
          <a:prstGeom prst="rect">
            <a:avLst/>
          </a:prstGeom>
        </p:spPr>
        <p:txBody>
          <a:bodyPr wrap="square">
            <a:spAutoFit/>
          </a:bodyPr>
          <a:lstStyle/>
          <a:p>
            <a:r>
              <a:rPr lang="en-US" b="1" dirty="0" smtClean="0">
                <a:latin typeface="Arial" panose="020B0604020202020204" pitchFamily="34" charset="0"/>
                <a:cs typeface="Arial" panose="020B0604020202020204" pitchFamily="34" charset="0"/>
              </a:rPr>
              <a:t>Required:</a:t>
            </a:r>
          </a:p>
          <a:p>
            <a:r>
              <a:rPr lang="en-US" b="1" dirty="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Compute the following Ratios:</a:t>
            </a:r>
          </a:p>
          <a:p>
            <a:pPr marL="457200" indent="-457200">
              <a:buAutoNum type="arabicPeriod"/>
            </a:pPr>
            <a:r>
              <a:rPr lang="en-US" b="1" dirty="0" smtClean="0">
                <a:latin typeface="Arial" panose="020B0604020202020204" pitchFamily="34" charset="0"/>
                <a:cs typeface="Arial" panose="020B0604020202020204" pitchFamily="34" charset="0"/>
              </a:rPr>
              <a:t>Current Ratio</a:t>
            </a:r>
          </a:p>
          <a:p>
            <a:pPr marL="457200" indent="-457200">
              <a:buAutoNum type="arabicPeriod"/>
            </a:pPr>
            <a:r>
              <a:rPr lang="en-US" b="1" dirty="0" smtClean="0">
                <a:latin typeface="Arial" panose="020B0604020202020204" pitchFamily="34" charset="0"/>
                <a:cs typeface="Arial" panose="020B0604020202020204" pitchFamily="34" charset="0"/>
              </a:rPr>
              <a:t>Acid-Test </a:t>
            </a:r>
            <a:r>
              <a:rPr lang="en-US" b="1" dirty="0" err="1" smtClean="0">
                <a:latin typeface="Arial" panose="020B0604020202020204" pitchFamily="34" charset="0"/>
                <a:cs typeface="Arial" panose="020B0604020202020204" pitchFamily="34" charset="0"/>
              </a:rPr>
              <a:t>Raio</a:t>
            </a:r>
            <a:endParaRPr lang="en-US" b="1" dirty="0" smtClean="0">
              <a:latin typeface="Arial" panose="020B0604020202020204" pitchFamily="34" charset="0"/>
              <a:cs typeface="Arial" panose="020B0604020202020204" pitchFamily="34" charset="0"/>
            </a:endParaRPr>
          </a:p>
          <a:p>
            <a:pPr marL="457200" indent="-457200">
              <a:buAutoNum type="arabicPeriod"/>
            </a:pPr>
            <a:r>
              <a:rPr lang="en-US" b="1" dirty="0" smtClean="0">
                <a:latin typeface="Arial" panose="020B0604020202020204" pitchFamily="34" charset="0"/>
                <a:cs typeface="Arial" panose="020B0604020202020204" pitchFamily="34" charset="0"/>
              </a:rPr>
              <a:t>Average Collection Period</a:t>
            </a:r>
          </a:p>
          <a:p>
            <a:pPr marL="457200" indent="-457200">
              <a:buAutoNum type="arabicPeriod"/>
            </a:pPr>
            <a:r>
              <a:rPr lang="en-US" b="1" dirty="0" smtClean="0">
                <a:latin typeface="Arial" panose="020B0604020202020204" pitchFamily="34" charset="0"/>
                <a:cs typeface="Arial" panose="020B0604020202020204" pitchFamily="34" charset="0"/>
              </a:rPr>
              <a:t>Inventory Turnover</a:t>
            </a:r>
          </a:p>
          <a:p>
            <a:pPr marL="457200" indent="-457200">
              <a:buAutoNum type="arabicPeriod"/>
            </a:pPr>
            <a:r>
              <a:rPr lang="en-US" b="1" dirty="0" smtClean="0">
                <a:latin typeface="Arial" panose="020B0604020202020204" pitchFamily="34" charset="0"/>
                <a:cs typeface="Arial" panose="020B0604020202020204" pitchFamily="34" charset="0"/>
              </a:rPr>
              <a:t>Total debt/Equity Ratio</a:t>
            </a:r>
          </a:p>
          <a:p>
            <a:pPr marL="457200" indent="-457200">
              <a:buAutoNum type="arabicPeriod"/>
            </a:pPr>
            <a:r>
              <a:rPr lang="en-US" b="1" dirty="0" smtClean="0">
                <a:latin typeface="Arial" panose="020B0604020202020204" pitchFamily="34" charset="0"/>
                <a:cs typeface="Arial" panose="020B0604020202020204" pitchFamily="34" charset="0"/>
              </a:rPr>
              <a:t>Gross Profit Margin</a:t>
            </a:r>
          </a:p>
          <a:p>
            <a:pPr marL="457200" indent="-457200">
              <a:buAutoNum type="arabicPeriod"/>
            </a:pPr>
            <a:r>
              <a:rPr lang="en-US" b="1" dirty="0" smtClean="0">
                <a:latin typeface="Arial" panose="020B0604020202020204" pitchFamily="34" charset="0"/>
                <a:cs typeface="Arial" panose="020B0604020202020204" pitchFamily="34" charset="0"/>
              </a:rPr>
              <a:t>Net profit Margin</a:t>
            </a:r>
          </a:p>
          <a:p>
            <a:pPr marL="457200" indent="-457200">
              <a:buAutoNum type="arabicPeriod"/>
            </a:pPr>
            <a:r>
              <a:rPr lang="en-US" b="1" dirty="0" smtClean="0">
                <a:latin typeface="Arial" panose="020B0604020202020204" pitchFamily="34" charset="0"/>
                <a:cs typeface="Arial" panose="020B0604020202020204" pitchFamily="34" charset="0"/>
              </a:rPr>
              <a:t>Total Assets Turnover</a:t>
            </a:r>
          </a:p>
          <a:p>
            <a:pPr marL="457200" indent="-457200">
              <a:buAutoNum type="arabicPeriod"/>
            </a:pPr>
            <a:r>
              <a:rPr lang="en-US" b="1" dirty="0" smtClean="0">
                <a:latin typeface="Arial" panose="020B0604020202020204" pitchFamily="34" charset="0"/>
                <a:cs typeface="Arial" panose="020B0604020202020204" pitchFamily="34" charset="0"/>
              </a:rPr>
              <a:t>Return on Assets</a:t>
            </a:r>
          </a:p>
          <a:p>
            <a:endParaRPr lang="en-MY" dirty="0"/>
          </a:p>
        </p:txBody>
      </p:sp>
    </p:spTree>
    <p:extLst>
      <p:ext uri="{BB962C8B-B14F-4D97-AF65-F5344CB8AC3E}">
        <p14:creationId xmlns:p14="http://schemas.microsoft.com/office/powerpoint/2010/main" xmlns="" val="18204259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351473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5283501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5785646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458200" cy="4893647"/>
          </a:xfrm>
          <a:prstGeom prst="rect">
            <a:avLst/>
          </a:prstGeom>
        </p:spPr>
        <p:txBody>
          <a:bodyPr wrap="square">
            <a:spAutoFit/>
          </a:bodyPr>
          <a:lstStyle/>
          <a:p>
            <a:pPr algn="ctr"/>
            <a:r>
              <a:rPr lang="en-MY" b="1" dirty="0" smtClean="0"/>
              <a:t>Interpretation of Ratios</a:t>
            </a:r>
          </a:p>
          <a:p>
            <a:pPr marL="285750" indent="-285750" algn="just">
              <a:lnSpc>
                <a:spcPct val="150000"/>
              </a:lnSpc>
              <a:buFont typeface="Arial" panose="020B0604020202020204" pitchFamily="34" charset="0"/>
              <a:buChar char="•"/>
            </a:pPr>
            <a:r>
              <a:rPr lang="en-MY" sz="1800" b="1" dirty="0" smtClean="0">
                <a:latin typeface="Arial" panose="020B0604020202020204" pitchFamily="34" charset="0"/>
                <a:cs typeface="Arial" panose="020B0604020202020204" pitchFamily="34" charset="0"/>
              </a:rPr>
              <a:t>The </a:t>
            </a:r>
            <a:r>
              <a:rPr lang="en-MY" sz="1800" b="1" dirty="0">
                <a:latin typeface="Arial" panose="020B0604020202020204" pitchFamily="34" charset="0"/>
                <a:cs typeface="Arial" panose="020B0604020202020204" pitchFamily="34" charset="0"/>
              </a:rPr>
              <a:t>company’s profitability has declined steadily over the period. As only $50,000 is added to retained earnings, the company must be paying substantial dividends. </a:t>
            </a:r>
            <a:endParaRPr lang="en-MY" sz="1800" b="1" dirty="0" smtClean="0">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r>
              <a:rPr lang="en-MY" sz="1800" b="1" dirty="0" smtClean="0">
                <a:latin typeface="Arial" panose="020B0604020202020204" pitchFamily="34" charset="0"/>
                <a:cs typeface="Arial" panose="020B0604020202020204" pitchFamily="34" charset="0"/>
              </a:rPr>
              <a:t>Receivables </a:t>
            </a:r>
            <a:r>
              <a:rPr lang="en-MY" sz="1800" b="1" dirty="0">
                <a:latin typeface="Arial" panose="020B0604020202020204" pitchFamily="34" charset="0"/>
                <a:cs typeface="Arial" panose="020B0604020202020204" pitchFamily="34" charset="0"/>
              </a:rPr>
              <a:t>are growing at a slower rate, although the average collection period is still very reasonable </a:t>
            </a:r>
            <a:r>
              <a:rPr lang="en-MY" sz="1800" b="1" dirty="0" smtClean="0">
                <a:latin typeface="Arial" panose="020B0604020202020204" pitchFamily="34" charset="0"/>
                <a:cs typeface="Arial" panose="020B0604020202020204" pitchFamily="34" charset="0"/>
              </a:rPr>
              <a:t>relative to </a:t>
            </a:r>
            <a:r>
              <a:rPr lang="en-MY" sz="1800" b="1" dirty="0">
                <a:latin typeface="Arial" panose="020B0604020202020204" pitchFamily="34" charset="0"/>
                <a:cs typeface="Arial" panose="020B0604020202020204" pitchFamily="34" charset="0"/>
              </a:rPr>
              <a:t>the terms given. </a:t>
            </a:r>
            <a:endParaRPr lang="en-MY" sz="1800" b="1" dirty="0" smtClean="0">
              <a:latin typeface="Arial" panose="020B0604020202020204" pitchFamily="34" charset="0"/>
              <a:cs typeface="Arial" panose="020B0604020202020204" pitchFamily="34" charset="0"/>
            </a:endParaRPr>
          </a:p>
          <a:p>
            <a:pPr marL="285750" indent="-285750" algn="just">
              <a:lnSpc>
                <a:spcPct val="150000"/>
              </a:lnSpc>
              <a:buFont typeface="Arial" panose="020B0604020202020204" pitchFamily="34" charset="0"/>
              <a:buChar char="•"/>
            </a:pPr>
            <a:r>
              <a:rPr lang="en-MY" sz="1800" b="1" dirty="0" smtClean="0">
                <a:latin typeface="Arial" panose="020B0604020202020204" pitchFamily="34" charset="0"/>
                <a:cs typeface="Arial" panose="020B0604020202020204" pitchFamily="34" charset="0"/>
              </a:rPr>
              <a:t>Inventory </a:t>
            </a:r>
            <a:r>
              <a:rPr lang="en-MY" sz="1800" b="1" dirty="0">
                <a:latin typeface="Arial" panose="020B0604020202020204" pitchFamily="34" charset="0"/>
                <a:cs typeface="Arial" panose="020B0604020202020204" pitchFamily="34" charset="0"/>
              </a:rPr>
              <a:t>turnover is slowing as well, indicating a relative </a:t>
            </a:r>
            <a:r>
              <a:rPr lang="en-MY" sz="1800" b="1" dirty="0" smtClean="0">
                <a:latin typeface="Arial" panose="020B0604020202020204" pitchFamily="34" charset="0"/>
                <a:cs typeface="Arial" panose="020B0604020202020204" pitchFamily="34" charset="0"/>
              </a:rPr>
              <a:t>build up </a:t>
            </a:r>
            <a:r>
              <a:rPr lang="en-MY" sz="1800" b="1" dirty="0">
                <a:latin typeface="Arial" panose="020B0604020202020204" pitchFamily="34" charset="0"/>
                <a:cs typeface="Arial" panose="020B0604020202020204" pitchFamily="34" charset="0"/>
              </a:rPr>
              <a:t>in inventories. The increase in receivables and inventories, coupled with the fact that shareholders’ equity has increased very little, has resulted in the total-debt-to-equity ratio increasing to what would have to be regarded on an absolute basis as quite a high level</a:t>
            </a:r>
            <a:r>
              <a:rPr lang="en-MY" sz="1800" b="1" dirty="0" smtClean="0">
                <a:latin typeface="Arial" panose="020B0604020202020204" pitchFamily="34" charset="0"/>
                <a:cs typeface="Arial" panose="020B0604020202020204" pitchFamily="34" charset="0"/>
              </a:rPr>
              <a:t>.</a:t>
            </a:r>
          </a:p>
          <a:p>
            <a:pPr marL="457200" indent="-457200">
              <a:buFont typeface="Arial" panose="020B0604020202020204" pitchFamily="34" charset="0"/>
              <a:buChar char="•"/>
            </a:pPr>
            <a:endParaRPr lang="en-MY" sz="1800" dirty="0"/>
          </a:p>
        </p:txBody>
      </p:sp>
    </p:spTree>
    <p:extLst>
      <p:ext uri="{BB962C8B-B14F-4D97-AF65-F5344CB8AC3E}">
        <p14:creationId xmlns:p14="http://schemas.microsoft.com/office/powerpoint/2010/main" xmlns="" val="34114287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34400" cy="6001643"/>
          </a:xfrm>
          <a:prstGeom prst="rect">
            <a:avLst/>
          </a:prstGeom>
        </p:spPr>
        <p:txBody>
          <a:bodyPr wrap="square">
            <a:spAutoFit/>
          </a:bodyPr>
          <a:lstStyle/>
          <a:p>
            <a:pPr algn="ctr"/>
            <a:r>
              <a:rPr lang="en-MY" b="1" dirty="0"/>
              <a:t>Interpretation of </a:t>
            </a:r>
            <a:r>
              <a:rPr lang="en-MY" b="1" dirty="0" smtClean="0"/>
              <a:t>Ratios </a:t>
            </a:r>
            <a:r>
              <a:rPr lang="en-US" b="1" dirty="0">
                <a:latin typeface="Arial" charset="0"/>
                <a:cs typeface="Arial" charset="0"/>
              </a:rPr>
              <a:t>(cont’d</a:t>
            </a:r>
            <a:r>
              <a:rPr lang="en-US" b="1" dirty="0" smtClean="0">
                <a:latin typeface="Arial" charset="0"/>
                <a:cs typeface="Arial" charset="0"/>
              </a:rPr>
              <a:t>)</a:t>
            </a:r>
          </a:p>
          <a:p>
            <a:pPr algn="ctr"/>
            <a:endParaRPr lang="en-MY" b="1" dirty="0" smtClean="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n-MY" b="1" dirty="0" smtClean="0">
                <a:latin typeface="Arial" panose="020B0604020202020204" pitchFamily="34" charset="0"/>
                <a:cs typeface="Arial" panose="020B0604020202020204" pitchFamily="34" charset="0"/>
              </a:rPr>
              <a:t>The </a:t>
            </a:r>
            <a:r>
              <a:rPr lang="en-MY" b="1" dirty="0">
                <a:latin typeface="Arial" panose="020B0604020202020204" pitchFamily="34" charset="0"/>
                <a:cs typeface="Arial" panose="020B0604020202020204" pitchFamily="34" charset="0"/>
              </a:rPr>
              <a:t>current and acid-test ratios have fluctuated, but the current ratio is not particularly inspiring. The lack of deterioration in these ratios is clouded by the relative build up in both receivables and inventories, evidencing a deterioration in the liquidity of these two assets.</a:t>
            </a:r>
          </a:p>
          <a:p>
            <a:pPr marL="285750" indent="-285750" algn="just">
              <a:buFont typeface="Arial" panose="020B0604020202020204" pitchFamily="34" charset="0"/>
              <a:buChar char="•"/>
            </a:pPr>
            <a:r>
              <a:rPr lang="en-MY" b="1" dirty="0">
                <a:latin typeface="Arial" panose="020B0604020202020204" pitchFamily="34" charset="0"/>
                <a:cs typeface="Arial" panose="020B0604020202020204" pitchFamily="34" charset="0"/>
              </a:rPr>
              <a:t>Both the gross profit and net profit margins have declined substantially. The relationship between the two suggests that the company has reduced relative expenses in 20X3 in particular.</a:t>
            </a:r>
          </a:p>
          <a:p>
            <a:pPr marL="285750" indent="-285750" algn="just">
              <a:buFont typeface="Arial" panose="020B0604020202020204" pitchFamily="34" charset="0"/>
              <a:buChar char="•"/>
            </a:pPr>
            <a:r>
              <a:rPr lang="en-MY" b="1" dirty="0">
                <a:latin typeface="Arial" panose="020B0604020202020204" pitchFamily="34" charset="0"/>
                <a:cs typeface="Arial" panose="020B0604020202020204" pitchFamily="34" charset="0"/>
              </a:rPr>
              <a:t>The build up in inventories and receivables has resulted in a decline in the asset turnover ratio and </a:t>
            </a:r>
            <a:r>
              <a:rPr lang="en-MY" b="1" dirty="0" smtClean="0">
                <a:latin typeface="Arial" panose="020B0604020202020204" pitchFamily="34" charset="0"/>
                <a:cs typeface="Arial" panose="020B0604020202020204" pitchFamily="34" charset="0"/>
              </a:rPr>
              <a:t>this </a:t>
            </a:r>
            <a:r>
              <a:rPr lang="en-MY" b="1" dirty="0">
                <a:latin typeface="Arial" panose="020B0604020202020204" pitchFamily="34" charset="0"/>
                <a:cs typeface="Arial" panose="020B0604020202020204" pitchFamily="34" charset="0"/>
              </a:rPr>
              <a:t>coupled with the decline in profitability, has resulted in a sharp decrease in the return on assets ratio.</a:t>
            </a:r>
          </a:p>
        </p:txBody>
      </p:sp>
    </p:spTree>
    <p:extLst>
      <p:ext uri="{BB962C8B-B14F-4D97-AF65-F5344CB8AC3E}">
        <p14:creationId xmlns:p14="http://schemas.microsoft.com/office/powerpoint/2010/main" xmlns="" val="2191796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descr="gibson-graphic (2)"/>
          <p:cNvSpPr>
            <a:spLocks noGrp="1"/>
          </p:cNvSpPr>
          <p:nvPr>
            <p:ph type="title"/>
          </p:nvPr>
        </p:nvSpPr>
        <p:spPr/>
        <p:txBody>
          <a:bodyPr/>
          <a:lstStyle/>
          <a:p>
            <a:pPr eaLnBrk="1" hangingPunct="1"/>
            <a:r>
              <a:rPr lang="en-US" smtClean="0"/>
              <a:t>Chapter overview</a:t>
            </a:r>
          </a:p>
        </p:txBody>
      </p:sp>
      <p:sp>
        <p:nvSpPr>
          <p:cNvPr id="3075" name="Content Placeholder 2"/>
          <p:cNvSpPr>
            <a:spLocks noGrp="1"/>
          </p:cNvSpPr>
          <p:nvPr>
            <p:ph idx="1"/>
          </p:nvPr>
        </p:nvSpPr>
        <p:spPr>
          <a:xfrm>
            <a:off x="593725" y="1598613"/>
            <a:ext cx="8245475" cy="4649787"/>
          </a:xfrm>
        </p:spPr>
        <p:txBody>
          <a:bodyPr>
            <a:normAutofit fontScale="92500" lnSpcReduction="10000"/>
          </a:bodyPr>
          <a:lstStyle/>
          <a:p>
            <a:pPr algn="just" eaLnBrk="1" hangingPunct="1"/>
            <a:r>
              <a:rPr lang="en-US" dirty="0" smtClean="0"/>
              <a:t>Covers two approaches to viewing a Firm’s </a:t>
            </a:r>
            <a:r>
              <a:rPr lang="en-US" dirty="0" smtClean="0">
                <a:solidFill>
                  <a:srgbClr val="FF0000"/>
                </a:solidFill>
              </a:rPr>
              <a:t>long term debt </a:t>
            </a:r>
            <a:r>
              <a:rPr lang="en-US" dirty="0" smtClean="0"/>
              <a:t>paying Ability.</a:t>
            </a:r>
          </a:p>
          <a:p>
            <a:pPr lvl="1" algn="just" eaLnBrk="1" hangingPunct="1"/>
            <a:r>
              <a:rPr lang="en-US" dirty="0" smtClean="0"/>
              <a:t>The firm’s ability to carry the debts as indicated by the </a:t>
            </a:r>
            <a:r>
              <a:rPr lang="en-US" u="sng" dirty="0" smtClean="0">
                <a:solidFill>
                  <a:srgbClr val="FF0000"/>
                </a:solidFill>
              </a:rPr>
              <a:t>income statement</a:t>
            </a:r>
          </a:p>
          <a:p>
            <a:pPr lvl="1" algn="just" eaLnBrk="1" hangingPunct="1"/>
            <a:r>
              <a:rPr lang="en-US" dirty="0" smtClean="0"/>
              <a:t>The firm’s ability to carry debt as indicted by the </a:t>
            </a:r>
            <a:r>
              <a:rPr lang="en-US" u="sng" dirty="0" smtClean="0">
                <a:solidFill>
                  <a:srgbClr val="FF0000"/>
                </a:solidFill>
              </a:rPr>
              <a:t>balance sheet.</a:t>
            </a:r>
          </a:p>
          <a:p>
            <a:pPr lvl="1" algn="just" eaLnBrk="1" hangingPunct="1"/>
            <a:r>
              <a:rPr lang="en-US" dirty="0" smtClean="0"/>
              <a:t>Long run relationship exist between the reported income resulting from the use of </a:t>
            </a:r>
            <a:r>
              <a:rPr lang="en-US" dirty="0" smtClean="0">
                <a:solidFill>
                  <a:srgbClr val="FF0000"/>
                </a:solidFill>
              </a:rPr>
              <a:t>accrual accounting </a:t>
            </a:r>
            <a:r>
              <a:rPr lang="en-US" dirty="0" smtClean="0"/>
              <a:t> and ability to meet </a:t>
            </a:r>
            <a:r>
              <a:rPr lang="en-US" dirty="0" smtClean="0">
                <a:solidFill>
                  <a:srgbClr val="FF0000"/>
                </a:solidFill>
              </a:rPr>
              <a:t>long term obligations </a:t>
            </a:r>
            <a:r>
              <a:rPr lang="en-US" dirty="0" smtClean="0"/>
              <a:t>of firm.</a:t>
            </a:r>
          </a:p>
          <a:p>
            <a:pPr lvl="1" algn="just" eaLnBrk="1" hangingPunct="1"/>
            <a:r>
              <a:rPr lang="en-US" dirty="0" smtClean="0"/>
              <a:t>The amount of debt in relation to  size of  entity should be considered.</a:t>
            </a:r>
          </a:p>
          <a:p>
            <a:pPr lvl="1" algn="just" eaLnBrk="1" hangingPunct="1"/>
            <a:endParaRPr lang="en-US" dirty="0" smtClean="0"/>
          </a:p>
          <a:p>
            <a:pPr lvl="1" algn="just" eaLnBrk="1" hangingPunct="1"/>
            <a:endParaRPr lang="en-US" dirty="0" smtClean="0"/>
          </a:p>
          <a:p>
            <a:pPr lvl="1" algn="just" eaLnBrk="1" hangingPunct="1"/>
            <a:endParaRPr lang="en-US" dirty="0" smtClean="0"/>
          </a:p>
          <a:p>
            <a:pPr lvl="1" algn="just" eaLnBrk="1" hangingPunct="1"/>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descr="gibson-graphic (2)"/>
          <p:cNvSpPr>
            <a:spLocks noGrp="1"/>
          </p:cNvSpPr>
          <p:nvPr>
            <p:ph type="title"/>
          </p:nvPr>
        </p:nvSpPr>
        <p:spPr/>
        <p:txBody>
          <a:bodyPr/>
          <a:lstStyle/>
          <a:p>
            <a:pPr eaLnBrk="1" hangingPunct="1"/>
            <a:endParaRPr lang="en-US" smtClean="0"/>
          </a:p>
        </p:txBody>
      </p:sp>
      <p:sp>
        <p:nvSpPr>
          <p:cNvPr id="3" name="Content Placeholder 2"/>
          <p:cNvSpPr>
            <a:spLocks noGrp="1"/>
          </p:cNvSpPr>
          <p:nvPr>
            <p:ph idx="1"/>
          </p:nvPr>
        </p:nvSpPr>
        <p:spPr>
          <a:xfrm>
            <a:off x="228600" y="1524000"/>
            <a:ext cx="8458200" cy="4876800"/>
          </a:xfrm>
        </p:spPr>
        <p:txBody>
          <a:bodyPr>
            <a:normAutofit/>
          </a:bodyPr>
          <a:lstStyle/>
          <a:p>
            <a:pPr algn="just" eaLnBrk="1" hangingPunct="1">
              <a:defRPr/>
            </a:pPr>
            <a:r>
              <a:rPr lang="en-US" dirty="0" smtClean="0"/>
              <a:t>The amount of funds provided by outsiders in relation to those provided by owners of the firm.</a:t>
            </a:r>
          </a:p>
          <a:p>
            <a:pPr algn="just" eaLnBrk="1" hangingPunct="1">
              <a:defRPr/>
            </a:pPr>
            <a:r>
              <a:rPr lang="en-US" dirty="0" smtClean="0"/>
              <a:t>Resources provided by outsiders is high.. Then the risk shifted  to outsiders.</a:t>
            </a:r>
          </a:p>
          <a:p>
            <a:pPr algn="just" eaLnBrk="1" hangingPunct="1">
              <a:defRPr/>
            </a:pPr>
            <a:r>
              <a:rPr lang="en-US" dirty="0" smtClean="0"/>
              <a:t>Large </a:t>
            </a:r>
            <a:r>
              <a:rPr lang="en-US" u="sng" dirty="0" smtClean="0"/>
              <a:t>proportion Debt </a:t>
            </a:r>
            <a:r>
              <a:rPr lang="en-US" dirty="0" smtClean="0"/>
              <a:t>in </a:t>
            </a:r>
            <a:r>
              <a:rPr lang="en-US" u="sng" dirty="0" smtClean="0">
                <a:solidFill>
                  <a:srgbClr val="FF0000"/>
                </a:solidFill>
              </a:rPr>
              <a:t>Capital structure</a:t>
            </a:r>
            <a:r>
              <a:rPr lang="en-US" dirty="0" smtClean="0">
                <a:solidFill>
                  <a:srgbClr val="FF0000"/>
                </a:solidFill>
              </a:rPr>
              <a:t>  </a:t>
            </a:r>
            <a:r>
              <a:rPr lang="en-US" u="sng" dirty="0" smtClean="0"/>
              <a:t>increases the risk  </a:t>
            </a:r>
            <a:r>
              <a:rPr lang="en-US" dirty="0" smtClean="0"/>
              <a:t>not meeting the principal on interest obligation.</a:t>
            </a:r>
          </a:p>
          <a:p>
            <a:pPr marL="0" indent="0" algn="just" eaLnBrk="1" hangingPunct="1">
              <a:buFontTx/>
              <a:buNone/>
              <a:defRPr/>
            </a:pPr>
            <a:endParaRPr lang="en-US" dirty="0" smtClean="0"/>
          </a:p>
          <a:p>
            <a:pPr algn="just" eaLnBrk="1" hangingPunct="1">
              <a:defRPr/>
            </a:pPr>
            <a:endParaRPr lang="en-US" u="sng"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descr="gibson-graphic (2)"/>
          <p:cNvSpPr>
            <a:spLocks noGrp="1" noChangeArrowheads="1"/>
          </p:cNvSpPr>
          <p:nvPr>
            <p:ph type="title"/>
          </p:nvPr>
        </p:nvSpPr>
        <p:spPr/>
        <p:txBody>
          <a:bodyPr/>
          <a:lstStyle/>
          <a:p>
            <a:pPr eaLnBrk="1" hangingPunct="1"/>
            <a:r>
              <a:rPr lang="en-US" b="1" smtClean="0">
                <a:latin typeface="Arial" charset="0"/>
                <a:cs typeface="Arial" charset="0"/>
              </a:rPr>
              <a:t>Times Interest Earned</a:t>
            </a:r>
          </a:p>
        </p:txBody>
      </p:sp>
      <p:graphicFrame>
        <p:nvGraphicFramePr>
          <p:cNvPr id="5125" name="Object 4"/>
          <p:cNvGraphicFramePr>
            <a:graphicFrameLocks noChangeAspect="1"/>
          </p:cNvGraphicFramePr>
          <p:nvPr/>
        </p:nvGraphicFramePr>
        <p:xfrm>
          <a:off x="1066800" y="1600200"/>
          <a:ext cx="6934200" cy="1538288"/>
        </p:xfrm>
        <a:graphic>
          <a:graphicData uri="http://schemas.openxmlformats.org/presentationml/2006/ole">
            <p:oleObj spid="_x0000_s5133" name="Equation" r:id="rId4" imgW="3263900" imgH="723900" progId="">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descr="gibson-graphic (2)"/>
          <p:cNvSpPr>
            <a:spLocks noGrp="1" noChangeArrowheads="1"/>
          </p:cNvSpPr>
          <p:nvPr>
            <p:ph type="title"/>
          </p:nvPr>
        </p:nvSpPr>
        <p:spPr/>
        <p:txBody>
          <a:bodyPr/>
          <a:lstStyle/>
          <a:p>
            <a:pPr eaLnBrk="1" hangingPunct="1"/>
            <a:r>
              <a:rPr lang="en-US" b="1" dirty="0" smtClean="0">
                <a:latin typeface="Arial" charset="0"/>
                <a:cs typeface="Arial" charset="0"/>
              </a:rPr>
              <a:t>Times Interest Earned (cont’d)</a:t>
            </a:r>
          </a:p>
        </p:txBody>
      </p:sp>
      <p:sp>
        <p:nvSpPr>
          <p:cNvPr id="6149" name="Rectangle 3"/>
          <p:cNvSpPr>
            <a:spLocks noGrp="1" noChangeArrowheads="1"/>
          </p:cNvSpPr>
          <p:nvPr>
            <p:ph idx="1"/>
          </p:nvPr>
        </p:nvSpPr>
        <p:spPr>
          <a:xfrm>
            <a:off x="593725" y="1295400"/>
            <a:ext cx="7940675" cy="4114800"/>
          </a:xfrm>
        </p:spPr>
        <p:txBody>
          <a:bodyPr>
            <a:normAutofit fontScale="85000" lnSpcReduction="20000"/>
          </a:bodyPr>
          <a:lstStyle/>
          <a:p>
            <a:pPr eaLnBrk="1" hangingPunct="1"/>
            <a:r>
              <a:rPr lang="en-US" dirty="0" smtClean="0">
                <a:cs typeface="Arial" charset="0"/>
              </a:rPr>
              <a:t>Indicates long-term debt-paying ability</a:t>
            </a:r>
          </a:p>
          <a:p>
            <a:pPr eaLnBrk="1" hangingPunct="1"/>
            <a:r>
              <a:rPr lang="en-US" dirty="0" smtClean="0">
                <a:cs typeface="Arial" charset="0"/>
              </a:rPr>
              <a:t>Consider only recurring income</a:t>
            </a:r>
          </a:p>
          <a:p>
            <a:pPr lvl="1" eaLnBrk="1" hangingPunct="1"/>
            <a:r>
              <a:rPr lang="en-US" dirty="0" smtClean="0">
                <a:cs typeface="Arial" charset="0"/>
              </a:rPr>
              <a:t>Exclude discontinued operations</a:t>
            </a:r>
          </a:p>
          <a:p>
            <a:pPr lvl="1" eaLnBrk="1" hangingPunct="1"/>
            <a:r>
              <a:rPr lang="en-US" dirty="0" smtClean="0">
                <a:cs typeface="Arial" charset="0"/>
              </a:rPr>
              <a:t>Exclude extraordinary items</a:t>
            </a:r>
          </a:p>
          <a:p>
            <a:pPr eaLnBrk="1" hangingPunct="1"/>
            <a:r>
              <a:rPr lang="en-US" dirty="0" smtClean="0">
                <a:cs typeface="Arial" charset="0"/>
              </a:rPr>
              <a:t>Exclude (add back) to income</a:t>
            </a:r>
          </a:p>
          <a:p>
            <a:pPr lvl="1" eaLnBrk="1" hangingPunct="1"/>
            <a:r>
              <a:rPr lang="en-US" dirty="0" smtClean="0">
                <a:cs typeface="Arial" charset="0"/>
              </a:rPr>
              <a:t>Interest expense</a:t>
            </a:r>
          </a:p>
          <a:p>
            <a:pPr lvl="1" eaLnBrk="1" hangingPunct="1"/>
            <a:r>
              <a:rPr lang="en-US" dirty="0" smtClean="0">
                <a:cs typeface="Arial" charset="0"/>
              </a:rPr>
              <a:t>Income tax expense</a:t>
            </a:r>
          </a:p>
          <a:p>
            <a:pPr lvl="1" eaLnBrk="1" hangingPunct="1"/>
            <a:r>
              <a:rPr lang="en-US" dirty="0" smtClean="0">
                <a:cs typeface="Arial" charset="0"/>
              </a:rPr>
              <a:t>Equity losses (earnings) of nonconsolidated subsidiaries</a:t>
            </a:r>
          </a:p>
          <a:p>
            <a:pPr lvl="1" eaLnBrk="1" hangingPunct="1"/>
            <a:r>
              <a:rPr lang="en-US" dirty="0" smtClean="0">
                <a:cs typeface="Arial" charset="0"/>
              </a:rPr>
              <a:t>Minority loss (income)</a:t>
            </a:r>
          </a:p>
          <a:p>
            <a:pPr eaLnBrk="1" hangingPunct="1"/>
            <a:r>
              <a:rPr lang="en-US" dirty="0" smtClean="0">
                <a:cs typeface="Arial" charset="0"/>
              </a:rPr>
              <a:t>Include interest capitalized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descr="gibson-graphic (2)"/>
          <p:cNvSpPr>
            <a:spLocks noGrp="1" noChangeArrowheads="1"/>
          </p:cNvSpPr>
          <p:nvPr>
            <p:ph type="title"/>
          </p:nvPr>
        </p:nvSpPr>
        <p:spPr/>
        <p:txBody>
          <a:bodyPr/>
          <a:lstStyle/>
          <a:p>
            <a:pPr eaLnBrk="1" hangingPunct="1"/>
            <a:r>
              <a:rPr lang="en-US" b="1" smtClean="0">
                <a:latin typeface="Arial" charset="0"/>
                <a:cs typeface="Arial" charset="0"/>
              </a:rPr>
              <a:t>Times Interest Earned (cont’d)</a:t>
            </a:r>
          </a:p>
        </p:txBody>
      </p:sp>
      <p:sp>
        <p:nvSpPr>
          <p:cNvPr id="7173" name="Rectangle 3"/>
          <p:cNvSpPr>
            <a:spLocks noGrp="1" noChangeArrowheads="1"/>
          </p:cNvSpPr>
          <p:nvPr>
            <p:ph idx="1"/>
          </p:nvPr>
        </p:nvSpPr>
        <p:spPr>
          <a:xfrm>
            <a:off x="593725" y="1219200"/>
            <a:ext cx="7940675" cy="4114800"/>
          </a:xfrm>
        </p:spPr>
        <p:txBody>
          <a:bodyPr>
            <a:normAutofit fontScale="85000" lnSpcReduction="20000"/>
          </a:bodyPr>
          <a:lstStyle/>
          <a:p>
            <a:pPr eaLnBrk="1" hangingPunct="1"/>
            <a:r>
              <a:rPr lang="en-US" dirty="0" smtClean="0">
                <a:latin typeface="Arial" pitchFamily="34" charset="0"/>
                <a:cs typeface="Arial" pitchFamily="34" charset="0"/>
              </a:rPr>
              <a:t>Comparisons</a:t>
            </a:r>
          </a:p>
          <a:p>
            <a:pPr lvl="1" eaLnBrk="1" hangingPunct="1"/>
            <a:r>
              <a:rPr lang="en-US" dirty="0" smtClean="0">
                <a:latin typeface="Arial" pitchFamily="34" charset="0"/>
                <a:cs typeface="Arial" pitchFamily="34" charset="0"/>
              </a:rPr>
              <a:t>3 to 5 years of historical data</a:t>
            </a:r>
          </a:p>
          <a:p>
            <a:pPr lvl="2" eaLnBrk="1" hangingPunct="1"/>
            <a:r>
              <a:rPr lang="en-US" dirty="0" smtClean="0">
                <a:latin typeface="Arial" pitchFamily="34" charset="0"/>
                <a:cs typeface="Arial" pitchFamily="34" charset="0"/>
              </a:rPr>
              <a:t>Lowest value is the primary indicator of interest coverage</a:t>
            </a:r>
          </a:p>
          <a:p>
            <a:pPr lvl="1" eaLnBrk="1" hangingPunct="1"/>
            <a:r>
              <a:rPr lang="en-US" dirty="0" smtClean="0">
                <a:latin typeface="Arial" pitchFamily="34" charset="0"/>
                <a:cs typeface="Arial" pitchFamily="34" charset="0"/>
              </a:rPr>
              <a:t>Industry competitors and averages</a:t>
            </a:r>
          </a:p>
          <a:p>
            <a:pPr eaLnBrk="1" hangingPunct="1"/>
            <a:r>
              <a:rPr lang="en-US" dirty="0" smtClean="0">
                <a:latin typeface="Arial" pitchFamily="34" charset="0"/>
                <a:cs typeface="Arial" pitchFamily="34" charset="0"/>
              </a:rPr>
              <a:t>Secondary analysis</a:t>
            </a:r>
          </a:p>
          <a:p>
            <a:pPr lvl="1" eaLnBrk="1" hangingPunct="1"/>
            <a:r>
              <a:rPr lang="en-US" dirty="0" smtClean="0">
                <a:latin typeface="Arial" pitchFamily="34" charset="0"/>
                <a:cs typeface="Arial" pitchFamily="34" charset="0"/>
              </a:rPr>
              <a:t>Interest coverage on long-term debt</a:t>
            </a:r>
          </a:p>
          <a:p>
            <a:pPr lvl="1" eaLnBrk="1" hangingPunct="1"/>
            <a:r>
              <a:rPr lang="en-US" dirty="0" smtClean="0">
                <a:latin typeface="Arial" pitchFamily="34" charset="0"/>
                <a:cs typeface="Arial" pitchFamily="34" charset="0"/>
              </a:rPr>
              <a:t>Use only interest on long-term debt</a:t>
            </a:r>
          </a:p>
          <a:p>
            <a:pPr lvl="2" eaLnBrk="1" hangingPunct="1"/>
            <a:r>
              <a:rPr lang="en-US" dirty="0" smtClean="0">
                <a:latin typeface="Arial" pitchFamily="34" charset="0"/>
                <a:cs typeface="Arial" pitchFamily="34" charset="0"/>
              </a:rPr>
              <a:t>Not practical for external analysis</a:t>
            </a:r>
          </a:p>
          <a:p>
            <a:pPr eaLnBrk="1" hangingPunct="1"/>
            <a:r>
              <a:rPr lang="en-US" dirty="0" smtClean="0">
                <a:latin typeface="Arial" pitchFamily="34" charset="0"/>
                <a:cs typeface="Arial" pitchFamily="34" charset="0"/>
              </a:rPr>
              <a:t>Short-run coverage</a:t>
            </a:r>
          </a:p>
          <a:p>
            <a:pPr lvl="1" eaLnBrk="1" hangingPunct="1"/>
            <a:r>
              <a:rPr lang="en-US" dirty="0" smtClean="0">
                <a:latin typeface="Arial" pitchFamily="34" charset="0"/>
                <a:cs typeface="Arial" pitchFamily="34" charset="0"/>
              </a:rPr>
              <a:t>Add back noncash expenses to recurring income</a:t>
            </a:r>
          </a:p>
          <a:p>
            <a:pPr lvl="1" eaLnBrk="1" hangingPunct="1"/>
            <a:r>
              <a:rPr lang="en-US" dirty="0" smtClean="0">
                <a:latin typeface="Arial" pitchFamily="34" charset="0"/>
                <a:cs typeface="Arial" pitchFamily="34" charset="0"/>
              </a:rPr>
              <a:t>Less conservative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6" descr="gibson-graphic (2)"/>
          <p:cNvSpPr>
            <a:spLocks noGrp="1" noChangeArrowheads="1"/>
          </p:cNvSpPr>
          <p:nvPr>
            <p:ph type="title"/>
          </p:nvPr>
        </p:nvSpPr>
        <p:spPr/>
        <p:txBody>
          <a:bodyPr>
            <a:normAutofit fontScale="90000"/>
          </a:bodyPr>
          <a:lstStyle/>
          <a:p>
            <a:pPr eaLnBrk="1" hangingPunct="1"/>
            <a:r>
              <a:rPr lang="en-US" b="1" smtClean="0">
                <a:latin typeface="Arial" charset="0"/>
                <a:cs typeface="Arial" charset="0"/>
              </a:rPr>
              <a:t>Times Interest Earned</a:t>
            </a:r>
            <a:br>
              <a:rPr lang="en-US" b="1" smtClean="0">
                <a:latin typeface="Arial" charset="0"/>
                <a:cs typeface="Arial" charset="0"/>
              </a:rPr>
            </a:br>
            <a:r>
              <a:rPr lang="en-US" b="1" smtClean="0">
                <a:latin typeface="Arial" charset="0"/>
                <a:cs typeface="Arial" charset="0"/>
              </a:rPr>
              <a:t>Short-Run Variation</a:t>
            </a:r>
          </a:p>
        </p:txBody>
      </p:sp>
      <p:graphicFrame>
        <p:nvGraphicFramePr>
          <p:cNvPr id="8196" name="Object 4"/>
          <p:cNvGraphicFramePr>
            <a:graphicFrameLocks noChangeAspect="1"/>
          </p:cNvGraphicFramePr>
          <p:nvPr/>
        </p:nvGraphicFramePr>
        <p:xfrm>
          <a:off x="1143000" y="1600200"/>
          <a:ext cx="6934200" cy="1538288"/>
        </p:xfrm>
        <a:graphic>
          <a:graphicData uri="http://schemas.openxmlformats.org/presentationml/2006/ole">
            <p:oleObj spid="_x0000_s8204" name="Equation" r:id="rId4" imgW="3263900" imgH="723900" progId="">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descr="gibson-graphic (2)"/>
          <p:cNvSpPr>
            <a:spLocks noGrp="1" noChangeArrowheads="1"/>
          </p:cNvSpPr>
          <p:nvPr>
            <p:ph type="title"/>
          </p:nvPr>
        </p:nvSpPr>
        <p:spPr/>
        <p:txBody>
          <a:bodyPr/>
          <a:lstStyle/>
          <a:p>
            <a:pPr eaLnBrk="1" hangingPunct="1"/>
            <a:r>
              <a:rPr lang="en-US" b="1" smtClean="0">
                <a:latin typeface="Arial" charset="0"/>
                <a:cs typeface="Arial" charset="0"/>
              </a:rPr>
              <a:t>Fixed Charge Coverage</a:t>
            </a:r>
          </a:p>
        </p:txBody>
      </p:sp>
      <p:sp>
        <p:nvSpPr>
          <p:cNvPr id="9221" name="Rectangle 5"/>
          <p:cNvSpPr>
            <a:spLocks noGrp="1" noChangeArrowheads="1"/>
          </p:cNvSpPr>
          <p:nvPr>
            <p:ph idx="1"/>
          </p:nvPr>
        </p:nvSpPr>
        <p:spPr>
          <a:xfrm>
            <a:off x="593725" y="4267200"/>
            <a:ext cx="7940675" cy="1828800"/>
          </a:xfrm>
        </p:spPr>
        <p:txBody>
          <a:bodyPr/>
          <a:lstStyle/>
          <a:p>
            <a:pPr eaLnBrk="1" hangingPunct="1"/>
            <a:r>
              <a:rPr lang="en-US" dirty="0" smtClean="0">
                <a:latin typeface="Arial" pitchFamily="34" charset="0"/>
                <a:cs typeface="Arial" pitchFamily="34" charset="0"/>
              </a:rPr>
              <a:t>Ratio trend is usually similar to trend of times-interest-earned ratio</a:t>
            </a:r>
          </a:p>
        </p:txBody>
      </p:sp>
      <p:graphicFrame>
        <p:nvGraphicFramePr>
          <p:cNvPr id="9222" name="Object 4"/>
          <p:cNvGraphicFramePr>
            <a:graphicFrameLocks noChangeAspect="1"/>
          </p:cNvGraphicFramePr>
          <p:nvPr/>
        </p:nvGraphicFramePr>
        <p:xfrm>
          <a:off x="914400" y="1600200"/>
          <a:ext cx="7086600" cy="2260600"/>
        </p:xfrm>
        <a:graphic>
          <a:graphicData uri="http://schemas.openxmlformats.org/presentationml/2006/ole">
            <p:oleObj spid="_x0000_s9230" name="Equation" r:id="rId4" imgW="3263900" imgH="1041400" progId="">
              <p:embed/>
            </p:oleObj>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descr="gibson-graphic (2)"/>
          <p:cNvSpPr>
            <a:spLocks noGrp="1" noChangeArrowheads="1"/>
          </p:cNvSpPr>
          <p:nvPr>
            <p:ph type="title"/>
          </p:nvPr>
        </p:nvSpPr>
        <p:spPr/>
        <p:txBody>
          <a:bodyPr>
            <a:normAutofit fontScale="90000"/>
          </a:bodyPr>
          <a:lstStyle/>
          <a:p>
            <a:pPr eaLnBrk="1" hangingPunct="1"/>
            <a:r>
              <a:rPr lang="en-US" b="1" smtClean="0">
                <a:latin typeface="Arial" charset="0"/>
                <a:cs typeface="Arial" charset="0"/>
              </a:rPr>
              <a:t>Fixed Charge Coverage (cont’d)</a:t>
            </a:r>
          </a:p>
        </p:txBody>
      </p:sp>
      <p:sp>
        <p:nvSpPr>
          <p:cNvPr id="10245" name="Rectangle 3"/>
          <p:cNvSpPr>
            <a:spLocks noGrp="1" noChangeArrowheads="1"/>
          </p:cNvSpPr>
          <p:nvPr>
            <p:ph idx="1"/>
          </p:nvPr>
        </p:nvSpPr>
        <p:spPr>
          <a:xfrm>
            <a:off x="593725" y="1598612"/>
            <a:ext cx="7940675" cy="4725987"/>
          </a:xfrm>
        </p:spPr>
        <p:txBody>
          <a:bodyPr>
            <a:noAutofit/>
          </a:bodyPr>
          <a:lstStyle/>
          <a:p>
            <a:pPr eaLnBrk="1" hangingPunct="1"/>
            <a:r>
              <a:rPr lang="en-US" sz="2200" b="1" dirty="0" smtClean="0">
                <a:latin typeface="Arial" pitchFamily="34" charset="0"/>
                <a:cs typeface="Arial" pitchFamily="34" charset="0"/>
              </a:rPr>
              <a:t>Fixed charges include</a:t>
            </a:r>
          </a:p>
          <a:p>
            <a:pPr lvl="1" eaLnBrk="1" hangingPunct="1"/>
            <a:r>
              <a:rPr lang="en-US" sz="2200" b="1" dirty="0" smtClean="0">
                <a:latin typeface="Arial" pitchFamily="34" charset="0"/>
                <a:cs typeface="Arial" pitchFamily="34" charset="0"/>
              </a:rPr>
              <a:t>Interest portion of operating lease payments</a:t>
            </a:r>
          </a:p>
          <a:p>
            <a:pPr lvl="2" eaLnBrk="1" hangingPunct="1"/>
            <a:r>
              <a:rPr lang="en-US" sz="2200" b="1" dirty="0" smtClean="0">
                <a:latin typeface="Arial" pitchFamily="34" charset="0"/>
                <a:cs typeface="Arial" pitchFamily="34" charset="0"/>
              </a:rPr>
              <a:t>General approximation: 1/3 of payments</a:t>
            </a:r>
          </a:p>
          <a:p>
            <a:pPr lvl="2" eaLnBrk="1" hangingPunct="1"/>
            <a:r>
              <a:rPr lang="en-US" sz="2200" b="1" dirty="0" smtClean="0">
                <a:latin typeface="Arial" pitchFamily="34" charset="0"/>
                <a:cs typeface="Arial" pitchFamily="34" charset="0"/>
              </a:rPr>
              <a:t>SEC requires specific calculation using lease terms</a:t>
            </a:r>
          </a:p>
          <a:p>
            <a:pPr lvl="1" eaLnBrk="1" hangingPunct="1"/>
            <a:r>
              <a:rPr lang="en-US" sz="2200" b="1" dirty="0" smtClean="0">
                <a:latin typeface="Arial" pitchFamily="34" charset="0"/>
                <a:cs typeface="Arial" pitchFamily="34" charset="0"/>
              </a:rPr>
              <a:t>May also include</a:t>
            </a:r>
          </a:p>
          <a:p>
            <a:pPr lvl="2" eaLnBrk="1" hangingPunct="1"/>
            <a:r>
              <a:rPr lang="en-US" sz="2200" b="1" dirty="0" smtClean="0">
                <a:latin typeface="Arial" pitchFamily="34" charset="0"/>
                <a:cs typeface="Arial" pitchFamily="34" charset="0"/>
              </a:rPr>
              <a:t>Depreciation, depletion, and amortization</a:t>
            </a:r>
          </a:p>
          <a:p>
            <a:pPr lvl="2" eaLnBrk="1" hangingPunct="1"/>
            <a:r>
              <a:rPr lang="en-US" sz="2200" b="1" dirty="0" smtClean="0">
                <a:latin typeface="Arial" pitchFamily="34" charset="0"/>
                <a:cs typeface="Arial" pitchFamily="34" charset="0"/>
              </a:rPr>
              <a:t>Debt principal payments</a:t>
            </a:r>
          </a:p>
          <a:p>
            <a:pPr lvl="2" eaLnBrk="1" hangingPunct="1"/>
            <a:r>
              <a:rPr lang="en-US" sz="2200" b="1" dirty="0" smtClean="0">
                <a:latin typeface="Arial" pitchFamily="34" charset="0"/>
                <a:cs typeface="Arial" pitchFamily="34" charset="0"/>
              </a:rPr>
              <a:t>Pension payments</a:t>
            </a:r>
          </a:p>
          <a:p>
            <a:pPr lvl="2" eaLnBrk="1" hangingPunct="1"/>
            <a:r>
              <a:rPr lang="en-US" sz="2200" b="1" dirty="0" smtClean="0">
                <a:latin typeface="Arial" pitchFamily="34" charset="0"/>
                <a:cs typeface="Arial" pitchFamily="34" charset="0"/>
              </a:rPr>
              <a:t>Substantial preferred stock dividends</a:t>
            </a:r>
          </a:p>
          <a:p>
            <a:pPr eaLnBrk="1" hangingPunct="1"/>
            <a:r>
              <a:rPr lang="en-US" sz="2200" b="1" dirty="0" smtClean="0">
                <a:latin typeface="Arial" pitchFamily="34" charset="0"/>
                <a:cs typeface="Arial" pitchFamily="34" charset="0"/>
              </a:rPr>
              <a:t>The more items included as “fixed charges,” the more conservative the ratio</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charset="0"/>
                <a:cs typeface="Arial" charset="0"/>
              </a:rPr>
              <a:t>Lecture Summary</a:t>
            </a:r>
            <a:endParaRPr lang="en-US" dirty="0"/>
          </a:p>
        </p:txBody>
      </p:sp>
      <p:sp>
        <p:nvSpPr>
          <p:cNvPr id="3" name="Rectangle 2"/>
          <p:cNvSpPr/>
          <p:nvPr/>
        </p:nvSpPr>
        <p:spPr>
          <a:xfrm>
            <a:off x="457200" y="1597730"/>
            <a:ext cx="8153400" cy="3970318"/>
          </a:xfrm>
          <a:prstGeom prst="rect">
            <a:avLst/>
          </a:prstGeom>
        </p:spPr>
        <p:txBody>
          <a:bodyPr wrap="square">
            <a:spAutoFit/>
          </a:bodyPr>
          <a:lstStyle/>
          <a:p>
            <a:pPr lvl="0" eaLnBrk="0" hangingPunct="0">
              <a:lnSpc>
                <a:spcPct val="150000"/>
              </a:lnSpc>
              <a:buFont typeface="Wingdings" pitchFamily="2" charset="2"/>
              <a:buChar char="v"/>
            </a:pPr>
            <a:r>
              <a:rPr lang="en-US" sz="3200" b="1" dirty="0" smtClean="0">
                <a:latin typeface="Arial" pitchFamily="34" charset="0"/>
                <a:ea typeface="Times New Roman" pitchFamily="18" charset="0"/>
                <a:cs typeface="Arial" pitchFamily="34" charset="0"/>
              </a:rPr>
              <a:t> Long Term Debt-Paying Ability</a:t>
            </a:r>
            <a:endParaRPr lang="en-US" sz="3200" b="1" dirty="0" smtClean="0">
              <a:latin typeface="Arial" pitchFamily="34" charset="0"/>
              <a:cs typeface="Arial" pitchFamily="34" charset="0"/>
            </a:endParaRPr>
          </a:p>
          <a:p>
            <a:pPr lvl="0" eaLnBrk="0" hangingPunct="0">
              <a:lnSpc>
                <a:spcPct val="150000"/>
              </a:lnSpc>
              <a:buFont typeface="Arial" pitchFamily="34" charset="0"/>
              <a:buChar char="•"/>
            </a:pPr>
            <a:r>
              <a:rPr lang="en-US" b="1" dirty="0" smtClean="0">
                <a:latin typeface="Arial" pitchFamily="34" charset="0"/>
                <a:ea typeface="Times New Roman" pitchFamily="18" charset="0"/>
                <a:cs typeface="Arial" pitchFamily="34" charset="0"/>
              </a:rPr>
              <a:t>    Income Statement Consideration when   </a:t>
            </a:r>
          </a:p>
          <a:p>
            <a:pPr lvl="0" eaLnBrk="0" hangingPunct="0">
              <a:lnSpc>
                <a:spcPct val="150000"/>
              </a:lnSpc>
            </a:pPr>
            <a:r>
              <a:rPr lang="en-US" b="1" dirty="0" smtClean="0">
                <a:latin typeface="Arial" pitchFamily="34" charset="0"/>
                <a:ea typeface="Times New Roman" pitchFamily="18" charset="0"/>
                <a:cs typeface="Arial" pitchFamily="34" charset="0"/>
              </a:rPr>
              <a:t>     Determining Long-Term Debt-Paying Ability </a:t>
            </a:r>
          </a:p>
          <a:p>
            <a:pPr lvl="0" eaLnBrk="0" hangingPunct="0">
              <a:lnSpc>
                <a:spcPct val="150000"/>
              </a:lnSpc>
              <a:buFont typeface="Arial" pitchFamily="34" charset="0"/>
              <a:buChar char="•"/>
            </a:pPr>
            <a:r>
              <a:rPr lang="en-US" b="1" dirty="0" smtClean="0">
                <a:latin typeface="Arial" pitchFamily="34" charset="0"/>
                <a:ea typeface="Times New Roman" pitchFamily="18" charset="0"/>
                <a:cs typeface="Arial" pitchFamily="34" charset="0"/>
              </a:rPr>
              <a:t>   Times interest earned </a:t>
            </a:r>
          </a:p>
          <a:p>
            <a:pPr lvl="0" eaLnBrk="0" hangingPunct="0">
              <a:lnSpc>
                <a:spcPct val="150000"/>
              </a:lnSpc>
              <a:buFont typeface="Arial" pitchFamily="34" charset="0"/>
              <a:buChar char="•"/>
            </a:pPr>
            <a:r>
              <a:rPr lang="en-US" b="1" dirty="0" smtClean="0">
                <a:latin typeface="Arial" pitchFamily="34" charset="0"/>
                <a:ea typeface="Times New Roman" pitchFamily="18" charset="0"/>
                <a:cs typeface="Arial" pitchFamily="34" charset="0"/>
              </a:rPr>
              <a:t>   Fixed charge coverage</a:t>
            </a:r>
          </a:p>
          <a:p>
            <a:pPr lvl="0" eaLnBrk="0" hangingPunct="0">
              <a:lnSpc>
                <a:spcPct val="150000"/>
              </a:lnSpc>
              <a:buFont typeface="Arial" pitchFamily="34" charset="0"/>
              <a:buChar char="•"/>
            </a:pPr>
            <a:r>
              <a:rPr lang="en-MY" b="1" dirty="0" smtClean="0">
                <a:latin typeface="Arial" pitchFamily="34" charset="0"/>
                <a:cs typeface="Arial" pitchFamily="34" charset="0"/>
              </a:rPr>
              <a:t>   Practical Exercise</a:t>
            </a:r>
            <a:endParaRPr lang="en-US" b="1" dirty="0" smtClean="0">
              <a:latin typeface="Arial" pitchFamily="34" charset="0"/>
              <a:cs typeface="Arial" pitchFamily="34" charset="0"/>
            </a:endParaRPr>
          </a:p>
          <a:p>
            <a:pPr lvl="0" eaLnBrk="0" hangingPunct="0"/>
            <a:endParaRPr lang="en-US"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6073</TotalTime>
  <Words>751</Words>
  <Application>Microsoft Office PowerPoint</Application>
  <PresentationFormat>On-screen Show (4:3)</PresentationFormat>
  <Paragraphs>114</Paragraphs>
  <Slides>22</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Office Theme</vt:lpstr>
      <vt:lpstr>Equation</vt:lpstr>
      <vt:lpstr>Slide 1</vt:lpstr>
      <vt:lpstr>Previous Lecture Summary</vt:lpstr>
      <vt:lpstr>Today's Lecture Topics</vt:lpstr>
      <vt:lpstr>Practical Exercise</vt:lpstr>
      <vt:lpstr>Slide 5</vt:lpstr>
      <vt:lpstr>Slide 6</vt:lpstr>
      <vt:lpstr>Practical Exercise</vt:lpstr>
      <vt:lpstr>Slide 8</vt:lpstr>
      <vt:lpstr>Slide 9</vt:lpstr>
      <vt:lpstr>Slide 10</vt:lpstr>
      <vt:lpstr>Slide 11</vt:lpstr>
      <vt:lpstr>Slide 12</vt:lpstr>
      <vt:lpstr>Slide 13</vt:lpstr>
      <vt:lpstr>Chapter overview</vt:lpstr>
      <vt:lpstr>Slide 15</vt:lpstr>
      <vt:lpstr>Times Interest Earned</vt:lpstr>
      <vt:lpstr>Times Interest Earned (cont’d)</vt:lpstr>
      <vt:lpstr>Times Interest Earned (cont’d)</vt:lpstr>
      <vt:lpstr>Times Interest Earned Short-Run Variation</vt:lpstr>
      <vt:lpstr>Fixed Charge Coverage</vt:lpstr>
      <vt:lpstr>Fixed Charge Coverage (cont’d)</vt:lpstr>
      <vt:lpstr>Lecture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Anne Oppegard</dc:creator>
  <cp:lastModifiedBy>NTS</cp:lastModifiedBy>
  <cp:revision>78</cp:revision>
  <dcterms:created xsi:type="dcterms:W3CDTF">2006-02-12T17:17:16Z</dcterms:created>
  <dcterms:modified xsi:type="dcterms:W3CDTF">2014-06-01T09:41:21Z</dcterms:modified>
</cp:coreProperties>
</file>