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11" r:id="rId1"/>
  </p:sldMasterIdLst>
  <p:notesMasterIdLst>
    <p:notesMasterId r:id="rId31"/>
  </p:notesMasterIdLst>
  <p:sldIdLst>
    <p:sldId id="346" r:id="rId2"/>
    <p:sldId id="351" r:id="rId3"/>
    <p:sldId id="352" r:id="rId4"/>
    <p:sldId id="371" r:id="rId5"/>
    <p:sldId id="372" r:id="rId6"/>
    <p:sldId id="377" r:id="rId7"/>
    <p:sldId id="378" r:id="rId8"/>
    <p:sldId id="379" r:id="rId9"/>
    <p:sldId id="373" r:id="rId10"/>
    <p:sldId id="380" r:id="rId11"/>
    <p:sldId id="374" r:id="rId12"/>
    <p:sldId id="375" r:id="rId13"/>
    <p:sldId id="376" r:id="rId14"/>
    <p:sldId id="381" r:id="rId15"/>
    <p:sldId id="382" r:id="rId16"/>
    <p:sldId id="353" r:id="rId17"/>
    <p:sldId id="354" r:id="rId18"/>
    <p:sldId id="355" r:id="rId19"/>
    <p:sldId id="383" r:id="rId20"/>
    <p:sldId id="384" r:id="rId21"/>
    <p:sldId id="356" r:id="rId22"/>
    <p:sldId id="385" r:id="rId23"/>
    <p:sldId id="357" r:id="rId24"/>
    <p:sldId id="358" r:id="rId25"/>
    <p:sldId id="359" r:id="rId26"/>
    <p:sldId id="386" r:id="rId27"/>
    <p:sldId id="360" r:id="rId28"/>
    <p:sldId id="387" r:id="rId29"/>
    <p:sldId id="350" r:id="rId30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clrMru>
    <a:srgbClr val="993300"/>
    <a:srgbClr val="336699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9" autoAdjust="0"/>
    <p:restoredTop sz="94709" autoAdjust="0"/>
  </p:normalViewPr>
  <p:slideViewPr>
    <p:cSldViewPr>
      <p:cViewPr>
        <p:scale>
          <a:sx n="77" d="100"/>
          <a:sy n="77" d="100"/>
        </p:scale>
        <p:origin x="-1092" y="-7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710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994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710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4711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711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DB6258DB-C6EE-4698-90FE-7DEFD694E7A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78039490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F0DFF22-D23A-4ABF-AD25-46B3EED3A5B8}" type="datetime1">
              <a:rPr lang="en-US"/>
              <a:pPr>
                <a:defRPr/>
              </a:pPr>
              <a:t>5/30/2014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Chapter 6, Slide #</a:t>
            </a:r>
            <a:fld id="{E953DE69-1CBD-4661-8590-BBD6AAB993D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A194E1A-3DDB-4858-A69B-293A796FB8C2}" type="datetime1">
              <a:rPr lang="en-US"/>
              <a:pPr>
                <a:defRPr/>
              </a:pPr>
              <a:t>5/30/2014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Chapter 6, Slide #</a:t>
            </a:r>
            <a:fld id="{A30F1FEB-367C-412E-8D0E-509B03BAA9A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441CB13-CD5E-4E32-9E67-AAEC9F3B8EB6}" type="datetime1">
              <a:rPr lang="en-US"/>
              <a:pPr>
                <a:defRPr/>
              </a:pPr>
              <a:t>5/30/2014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Chapter 6, Slide #</a:t>
            </a:r>
            <a:fld id="{8C5C9DD4-20BB-4E78-8F06-978361688C6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142D9B9-F311-422E-80D2-55D33EB7ACEA}" type="datetime1">
              <a:rPr lang="en-US"/>
              <a:pPr>
                <a:defRPr/>
              </a:pPr>
              <a:t>5/30/2014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Chapter 6, Slide #</a:t>
            </a:r>
            <a:fld id="{638D3C0F-8AE5-4946-9556-DADFA264597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83CC9CA-1478-43FF-8793-7273231689BE}" type="datetime1">
              <a:rPr lang="en-US"/>
              <a:pPr>
                <a:defRPr/>
              </a:pPr>
              <a:t>5/30/2014</a:t>
            </a:fld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Chapter 6, Slide #</a:t>
            </a:r>
            <a:fld id="{8FE306EC-2D10-4994-B225-C52351A08A7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4716DF5-ABBD-477B-AF7C-087FDB0BD70D}" type="datetime1">
              <a:rPr lang="en-US"/>
              <a:pPr>
                <a:defRPr/>
              </a:pPr>
              <a:t>5/30/2014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Chapter 6, Slide #</a:t>
            </a:r>
            <a:fld id="{CBE4632A-3830-4024-B864-FF89EAE0367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F450EB3-0F8F-4C35-9971-7679BBA5AFFF}" type="datetime1">
              <a:rPr lang="en-US"/>
              <a:pPr>
                <a:defRPr/>
              </a:pPr>
              <a:t>5/30/2014</a:t>
            </a:fld>
            <a:endParaRPr 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Chapter 6, Slide #</a:t>
            </a:r>
            <a:fld id="{2209B61D-DA2B-4941-ABEB-A6163A18EE7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5FAB015-3EB2-4C64-AAC7-FB3A0C435A01}" type="datetime1">
              <a:rPr lang="en-US"/>
              <a:pPr>
                <a:defRPr/>
              </a:pPr>
              <a:t>5/30/2014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Chapter 6, Slide #</a:t>
            </a:r>
            <a:fld id="{659D23E7-80EF-4C19-80AC-AAADABA417A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3ABB874-FF43-4FC3-81B4-3AF824466ACA}" type="datetime1">
              <a:rPr lang="en-US"/>
              <a:pPr>
                <a:defRPr/>
              </a:pPr>
              <a:t>5/30/2014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Chapter 6, Slide #</a:t>
            </a:r>
            <a:fld id="{8A0840BA-D898-45DF-BBE1-03DECD661EC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9166B2A-AE4C-4DC4-9F88-6B1C590F3002}" type="datetime1">
              <a:rPr lang="en-US"/>
              <a:pPr>
                <a:defRPr/>
              </a:pPr>
              <a:t>5/30/2014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Chapter 6, Slide #</a:t>
            </a:r>
            <a:fld id="{3C2053BB-2275-49FC-BDAB-BD1F35FA7CB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5CAB96E-D7A2-4618-B428-54AAE7067CA6}" type="datetime1">
              <a:rPr lang="en-US"/>
              <a:pPr>
                <a:defRPr/>
              </a:pPr>
              <a:t>5/30/2014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Chapter 6, Slide #</a:t>
            </a:r>
            <a:fld id="{E8B3C7BE-8972-449E-96D0-285142D3B35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43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D49D0E23-B803-424A-B67C-5911345B128F}" type="datetime1">
              <a:rPr lang="en-US"/>
              <a:pPr>
                <a:defRPr/>
              </a:pPr>
              <a:t>5/30/2014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r>
              <a:rPr lang="en-US"/>
              <a:t>Chapter 6, Slide #</a:t>
            </a:r>
            <a:fld id="{51A9B479-20D2-45DE-8BD8-8677CBA76C7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12" r:id="rId1"/>
    <p:sldLayoutId id="2147483713" r:id="rId2"/>
    <p:sldLayoutId id="2147483714" r:id="rId3"/>
    <p:sldLayoutId id="2147483715" r:id="rId4"/>
    <p:sldLayoutId id="2147483716" r:id="rId5"/>
    <p:sldLayoutId id="2147483717" r:id="rId6"/>
    <p:sldLayoutId id="2147483718" r:id="rId7"/>
    <p:sldLayoutId id="2147483719" r:id="rId8"/>
    <p:sldLayoutId id="2147483720" r:id="rId9"/>
    <p:sldLayoutId id="2147483721" r:id="rId10"/>
    <p:sldLayoutId id="2147483722" r:id="rId11"/>
  </p:sldLayoutIdLst>
  <p:hf sldNum="0"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.v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.v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4.v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5.v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6.v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7.v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8.v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9.v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10.v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1.v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en-US" altLang="en-US" smtClean="0"/>
          </a:p>
        </p:txBody>
      </p:sp>
      <p:graphicFrame>
        <p:nvGraphicFramePr>
          <p:cNvPr id="3" name="Table 2"/>
          <p:cNvGraphicFramePr>
            <a:graphicFrameLocks noGrp="1"/>
          </p:cNvGraphicFramePr>
          <p:nvPr/>
        </p:nvGraphicFramePr>
        <p:xfrm>
          <a:off x="457200" y="1600200"/>
          <a:ext cx="8229600" cy="385286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07496"/>
                <a:gridCol w="6122104"/>
              </a:tblGrid>
              <a:tr h="770573">
                <a:tc>
                  <a:txBody>
                    <a:bodyPr/>
                    <a:lstStyle/>
                    <a:p>
                      <a:r>
                        <a:rPr lang="en-MY" sz="1800" dirty="0" smtClean="0"/>
                        <a:t>Course Title:            </a:t>
                      </a:r>
                      <a:endParaRPr lang="en-MY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MY" sz="2400" dirty="0" smtClean="0">
                          <a:effectLst/>
                        </a:rPr>
                        <a:t>Financial</a:t>
                      </a:r>
                      <a:r>
                        <a:rPr lang="en-MY" sz="2400" baseline="0" dirty="0" smtClean="0">
                          <a:effectLst/>
                        </a:rPr>
                        <a:t> </a:t>
                      </a:r>
                      <a:r>
                        <a:rPr lang="en-MY" sz="2400" dirty="0" smtClean="0">
                          <a:effectLst/>
                        </a:rPr>
                        <a:t>Statement Analysis</a:t>
                      </a:r>
                      <a:endParaRPr lang="en-MY" sz="2400" dirty="0">
                        <a:effectLst/>
                      </a:endParaRPr>
                    </a:p>
                  </a:txBody>
                  <a:tcPr/>
                </a:tc>
              </a:tr>
              <a:tr h="770573">
                <a:tc>
                  <a:txBody>
                    <a:bodyPr/>
                    <a:lstStyle/>
                    <a:p>
                      <a:r>
                        <a:rPr lang="en-MY" sz="1800" dirty="0" smtClean="0"/>
                        <a:t>Course Code:</a:t>
                      </a:r>
                      <a:endParaRPr lang="en-MY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MY" sz="2400" dirty="0" smtClean="0"/>
                        <a:t>MGT-537</a:t>
                      </a:r>
                      <a:endParaRPr lang="en-MY" sz="2400" dirty="0"/>
                    </a:p>
                  </a:txBody>
                  <a:tcPr/>
                </a:tc>
              </a:tr>
              <a:tr h="770573">
                <a:tc>
                  <a:txBody>
                    <a:bodyPr/>
                    <a:lstStyle/>
                    <a:p>
                      <a:r>
                        <a:rPr lang="en-MY" sz="1800" dirty="0" smtClean="0"/>
                        <a:t>Course Instructor:</a:t>
                      </a:r>
                      <a:endParaRPr lang="en-MY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MY" sz="2400" dirty="0" err="1" smtClean="0"/>
                        <a:t>Dr.</a:t>
                      </a:r>
                      <a:r>
                        <a:rPr lang="en-MY" sz="2400" dirty="0" smtClean="0"/>
                        <a:t> Hafiz Muhammad </a:t>
                      </a:r>
                      <a:r>
                        <a:rPr lang="en-MY" sz="2400" dirty="0" err="1" smtClean="0"/>
                        <a:t>Ishaq</a:t>
                      </a:r>
                      <a:endParaRPr lang="en-MY" sz="2400" dirty="0"/>
                    </a:p>
                  </a:txBody>
                  <a:tcPr/>
                </a:tc>
              </a:tr>
              <a:tr h="770573">
                <a:tc>
                  <a:txBody>
                    <a:bodyPr/>
                    <a:lstStyle/>
                    <a:p>
                      <a:r>
                        <a:rPr lang="en-MY" sz="1800" dirty="0" smtClean="0"/>
                        <a:t>Total Lectures:</a:t>
                      </a:r>
                      <a:endParaRPr lang="en-MY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MY" sz="2400" dirty="0" smtClean="0"/>
                        <a:t>32</a:t>
                      </a:r>
                      <a:endParaRPr lang="en-MY" sz="2400" dirty="0"/>
                    </a:p>
                  </a:txBody>
                  <a:tcPr/>
                </a:tc>
              </a:tr>
              <a:tr h="770573">
                <a:tc>
                  <a:txBody>
                    <a:bodyPr/>
                    <a:lstStyle/>
                    <a:p>
                      <a:endParaRPr lang="en-MY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MY" sz="1800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mtClean="0">
                <a:latin typeface="Arial" charset="0"/>
                <a:cs typeface="Arial" charset="0"/>
              </a:rPr>
              <a:t>Previous Lecture Summary</a:t>
            </a:r>
            <a:endParaRPr lang="en-US" altLang="en-US" smtClean="0"/>
          </a:p>
        </p:txBody>
      </p:sp>
      <p:sp>
        <p:nvSpPr>
          <p:cNvPr id="12291" name="Rectangle 3"/>
          <p:cNvSpPr>
            <a:spLocks noChangeArrowheads="1"/>
          </p:cNvSpPr>
          <p:nvPr/>
        </p:nvSpPr>
        <p:spPr bwMode="auto">
          <a:xfrm>
            <a:off x="990600" y="1447800"/>
            <a:ext cx="6705600" cy="4893647"/>
          </a:xfrm>
          <a:prstGeom prst="rect">
            <a:avLst/>
          </a:prstGeom>
          <a:noFill/>
          <a:ln>
            <a:noFill/>
          </a:ln>
          <a:extLst/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marL="342900" indent="-342900" algn="just">
              <a:buFont typeface="Arial" charset="0"/>
              <a:buChar char="•"/>
            </a:pPr>
            <a:r>
              <a:rPr lang="en-US" altLang="en-US" b="1" dirty="0" smtClean="0">
                <a:latin typeface="Arial" charset="0"/>
                <a:ea typeface="Times New Roman" pitchFamily="18" charset="0"/>
                <a:cs typeface="Arial" charset="0"/>
              </a:rPr>
              <a:t>Current Liabilities </a:t>
            </a:r>
          </a:p>
          <a:p>
            <a:pPr marL="342900" indent="-342900" algn="just">
              <a:buFont typeface="Arial" charset="0"/>
              <a:buChar char="•"/>
            </a:pPr>
            <a:r>
              <a:rPr lang="en-US" altLang="en-US" b="1" dirty="0" smtClean="0">
                <a:latin typeface="Arial" charset="0"/>
                <a:ea typeface="Times New Roman" pitchFamily="18" charset="0"/>
                <a:cs typeface="Arial" charset="0"/>
              </a:rPr>
              <a:t>Current Assets Compared with Current Liabilities </a:t>
            </a:r>
          </a:p>
          <a:p>
            <a:pPr marL="342900" indent="-342900" algn="just">
              <a:buFont typeface="Arial" charset="0"/>
              <a:buChar char="•"/>
            </a:pPr>
            <a:r>
              <a:rPr lang="en-US" altLang="en-US" b="1" dirty="0" smtClean="0">
                <a:latin typeface="Arial" charset="0"/>
                <a:ea typeface="Times New Roman" pitchFamily="18" charset="0"/>
                <a:cs typeface="Arial" charset="0"/>
              </a:rPr>
              <a:t>Working Capital </a:t>
            </a:r>
          </a:p>
          <a:p>
            <a:pPr marL="342900" indent="-342900" algn="just">
              <a:buFont typeface="Arial" charset="0"/>
              <a:buChar char="•"/>
            </a:pPr>
            <a:r>
              <a:rPr lang="en-US" altLang="en-US" b="1" dirty="0" smtClean="0">
                <a:latin typeface="Arial" charset="0"/>
                <a:ea typeface="Times New Roman" pitchFamily="18" charset="0"/>
                <a:cs typeface="Arial" charset="0"/>
              </a:rPr>
              <a:t>Current Ratio </a:t>
            </a:r>
          </a:p>
          <a:p>
            <a:pPr marL="342900" indent="-342900" algn="just">
              <a:buFont typeface="Arial" charset="0"/>
              <a:buChar char="•"/>
            </a:pPr>
            <a:r>
              <a:rPr lang="en-US" altLang="en-US" b="1" dirty="0" smtClean="0">
                <a:latin typeface="Arial" charset="0"/>
                <a:ea typeface="Times New Roman" pitchFamily="18" charset="0"/>
                <a:cs typeface="Arial" charset="0"/>
              </a:rPr>
              <a:t>Acid Test Ratio (Quick Ratio) </a:t>
            </a:r>
          </a:p>
          <a:p>
            <a:pPr marL="342900" indent="-342900" algn="just">
              <a:buFont typeface="Arial" charset="0"/>
              <a:buChar char="•"/>
            </a:pPr>
            <a:r>
              <a:rPr lang="en-US" altLang="en-US" b="1" dirty="0" smtClean="0">
                <a:latin typeface="Arial" charset="0"/>
                <a:ea typeface="Times New Roman" pitchFamily="18" charset="0"/>
                <a:cs typeface="Arial" charset="0"/>
              </a:rPr>
              <a:t>Cash Ratio</a:t>
            </a:r>
          </a:p>
          <a:p>
            <a:pPr marL="342900" indent="-342900" algn="just">
              <a:buFont typeface="Arial" charset="0"/>
              <a:buChar char="•"/>
            </a:pPr>
            <a:r>
              <a:rPr lang="en-MY" altLang="en-US" b="1" dirty="0" smtClean="0">
                <a:latin typeface="Arial" charset="0"/>
                <a:ea typeface="Times New Roman" pitchFamily="18" charset="0"/>
                <a:cs typeface="Arial" charset="0"/>
              </a:rPr>
              <a:t>Sales to Working Capital (Working Capital Turnover)</a:t>
            </a:r>
          </a:p>
          <a:p>
            <a:pPr marL="342900" indent="-342900" algn="just">
              <a:buFont typeface="Arial" charset="0"/>
              <a:buChar char="•"/>
            </a:pPr>
            <a:r>
              <a:rPr lang="en-MY" altLang="en-US" b="1" dirty="0" smtClean="0">
                <a:latin typeface="Arial" charset="0"/>
                <a:ea typeface="Times New Roman" pitchFamily="18" charset="0"/>
                <a:cs typeface="Arial" charset="0"/>
              </a:rPr>
              <a:t>Liquidity Considerations Not on the Face of the Statements</a:t>
            </a:r>
            <a:r>
              <a:rPr lang="en-US" altLang="en-US" b="1" dirty="0" smtClean="0">
                <a:latin typeface="Arial" charset="0"/>
                <a:ea typeface="Times New Roman" pitchFamily="18" charset="0"/>
                <a:cs typeface="Arial" charset="0"/>
              </a:rPr>
              <a:t> </a:t>
            </a:r>
          </a:p>
          <a:p>
            <a:pPr marL="342900" indent="-342900" algn="just">
              <a:buFont typeface="Arial" charset="0"/>
              <a:buChar char="•"/>
            </a:pPr>
            <a:r>
              <a:rPr lang="en-MY" altLang="en-US" b="1" dirty="0" smtClean="0">
                <a:latin typeface="Arial" charset="0"/>
                <a:ea typeface="Times New Roman" pitchFamily="18" charset="0"/>
                <a:cs typeface="Arial" charset="0"/>
              </a:rPr>
              <a:t>LIFO-FIFO, Rising Prices, a Time to Switch off LIFO? The Other Side of LIFO</a:t>
            </a:r>
            <a:endParaRPr lang="en-US" altLang="en-US" b="1" dirty="0" smtClean="0">
              <a:latin typeface="Arial" charset="0"/>
              <a:ea typeface="Times New Roman" pitchFamily="18" charset="0"/>
              <a:cs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b="1" smtClean="0">
                <a:latin typeface="Arial" charset="0"/>
                <a:cs typeface="Arial" charset="0"/>
              </a:rPr>
              <a:t>Today's Lecture Topics</a:t>
            </a:r>
            <a:br>
              <a:rPr lang="en-US" altLang="en-US" b="1" smtClean="0">
                <a:latin typeface="Arial" charset="0"/>
                <a:cs typeface="Arial" charset="0"/>
              </a:rPr>
            </a:br>
            <a:endParaRPr lang="en-US" altLang="en-US" smtClean="0"/>
          </a:p>
        </p:txBody>
      </p:sp>
      <p:sp>
        <p:nvSpPr>
          <p:cNvPr id="13315" name="Rectangle 3"/>
          <p:cNvSpPr>
            <a:spLocks noChangeArrowheads="1"/>
          </p:cNvSpPr>
          <p:nvPr/>
        </p:nvSpPr>
        <p:spPr bwMode="auto">
          <a:xfrm>
            <a:off x="457200" y="814388"/>
            <a:ext cx="7467600" cy="13849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marL="342900" indent="-342900" algn="just" eaLnBrk="0" hangingPunct="0">
              <a:buFont typeface="Arial" charset="0"/>
              <a:buChar char="•"/>
            </a:pPr>
            <a:r>
              <a:rPr lang="en-MY" sz="2800" dirty="0"/>
              <a:t>Liquidity of Short-Term Assets; Related Debt Paying </a:t>
            </a:r>
            <a:r>
              <a:rPr lang="en-MY" sz="2800" dirty="0" smtClean="0"/>
              <a:t>Ability</a:t>
            </a:r>
          </a:p>
          <a:p>
            <a:pPr marL="342900" indent="-342900" algn="just" eaLnBrk="0" hangingPunct="0">
              <a:buFont typeface="Arial" charset="0"/>
              <a:buChar char="•"/>
            </a:pPr>
            <a:r>
              <a:rPr lang="en-MY" altLang="en-US" sz="2800" b="1" dirty="0" smtClean="0">
                <a:latin typeface="Arial" charset="0"/>
                <a:ea typeface="Times New Roman" pitchFamily="18" charset="0"/>
                <a:cs typeface="Arial" charset="0"/>
              </a:rPr>
              <a:t>Chapter Exercise</a:t>
            </a:r>
            <a:endParaRPr lang="en-US" altLang="en-US" sz="2800" b="1" dirty="0">
              <a:latin typeface="Arial" charset="0"/>
              <a:ea typeface="Times New Roman" pitchFamily="18" charset="0"/>
              <a:cs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Title 1"/>
          <p:cNvSpPr>
            <a:spLocks noGrp="1"/>
          </p:cNvSpPr>
          <p:nvPr>
            <p:ph type="title"/>
          </p:nvPr>
        </p:nvSpPr>
        <p:spPr>
          <a:xfrm>
            <a:off x="304800" y="228600"/>
            <a:ext cx="8229600" cy="1371600"/>
          </a:xfrm>
        </p:spPr>
        <p:txBody>
          <a:bodyPr/>
          <a:lstStyle/>
          <a:p>
            <a:pPr eaLnBrk="1" hangingPunct="1"/>
            <a:r>
              <a:rPr lang="en-MY" altLang="en-US" b="1" smtClean="0">
                <a:latin typeface="Arial" charset="0"/>
              </a:rPr>
              <a:t>Practical Exercise</a:t>
            </a:r>
            <a:endParaRPr lang="en-US" altLang="en-US" b="1" smtClean="0">
              <a:latin typeface="Arial" charset="0"/>
            </a:endParaRPr>
          </a:p>
        </p:txBody>
      </p:sp>
      <p:sp>
        <p:nvSpPr>
          <p:cNvPr id="35843" name="Rectangle 3"/>
          <p:cNvSpPr>
            <a:spLocks noChangeArrowheads="1"/>
          </p:cNvSpPr>
          <p:nvPr/>
        </p:nvSpPr>
        <p:spPr bwMode="auto">
          <a:xfrm>
            <a:off x="304800" y="1981200"/>
            <a:ext cx="8610600" cy="4616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just" eaLnBrk="0" hangingPunct="0"/>
            <a:r>
              <a:rPr lang="en-US" altLang="en-US" sz="1400" b="1">
                <a:latin typeface="Arial" charset="0"/>
                <a:ea typeface="Calibri" pitchFamily="34" charset="0"/>
                <a:cs typeface="Arial" charset="0"/>
              </a:rPr>
              <a:t>A partial balance sheet and income statement for the King Corporation follows:</a:t>
            </a:r>
          </a:p>
          <a:p>
            <a:pPr algn="just" eaLnBrk="0" hangingPunct="0"/>
            <a:r>
              <a:rPr lang="en-US" altLang="en-US" sz="1400" b="1">
                <a:latin typeface="Arial" charset="0"/>
                <a:ea typeface="Calibri" pitchFamily="34" charset="0"/>
                <a:cs typeface="Arial" charset="0"/>
              </a:rPr>
              <a:t>King Corporation</a:t>
            </a:r>
          </a:p>
          <a:p>
            <a:pPr algn="just" eaLnBrk="0" hangingPunct="0"/>
            <a:r>
              <a:rPr lang="en-US" altLang="en-US" sz="1400" b="1">
                <a:latin typeface="Arial" charset="0"/>
                <a:ea typeface="Calibri" pitchFamily="34" charset="0"/>
                <a:cs typeface="Arial" charset="0"/>
              </a:rPr>
              <a:t>Partial Balance Sheet</a:t>
            </a:r>
          </a:p>
          <a:p>
            <a:pPr algn="just" eaLnBrk="0" hangingPunct="0"/>
            <a:r>
              <a:rPr lang="en-US" altLang="en-US" sz="1400" b="1" u="sng">
                <a:latin typeface="Arial" charset="0"/>
                <a:ea typeface="Calibri" pitchFamily="34" charset="0"/>
                <a:cs typeface="Arial" charset="0"/>
              </a:rPr>
              <a:t>December 31, 1996,</a:t>
            </a:r>
            <a:endParaRPr lang="en-US" altLang="en-US" sz="1400" b="1">
              <a:latin typeface="Arial" charset="0"/>
              <a:ea typeface="Calibri" pitchFamily="34" charset="0"/>
              <a:cs typeface="Arial" charset="0"/>
            </a:endParaRPr>
          </a:p>
          <a:p>
            <a:pPr algn="just" eaLnBrk="0" hangingPunct="0"/>
            <a:r>
              <a:rPr lang="en-US" altLang="en-US" sz="1400" b="1">
                <a:latin typeface="Arial" charset="0"/>
                <a:ea typeface="Calibri" pitchFamily="34" charset="0"/>
                <a:cs typeface="Arial" charset="0"/>
              </a:rPr>
              <a:t>Assets </a:t>
            </a:r>
          </a:p>
          <a:p>
            <a:pPr algn="just" eaLnBrk="0" hangingPunct="0"/>
            <a:r>
              <a:rPr lang="en-US" altLang="en-US" sz="1400" b="1">
                <a:latin typeface="Arial" charset="0"/>
                <a:ea typeface="Calibri" pitchFamily="34" charset="0"/>
                <a:cs typeface="Arial" charset="0"/>
              </a:rPr>
              <a:t>Current assets:</a:t>
            </a:r>
          </a:p>
          <a:p>
            <a:pPr algn="just" eaLnBrk="0" hangingPunct="0"/>
            <a:r>
              <a:rPr lang="en-US" altLang="en-US" sz="1400" b="1">
                <a:latin typeface="Arial" charset="0"/>
                <a:ea typeface="Calibri" pitchFamily="34" charset="0"/>
                <a:cs typeface="Arial" charset="0"/>
              </a:rPr>
              <a:t>	Cash 						$	  33,493</a:t>
            </a:r>
          </a:p>
          <a:p>
            <a:pPr algn="just" eaLnBrk="0" hangingPunct="0"/>
            <a:r>
              <a:rPr lang="en-US" altLang="en-US" sz="1400" b="1">
                <a:latin typeface="Arial" charset="0"/>
                <a:ea typeface="Calibri" pitchFamily="34" charset="0"/>
                <a:cs typeface="Arial" charset="0"/>
              </a:rPr>
              <a:t>	Marketable securities						215,147</a:t>
            </a:r>
          </a:p>
          <a:p>
            <a:pPr algn="just" eaLnBrk="0" hangingPunct="0"/>
            <a:r>
              <a:rPr lang="en-US" altLang="en-US" sz="1400" b="1">
                <a:latin typeface="Arial" charset="0"/>
                <a:ea typeface="Calibri" pitchFamily="34" charset="0"/>
                <a:cs typeface="Arial" charset="0"/>
              </a:rPr>
              <a:t>	Trade receivables less allowance of $ 6,000				255,000</a:t>
            </a:r>
          </a:p>
          <a:p>
            <a:pPr algn="just" eaLnBrk="0" hangingPunct="0"/>
            <a:r>
              <a:rPr lang="en-US" altLang="en-US" sz="1400" b="1">
                <a:latin typeface="Arial" charset="0"/>
                <a:ea typeface="Calibri" pitchFamily="34" charset="0"/>
                <a:cs typeface="Arial" charset="0"/>
              </a:rPr>
              <a:t>	Inventories LIFO						523,000</a:t>
            </a:r>
          </a:p>
          <a:p>
            <a:pPr algn="just" eaLnBrk="0" hangingPunct="0"/>
            <a:r>
              <a:rPr lang="en-US" altLang="en-US" sz="1400" b="1">
                <a:latin typeface="Arial" charset="0"/>
                <a:ea typeface="Calibri" pitchFamily="34" charset="0"/>
                <a:cs typeface="Arial" charset="0"/>
              </a:rPr>
              <a:t>	Prepaid expenses						  26,180</a:t>
            </a:r>
          </a:p>
          <a:p>
            <a:pPr algn="just" eaLnBrk="0" hangingPunct="0"/>
            <a:r>
              <a:rPr lang="en-US" altLang="en-US" sz="1400" b="1">
                <a:latin typeface="Arial" charset="0"/>
                <a:ea typeface="Calibri" pitchFamily="34" charset="0"/>
                <a:cs typeface="Arial" charset="0"/>
              </a:rPr>
              <a:t>		Total current assets				           </a:t>
            </a:r>
            <a:r>
              <a:rPr lang="en-US" altLang="en-US" sz="1400" b="1" u="sng">
                <a:latin typeface="Arial" charset="0"/>
                <a:ea typeface="Calibri" pitchFamily="34" charset="0"/>
                <a:cs typeface="Arial" charset="0"/>
              </a:rPr>
              <a:t>$ 1, 052,820</a:t>
            </a:r>
            <a:endParaRPr lang="en-US" altLang="en-US" sz="1400" b="1">
              <a:latin typeface="Arial" charset="0"/>
              <a:ea typeface="Calibri" pitchFamily="34" charset="0"/>
              <a:cs typeface="Arial" charset="0"/>
            </a:endParaRPr>
          </a:p>
          <a:p>
            <a:pPr algn="just" eaLnBrk="0" hangingPunct="0"/>
            <a:r>
              <a:rPr lang="en-US" altLang="en-US" sz="1400" b="1">
                <a:latin typeface="Arial" charset="0"/>
                <a:ea typeface="Calibri" pitchFamily="34" charset="0"/>
                <a:cs typeface="Arial" charset="0"/>
              </a:rPr>
              <a:t>Liabilities</a:t>
            </a:r>
          </a:p>
          <a:p>
            <a:pPr algn="just" eaLnBrk="0" hangingPunct="0"/>
            <a:r>
              <a:rPr lang="en-US" altLang="en-US" sz="1400" b="1">
                <a:latin typeface="Arial" charset="0"/>
                <a:ea typeface="Calibri" pitchFamily="34" charset="0"/>
                <a:cs typeface="Arial" charset="0"/>
              </a:rPr>
              <a:t>Current Liabilities:</a:t>
            </a:r>
          </a:p>
          <a:p>
            <a:pPr algn="just" eaLnBrk="0" hangingPunct="0"/>
            <a:r>
              <a:rPr lang="en-US" altLang="en-US" sz="1400" b="1">
                <a:latin typeface="Arial" charset="0"/>
                <a:ea typeface="Calibri" pitchFamily="34" charset="0"/>
                <a:cs typeface="Arial" charset="0"/>
              </a:rPr>
              <a:t>	Trade accounts payable				$	103,689</a:t>
            </a:r>
          </a:p>
          <a:p>
            <a:pPr algn="just" eaLnBrk="0" hangingPunct="0"/>
            <a:r>
              <a:rPr lang="en-US" altLang="en-US" sz="1400" b="1">
                <a:latin typeface="Arial" charset="0"/>
                <a:ea typeface="Calibri" pitchFamily="34" charset="0"/>
                <a:cs typeface="Arial" charset="0"/>
              </a:rPr>
              <a:t>	Notes payable (primarily to banks)					 </a:t>
            </a:r>
          </a:p>
          <a:p>
            <a:pPr algn="just" eaLnBrk="0" hangingPunct="0"/>
            <a:r>
              <a:rPr lang="en-US" altLang="en-US" sz="1400" b="1">
                <a:latin typeface="Arial" charset="0"/>
                <a:ea typeface="Calibri" pitchFamily="34" charset="0"/>
                <a:cs typeface="Arial" charset="0"/>
              </a:rPr>
              <a:t>	And commercial paper					210,381		Accrued expenses and other liabilities				120,602	</a:t>
            </a:r>
          </a:p>
          <a:p>
            <a:pPr algn="just" eaLnBrk="0" hangingPunct="0"/>
            <a:r>
              <a:rPr lang="en-US" altLang="en-US" sz="1400" b="1">
                <a:latin typeface="Arial" charset="0"/>
                <a:ea typeface="Calibri" pitchFamily="34" charset="0"/>
                <a:cs typeface="Arial" charset="0"/>
              </a:rPr>
              <a:t>	Income taxes payable					    3,120		Current maturities of long-term debt			</a:t>
            </a:r>
            <a:r>
              <a:rPr lang="en-US" altLang="en-US" sz="1400" b="1" u="sng">
                <a:latin typeface="Arial" charset="0"/>
                <a:ea typeface="Calibri" pitchFamily="34" charset="0"/>
                <a:cs typeface="Arial" charset="0"/>
              </a:rPr>
              <a:t>	  22,050</a:t>
            </a:r>
            <a:endParaRPr lang="en-US" altLang="en-US" sz="1400" b="1">
              <a:latin typeface="Arial" charset="0"/>
              <a:ea typeface="Calibri" pitchFamily="34" charset="0"/>
              <a:cs typeface="Arial" charset="0"/>
            </a:endParaRPr>
          </a:p>
          <a:p>
            <a:pPr algn="just" eaLnBrk="0" hangingPunct="0"/>
            <a:r>
              <a:rPr lang="en-US" altLang="en-US" sz="1400" b="1">
                <a:latin typeface="Arial" charset="0"/>
                <a:ea typeface="Calibri" pitchFamily="34" charset="0"/>
                <a:cs typeface="Arial" charset="0"/>
              </a:rPr>
              <a:t>		Total current liabilities			</a:t>
            </a:r>
            <a:r>
              <a:rPr lang="en-US" altLang="en-US" sz="1400" b="1" u="sng">
                <a:latin typeface="Arial" charset="0"/>
                <a:ea typeface="Calibri" pitchFamily="34" charset="0"/>
                <a:cs typeface="Arial" charset="0"/>
              </a:rPr>
              <a:t>$	459,842</a:t>
            </a:r>
            <a:endParaRPr lang="en-US" altLang="en-US" sz="1400" b="1">
              <a:latin typeface="Arial" charset="0"/>
              <a:ea typeface="Calibri" pitchFamily="34" charset="0"/>
              <a:cs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Title 1"/>
          <p:cNvSpPr>
            <a:spLocks noGrp="1"/>
          </p:cNvSpPr>
          <p:nvPr>
            <p:ph type="title"/>
          </p:nvPr>
        </p:nvSpPr>
        <p:spPr>
          <a:xfrm rot="10800000" flipV="1">
            <a:off x="581025" y="228600"/>
            <a:ext cx="8229600" cy="990600"/>
          </a:xfrm>
        </p:spPr>
        <p:txBody>
          <a:bodyPr/>
          <a:lstStyle/>
          <a:p>
            <a:r>
              <a:rPr lang="en-MY" altLang="en-US" b="1" smtClean="0">
                <a:latin typeface="Arial" charset="0"/>
              </a:rPr>
              <a:t>Practical Exercise- Cont’d</a:t>
            </a:r>
            <a:endParaRPr lang="en-US" altLang="en-US" smtClean="0"/>
          </a:p>
        </p:txBody>
      </p:sp>
      <p:sp>
        <p:nvSpPr>
          <p:cNvPr id="87041" name="Rectangle 1"/>
          <p:cNvSpPr>
            <a:spLocks noChangeArrowheads="1"/>
          </p:cNvSpPr>
          <p:nvPr/>
        </p:nvSpPr>
        <p:spPr bwMode="auto">
          <a:xfrm>
            <a:off x="228600" y="1219200"/>
            <a:ext cx="8534400" cy="5262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 algn="just" eaLnBrk="0" hangingPunct="0">
              <a:defRPr/>
            </a:pPr>
            <a:r>
              <a:rPr lang="en-US" sz="1400" b="1" dirty="0">
                <a:latin typeface="Arial" pitchFamily="34" charset="0"/>
                <a:ea typeface="Calibri" pitchFamily="34" charset="0"/>
                <a:cs typeface="Arial" pitchFamily="34" charset="0"/>
              </a:rPr>
              <a:t>King Corporation</a:t>
            </a:r>
            <a:endParaRPr lang="en-US" sz="1400" b="1" dirty="0">
              <a:latin typeface="Arial" pitchFamily="34" charset="0"/>
              <a:cs typeface="Arial" pitchFamily="34" charset="0"/>
            </a:endParaRPr>
          </a:p>
          <a:p>
            <a:pPr algn="just" eaLnBrk="0" hangingPunct="0">
              <a:defRPr/>
            </a:pPr>
            <a:r>
              <a:rPr lang="en-US" sz="1400" b="1" dirty="0">
                <a:latin typeface="Arial" pitchFamily="34" charset="0"/>
                <a:ea typeface="Calibri" pitchFamily="34" charset="0"/>
                <a:cs typeface="Arial" pitchFamily="34" charset="0"/>
              </a:rPr>
              <a:t>Partial Income Statement</a:t>
            </a:r>
            <a:endParaRPr lang="en-US" sz="1400" b="1" dirty="0">
              <a:latin typeface="Arial" pitchFamily="34" charset="0"/>
              <a:cs typeface="Arial" pitchFamily="34" charset="0"/>
            </a:endParaRPr>
          </a:p>
          <a:p>
            <a:pPr algn="just" eaLnBrk="0" hangingPunct="0">
              <a:defRPr/>
            </a:pPr>
            <a:r>
              <a:rPr lang="en-US" sz="1400" b="1" dirty="0">
                <a:latin typeface="Arial" pitchFamily="34" charset="0"/>
                <a:ea typeface="Calibri" pitchFamily="34" charset="0"/>
                <a:cs typeface="Arial" pitchFamily="34" charset="0"/>
              </a:rPr>
              <a:t>For the year ended December 31, 1996 </a:t>
            </a:r>
            <a:endParaRPr lang="en-US" sz="1400" b="1" dirty="0">
              <a:latin typeface="Arial" pitchFamily="34" charset="0"/>
              <a:cs typeface="Arial" pitchFamily="34" charset="0"/>
            </a:endParaRPr>
          </a:p>
          <a:p>
            <a:pPr algn="just" eaLnBrk="0" hangingPunct="0">
              <a:defRPr/>
            </a:pPr>
            <a:r>
              <a:rPr lang="en-US" sz="1400" b="1" dirty="0">
                <a:latin typeface="Arial" pitchFamily="34" charset="0"/>
                <a:ea typeface="Calibri" pitchFamily="34" charset="0"/>
                <a:cs typeface="Arial" pitchFamily="34" charset="0"/>
              </a:rPr>
              <a:t>Net Sales								$3,050,600</a:t>
            </a:r>
            <a:endParaRPr lang="en-US" sz="1400" b="1" dirty="0">
              <a:latin typeface="Arial" pitchFamily="34" charset="0"/>
              <a:cs typeface="Arial" pitchFamily="34" charset="0"/>
            </a:endParaRPr>
          </a:p>
          <a:p>
            <a:pPr algn="just" eaLnBrk="0" hangingPunct="0">
              <a:defRPr/>
            </a:pPr>
            <a:r>
              <a:rPr lang="en-US" sz="1400" b="1" dirty="0">
                <a:latin typeface="Arial" pitchFamily="34" charset="0"/>
                <a:ea typeface="Calibri" pitchFamily="34" charset="0"/>
                <a:cs typeface="Arial" pitchFamily="34" charset="0"/>
              </a:rPr>
              <a:t>Miscellaneous Income						</a:t>
            </a:r>
            <a:r>
              <a:rPr lang="en-US" sz="1400" b="1" u="sng" dirty="0">
                <a:latin typeface="Arial" pitchFamily="34" charset="0"/>
                <a:ea typeface="Calibri" pitchFamily="34" charset="0"/>
                <a:cs typeface="Arial" pitchFamily="34" charset="0"/>
              </a:rPr>
              <a:t>       45,060</a:t>
            </a:r>
            <a:endParaRPr lang="en-US" sz="1400" b="1" dirty="0">
              <a:latin typeface="Arial" pitchFamily="34" charset="0"/>
              <a:cs typeface="Arial" pitchFamily="34" charset="0"/>
            </a:endParaRPr>
          </a:p>
          <a:p>
            <a:pPr algn="just" eaLnBrk="0" hangingPunct="0">
              <a:defRPr/>
            </a:pPr>
            <a:r>
              <a:rPr lang="en-US" sz="1400" b="1" dirty="0">
                <a:latin typeface="Arial" pitchFamily="34" charset="0"/>
                <a:ea typeface="Calibri" pitchFamily="34" charset="0"/>
                <a:cs typeface="Arial" pitchFamily="34" charset="0"/>
              </a:rPr>
              <a:t>								</a:t>
            </a:r>
            <a:r>
              <a:rPr lang="en-US" sz="1400" b="1" u="sng" dirty="0">
                <a:latin typeface="Arial" pitchFamily="34" charset="0"/>
                <a:ea typeface="Calibri" pitchFamily="34" charset="0"/>
                <a:cs typeface="Arial" pitchFamily="34" charset="0"/>
              </a:rPr>
              <a:t>$3,095,660</a:t>
            </a:r>
            <a:endParaRPr lang="en-US" sz="1400" b="1" dirty="0">
              <a:latin typeface="Arial" pitchFamily="34" charset="0"/>
              <a:cs typeface="Arial" pitchFamily="34" charset="0"/>
            </a:endParaRPr>
          </a:p>
          <a:p>
            <a:pPr algn="just" eaLnBrk="0" hangingPunct="0">
              <a:defRPr/>
            </a:pPr>
            <a:r>
              <a:rPr lang="en-US" sz="1400" b="1" dirty="0">
                <a:latin typeface="Arial" pitchFamily="34" charset="0"/>
                <a:ea typeface="Calibri" pitchFamily="34" charset="0"/>
                <a:cs typeface="Arial" pitchFamily="34" charset="0"/>
              </a:rPr>
              <a:t>Cost and expenses:</a:t>
            </a:r>
            <a:endParaRPr lang="en-US" sz="1400" b="1" dirty="0">
              <a:latin typeface="Arial" pitchFamily="34" charset="0"/>
              <a:cs typeface="Arial" pitchFamily="34" charset="0"/>
            </a:endParaRPr>
          </a:p>
          <a:p>
            <a:pPr algn="just" eaLnBrk="0" hangingPunct="0">
              <a:defRPr/>
            </a:pPr>
            <a:r>
              <a:rPr lang="en-US" sz="1400" b="1" dirty="0">
                <a:latin typeface="Arial" pitchFamily="34" charset="0"/>
                <a:ea typeface="Calibri" pitchFamily="34" charset="0"/>
                <a:cs typeface="Arial" pitchFamily="34" charset="0"/>
              </a:rPr>
              <a:t>	Cost of sales						 2,185,100		</a:t>
            </a:r>
            <a:endParaRPr lang="en-US" sz="1400" b="1" dirty="0">
              <a:latin typeface="Arial" pitchFamily="34" charset="0"/>
              <a:cs typeface="Arial" pitchFamily="34" charset="0"/>
            </a:endParaRPr>
          </a:p>
          <a:p>
            <a:pPr algn="just" eaLnBrk="0" hangingPunct="0">
              <a:defRPr/>
            </a:pPr>
            <a:r>
              <a:rPr lang="en-US" sz="1400" b="1" dirty="0">
                <a:latin typeface="Arial" pitchFamily="34" charset="0"/>
                <a:ea typeface="Calibri" pitchFamily="34" charset="0"/>
                <a:cs typeface="Arial" pitchFamily="34" charset="0"/>
              </a:rPr>
              <a:t>	selling, general, and administrative expenses			     350,265</a:t>
            </a:r>
            <a:endParaRPr lang="en-US" sz="1400" b="1" dirty="0">
              <a:latin typeface="Arial" pitchFamily="34" charset="0"/>
              <a:cs typeface="Arial" pitchFamily="34" charset="0"/>
            </a:endParaRPr>
          </a:p>
          <a:p>
            <a:pPr algn="just" eaLnBrk="0" hangingPunct="0">
              <a:defRPr/>
            </a:pPr>
            <a:r>
              <a:rPr lang="en-US" sz="1400" b="1" dirty="0">
                <a:latin typeface="Arial" pitchFamily="34" charset="0"/>
                <a:ea typeface="Calibri" pitchFamily="34" charset="0"/>
                <a:cs typeface="Arial" pitchFamily="34" charset="0"/>
              </a:rPr>
              <a:t>	Interest expense						       45,600</a:t>
            </a:r>
            <a:endParaRPr lang="en-US" sz="1400" b="1" dirty="0">
              <a:latin typeface="Arial" pitchFamily="34" charset="0"/>
              <a:cs typeface="Arial" pitchFamily="34" charset="0"/>
            </a:endParaRPr>
          </a:p>
          <a:p>
            <a:pPr algn="just" eaLnBrk="0" hangingPunct="0">
              <a:defRPr/>
            </a:pPr>
            <a:r>
              <a:rPr lang="en-US" sz="1400" b="1" dirty="0">
                <a:latin typeface="Arial" pitchFamily="34" charset="0"/>
                <a:ea typeface="Calibri" pitchFamily="34" charset="0"/>
                <a:cs typeface="Arial" pitchFamily="34" charset="0"/>
              </a:rPr>
              <a:t>	Income taxes						     300,000</a:t>
            </a:r>
            <a:endParaRPr lang="en-US" sz="1400" b="1" dirty="0">
              <a:latin typeface="Arial" pitchFamily="34" charset="0"/>
              <a:cs typeface="Arial" pitchFamily="34" charset="0"/>
            </a:endParaRPr>
          </a:p>
          <a:p>
            <a:pPr algn="just" eaLnBrk="0" hangingPunct="0">
              <a:defRPr/>
            </a:pPr>
            <a:r>
              <a:rPr lang="en-US" sz="1400" b="1" u="sng" dirty="0">
                <a:latin typeface="Arial" pitchFamily="34" charset="0"/>
                <a:ea typeface="Calibri" pitchFamily="34" charset="0"/>
                <a:cs typeface="Arial" pitchFamily="34" charset="0"/>
              </a:rPr>
              <a:t>								          	  								$2,880,965	 Net Income			          	                                       	   $214,695	</a:t>
            </a:r>
            <a:endParaRPr lang="en-US" sz="1400" b="1" dirty="0">
              <a:latin typeface="Arial" pitchFamily="34" charset="0"/>
              <a:cs typeface="Arial" pitchFamily="34" charset="0"/>
            </a:endParaRPr>
          </a:p>
          <a:p>
            <a:pPr algn="just" eaLnBrk="0" hangingPunct="0">
              <a:defRPr/>
            </a:pPr>
            <a:r>
              <a:rPr lang="en-US" sz="1400" b="1" dirty="0">
                <a:latin typeface="Arial" pitchFamily="34" charset="0"/>
                <a:ea typeface="Calibri" pitchFamily="34" charset="0"/>
                <a:cs typeface="Arial" pitchFamily="34" charset="0"/>
              </a:rPr>
              <a:t>Note: The trades receivable at December 31, 1995 were $280,000, net of an allowance of $8, 000, for gross receivable figure of $288,000. The inventory at December 31, 1995 was $565,000.</a:t>
            </a:r>
            <a:endParaRPr lang="en-US" sz="1400" b="1" dirty="0">
              <a:latin typeface="Arial" pitchFamily="34" charset="0"/>
              <a:cs typeface="Arial" pitchFamily="34" charset="0"/>
            </a:endParaRPr>
          </a:p>
          <a:p>
            <a:pPr algn="just" eaLnBrk="0" hangingPunct="0">
              <a:defRPr/>
            </a:pPr>
            <a:r>
              <a:rPr lang="en-US" sz="1400" b="1" dirty="0">
                <a:latin typeface="Arial" pitchFamily="34" charset="0"/>
                <a:ea typeface="Calibri" pitchFamily="34" charset="0"/>
                <a:cs typeface="Arial" pitchFamily="34" charset="0"/>
              </a:rPr>
              <a:t>Required:</a:t>
            </a:r>
            <a:endParaRPr lang="en-US" sz="1400" b="1" dirty="0">
              <a:latin typeface="Arial" pitchFamily="34" charset="0"/>
              <a:cs typeface="Arial" pitchFamily="34" charset="0"/>
            </a:endParaRPr>
          </a:p>
          <a:p>
            <a:pPr algn="just" eaLnBrk="0" hangingPunct="0">
              <a:defRPr/>
            </a:pPr>
            <a:r>
              <a:rPr lang="en-US" sz="1400" b="1" dirty="0">
                <a:latin typeface="Arial" pitchFamily="34" charset="0"/>
                <a:ea typeface="Calibri" pitchFamily="34" charset="0"/>
                <a:cs typeface="Arial" pitchFamily="34" charset="0"/>
              </a:rPr>
              <a:t>Compute the following:</a:t>
            </a:r>
            <a:endParaRPr lang="en-US" sz="1400" b="1" dirty="0">
              <a:latin typeface="Arial" pitchFamily="34" charset="0"/>
              <a:cs typeface="Arial" pitchFamily="34" charset="0"/>
            </a:endParaRPr>
          </a:p>
          <a:p>
            <a:pPr marL="342900" indent="-342900" algn="just" eaLnBrk="0" hangingPunct="0">
              <a:buFont typeface="+mj-lt"/>
              <a:buAutoNum type="alphaLcPeriod"/>
              <a:defRPr/>
            </a:pPr>
            <a:r>
              <a:rPr lang="en-US" sz="1400" b="1" dirty="0">
                <a:latin typeface="Arial" pitchFamily="34" charset="0"/>
                <a:ea typeface="Calibri" pitchFamily="34" charset="0"/>
                <a:cs typeface="Arial" pitchFamily="34" charset="0"/>
              </a:rPr>
              <a:t>Working capital			f. Accounts receivable</a:t>
            </a:r>
            <a:endParaRPr lang="en-US" sz="1400" b="1" dirty="0">
              <a:latin typeface="Arial" pitchFamily="34" charset="0"/>
              <a:cs typeface="Arial" pitchFamily="34" charset="0"/>
            </a:endParaRPr>
          </a:p>
          <a:p>
            <a:pPr marL="342900" indent="-342900" algn="just" eaLnBrk="0" hangingPunct="0">
              <a:buFont typeface="+mj-lt"/>
              <a:buAutoNum type="alphaLcPeriod"/>
              <a:defRPr/>
            </a:pPr>
            <a:r>
              <a:rPr lang="en-US" sz="1400" b="1" dirty="0">
                <a:latin typeface="Arial" pitchFamily="34" charset="0"/>
                <a:ea typeface="Calibri" pitchFamily="34" charset="0"/>
                <a:cs typeface="Arial" pitchFamily="34" charset="0"/>
              </a:rPr>
              <a:t>Current ratio			  turnover in days</a:t>
            </a:r>
            <a:endParaRPr lang="en-US" sz="1400" b="1" dirty="0">
              <a:latin typeface="Arial" pitchFamily="34" charset="0"/>
              <a:cs typeface="Arial" pitchFamily="34" charset="0"/>
            </a:endParaRPr>
          </a:p>
          <a:p>
            <a:pPr marL="342900" indent="-342900" algn="just" eaLnBrk="0" hangingPunct="0">
              <a:buFont typeface="+mj-lt"/>
              <a:buAutoNum type="alphaLcPeriod"/>
              <a:defRPr/>
            </a:pPr>
            <a:r>
              <a:rPr lang="en-US" sz="1400" b="1" dirty="0">
                <a:latin typeface="Arial" pitchFamily="34" charset="0"/>
                <a:ea typeface="Calibri" pitchFamily="34" charset="0"/>
                <a:cs typeface="Arial" pitchFamily="34" charset="0"/>
              </a:rPr>
              <a:t>Acid-test ratio			g. Days sales in inventory</a:t>
            </a:r>
            <a:endParaRPr lang="en-US" sz="1400" b="1" dirty="0">
              <a:latin typeface="Arial" pitchFamily="34" charset="0"/>
              <a:cs typeface="Arial" pitchFamily="34" charset="0"/>
            </a:endParaRPr>
          </a:p>
          <a:p>
            <a:pPr marL="342900" indent="-342900" algn="just" eaLnBrk="0" hangingPunct="0">
              <a:buFont typeface="+mj-lt"/>
              <a:buAutoNum type="alphaLcPeriod"/>
              <a:defRPr/>
            </a:pPr>
            <a:r>
              <a:rPr lang="en-US" sz="1400" b="1" dirty="0">
                <a:latin typeface="Arial" pitchFamily="34" charset="0"/>
                <a:ea typeface="Calibri" pitchFamily="34" charset="0"/>
                <a:cs typeface="Arial" pitchFamily="34" charset="0"/>
              </a:rPr>
              <a:t>Cash ratio			h. Inventory turnover in days</a:t>
            </a:r>
            <a:endParaRPr lang="en-US" sz="1400" b="1" dirty="0">
              <a:latin typeface="Arial" pitchFamily="34" charset="0"/>
              <a:cs typeface="Arial" pitchFamily="34" charset="0"/>
            </a:endParaRPr>
          </a:p>
          <a:p>
            <a:pPr marL="342900" indent="-342900" algn="just" eaLnBrk="0" hangingPunct="0">
              <a:buFont typeface="+mj-lt"/>
              <a:buAutoNum type="alphaLcPeriod"/>
              <a:defRPr/>
            </a:pPr>
            <a:r>
              <a:rPr lang="en-US" sz="1400" b="1" dirty="0">
                <a:latin typeface="Arial" pitchFamily="34" charset="0"/>
                <a:ea typeface="Calibri" pitchFamily="34" charset="0"/>
                <a:cs typeface="Arial" pitchFamily="34" charset="0"/>
              </a:rPr>
              <a:t>Days sales in receivables		</a:t>
            </a:r>
            <a:r>
              <a:rPr lang="en-US" sz="1400" b="1" dirty="0" err="1">
                <a:latin typeface="Arial" pitchFamily="34" charset="0"/>
                <a:ea typeface="Calibri" pitchFamily="34" charset="0"/>
                <a:cs typeface="Arial" pitchFamily="34" charset="0"/>
              </a:rPr>
              <a:t>i</a:t>
            </a:r>
            <a:r>
              <a:rPr lang="en-US" sz="1400" b="1" dirty="0">
                <a:latin typeface="Arial" pitchFamily="34" charset="0"/>
                <a:ea typeface="Calibri" pitchFamily="34" charset="0"/>
                <a:cs typeface="Arial" pitchFamily="34" charset="0"/>
              </a:rPr>
              <a:t>. Operating cycle</a:t>
            </a:r>
            <a:endParaRPr lang="en-US" sz="1400" b="1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MY" altLang="en-US" b="1" smtClean="0">
                <a:latin typeface="Arial" charset="0"/>
              </a:rPr>
              <a:t>Practical Exercise</a:t>
            </a:r>
            <a:endParaRPr lang="en-US" altLang="en-US" smtClean="0"/>
          </a:p>
        </p:txBody>
      </p:sp>
      <p:graphicFrame>
        <p:nvGraphicFramePr>
          <p:cNvPr id="3" name="Table 2"/>
          <p:cNvGraphicFramePr>
            <a:graphicFrameLocks noGrp="1"/>
          </p:cNvGraphicFramePr>
          <p:nvPr/>
        </p:nvGraphicFramePr>
        <p:xfrm>
          <a:off x="685800" y="2057400"/>
          <a:ext cx="7772400" cy="2514600"/>
        </p:xfrm>
        <a:graphic>
          <a:graphicData uri="http://schemas.openxmlformats.org/drawingml/2006/table">
            <a:tbl>
              <a:tblPr/>
              <a:tblGrid>
                <a:gridCol w="2043963"/>
                <a:gridCol w="2171886"/>
                <a:gridCol w="1391694"/>
                <a:gridCol w="2164857"/>
              </a:tblGrid>
              <a:tr h="314325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400" b="1" dirty="0">
                        <a:solidFill>
                          <a:srgbClr val="000000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u="sng" dirty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Units</a:t>
                      </a:r>
                      <a:endParaRPr lang="en-US" sz="1400" b="1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u="sng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Cost</a:t>
                      </a:r>
                      <a:endParaRPr lang="en-US" sz="1400" b="1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u="sng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Tota</a:t>
                      </a:r>
                      <a:r>
                        <a:rPr lang="en-US" sz="1400" b="1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l</a:t>
                      </a:r>
                      <a:endParaRPr lang="en-US" sz="1400" b="1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14325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January 1</a:t>
                      </a:r>
                      <a:endParaRPr lang="en-US" sz="1400" b="1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40</a:t>
                      </a:r>
                      <a:endParaRPr lang="en-US" sz="1400" b="1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$12</a:t>
                      </a:r>
                      <a:endParaRPr lang="en-US" sz="1400" b="1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$480</a:t>
                      </a:r>
                      <a:endParaRPr lang="en-US" sz="1400" b="1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14325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Purchases:</a:t>
                      </a:r>
                      <a:endParaRPr lang="en-US" sz="1400" b="1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400" b="1" dirty="0">
                        <a:solidFill>
                          <a:srgbClr val="000000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400" b="1">
                        <a:solidFill>
                          <a:srgbClr val="000000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400" b="1">
                        <a:solidFill>
                          <a:srgbClr val="000000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14325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 </a:t>
                      </a:r>
                      <a:r>
                        <a:rPr lang="en-US" sz="1400" b="1" dirty="0" smtClean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February </a:t>
                      </a:r>
                      <a:r>
                        <a:rPr lang="en-US" sz="1400" b="1" dirty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10</a:t>
                      </a:r>
                      <a:endParaRPr lang="en-US" sz="1400" b="1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20</a:t>
                      </a:r>
                      <a:endParaRPr lang="en-US" sz="1400" b="1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13</a:t>
                      </a:r>
                      <a:endParaRPr lang="en-US" sz="1400" b="1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260</a:t>
                      </a:r>
                      <a:endParaRPr lang="en-US" sz="1400" b="1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14325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 </a:t>
                      </a:r>
                      <a:r>
                        <a:rPr lang="en-US" sz="1400" b="1" dirty="0" smtClean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July </a:t>
                      </a:r>
                      <a:r>
                        <a:rPr lang="en-US" sz="1400" b="1" dirty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15</a:t>
                      </a:r>
                      <a:endParaRPr lang="en-US" sz="1400" b="1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40</a:t>
                      </a:r>
                      <a:endParaRPr lang="en-US" sz="1400" b="1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14</a:t>
                      </a:r>
                      <a:endParaRPr lang="en-US" sz="1400" b="1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560</a:t>
                      </a:r>
                      <a:endParaRPr lang="en-US" sz="1400" b="1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14325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 smtClean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November </a:t>
                      </a:r>
                      <a:r>
                        <a:rPr lang="en-US" sz="1400" b="1" dirty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1</a:t>
                      </a:r>
                      <a:endParaRPr lang="en-US" sz="1400" b="1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50</a:t>
                      </a:r>
                      <a:endParaRPr lang="en-US" sz="1400" b="1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15</a:t>
                      </a:r>
                      <a:endParaRPr lang="en-US" sz="1400" b="1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750</a:t>
                      </a:r>
                      <a:endParaRPr lang="en-US" sz="1400" b="1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14325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 smtClean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December </a:t>
                      </a:r>
                      <a:r>
                        <a:rPr lang="en-US" sz="1400" b="1" dirty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10</a:t>
                      </a:r>
                      <a:endParaRPr lang="en-US" sz="1400" b="1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u="sng" dirty="0" smtClean="0">
                          <a:solidFill>
                            <a:srgbClr val="FFFFFF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 </a:t>
                      </a:r>
                      <a:r>
                        <a:rPr lang="en-US" sz="1400" b="1" u="sng" dirty="0" smtClean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  </a:t>
                      </a:r>
                      <a:r>
                        <a:rPr lang="en-US" sz="1400" b="1" u="sng" dirty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30</a:t>
                      </a:r>
                      <a:endParaRPr lang="en-US" sz="1400" b="1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 </a:t>
                      </a:r>
                      <a:r>
                        <a:rPr lang="en-US" sz="1400" b="1" dirty="0" smtClean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16 </a:t>
                      </a:r>
                      <a:endParaRPr lang="en-US" sz="1400" b="1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u="sng" dirty="0" smtClean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 </a:t>
                      </a:r>
                      <a:r>
                        <a:rPr lang="en-US" sz="1400" b="1" u="sng" dirty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480</a:t>
                      </a:r>
                      <a:endParaRPr lang="en-US" sz="1400" b="1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14325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Available</a:t>
                      </a:r>
                      <a:endParaRPr lang="en-US" sz="1400" b="1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180</a:t>
                      </a:r>
                      <a:endParaRPr lang="en-US" sz="1400" b="1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400" b="1" dirty="0">
                        <a:solidFill>
                          <a:srgbClr val="000000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$2,530</a:t>
                      </a:r>
                      <a:endParaRPr lang="en-US" sz="1400" b="1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  <p:sp>
        <p:nvSpPr>
          <p:cNvPr id="37924" name="Rectangle 1"/>
          <p:cNvSpPr>
            <a:spLocks noChangeArrowheads="1"/>
          </p:cNvSpPr>
          <p:nvPr/>
        </p:nvSpPr>
        <p:spPr bwMode="auto">
          <a:xfrm>
            <a:off x="457200" y="1600200"/>
            <a:ext cx="8458200" cy="338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eaLnBrk="0" hangingPunct="0">
              <a:tabLst>
                <a:tab pos="-114300" algn="r"/>
                <a:tab pos="0" algn="l"/>
              </a:tabLst>
            </a:pPr>
            <a:r>
              <a:rPr lang="en-US" altLang="en-US" sz="1600" b="1">
                <a:solidFill>
                  <a:srgbClr val="000000"/>
                </a:solidFill>
                <a:latin typeface="Arial" charset="0"/>
                <a:ea typeface="Times New Roman" pitchFamily="18" charset="0"/>
                <a:cs typeface="Arial" charset="0"/>
              </a:rPr>
              <a:t>The following are the inventory records of the Garret Company:</a:t>
            </a:r>
            <a:endParaRPr lang="en-US" altLang="en-US" sz="1600" b="1">
              <a:latin typeface="Arial" charset="0"/>
              <a:ea typeface="Times New Roman" pitchFamily="18" charset="0"/>
              <a:cs typeface="Arial" charset="0"/>
            </a:endParaRPr>
          </a:p>
        </p:txBody>
      </p:sp>
      <p:sp>
        <p:nvSpPr>
          <p:cNvPr id="37925" name="Rectangle 2"/>
          <p:cNvSpPr>
            <a:spLocks noChangeArrowheads="1"/>
          </p:cNvSpPr>
          <p:nvPr/>
        </p:nvSpPr>
        <p:spPr bwMode="auto">
          <a:xfrm>
            <a:off x="609600" y="4724400"/>
            <a:ext cx="7772400" cy="1323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just" eaLnBrk="0" hangingPunct="0"/>
            <a:r>
              <a:rPr lang="en-US" altLang="en-US" sz="1600" b="1">
                <a:solidFill>
                  <a:srgbClr val="000000"/>
                </a:solidFill>
                <a:latin typeface="Arial" charset="0"/>
                <a:ea typeface="Times New Roman" pitchFamily="18" charset="0"/>
                <a:cs typeface="Arial" charset="0"/>
              </a:rPr>
              <a:t>Ending inventory consists of 30 units from the July purchase.</a:t>
            </a:r>
            <a:endParaRPr lang="en-US" altLang="en-US" sz="1600" b="1">
              <a:latin typeface="Arial" charset="0"/>
              <a:ea typeface="Times New Roman" pitchFamily="18" charset="0"/>
              <a:cs typeface="Arial" charset="0"/>
            </a:endParaRPr>
          </a:p>
          <a:p>
            <a:pPr algn="just" eaLnBrk="0" hangingPunct="0"/>
            <a:r>
              <a:rPr lang="en-US" altLang="en-US" sz="1600" b="1">
                <a:solidFill>
                  <a:srgbClr val="000000"/>
                </a:solidFill>
                <a:latin typeface="Arial" charset="0"/>
                <a:ea typeface="Times New Roman" pitchFamily="18" charset="0"/>
                <a:cs typeface="Arial" charset="0"/>
              </a:rPr>
              <a:t>Note: The Company uses a periodic inventory system.</a:t>
            </a:r>
            <a:endParaRPr lang="en-US" altLang="en-US" sz="1600" b="1">
              <a:latin typeface="Arial" charset="0"/>
              <a:ea typeface="Times New Roman" pitchFamily="18" charset="0"/>
              <a:cs typeface="Arial" charset="0"/>
            </a:endParaRPr>
          </a:p>
          <a:p>
            <a:pPr algn="just" eaLnBrk="0" hangingPunct="0"/>
            <a:r>
              <a:rPr lang="en-US" altLang="en-US" sz="1600" b="1">
                <a:solidFill>
                  <a:srgbClr val="000000"/>
                </a:solidFill>
                <a:latin typeface="Arial" charset="0"/>
                <a:ea typeface="Times New Roman" pitchFamily="18" charset="0"/>
                <a:cs typeface="Arial" charset="0"/>
              </a:rPr>
              <a:t>Required:</a:t>
            </a:r>
          </a:p>
          <a:p>
            <a:pPr algn="just" eaLnBrk="0" hangingPunct="0"/>
            <a:r>
              <a:rPr lang="en-US" altLang="en-US" sz="1600" b="1">
                <a:solidFill>
                  <a:srgbClr val="000000"/>
                </a:solidFill>
                <a:latin typeface="Arial" charset="0"/>
                <a:ea typeface="Times New Roman" pitchFamily="18" charset="0"/>
                <a:cs typeface="Arial" charset="0"/>
              </a:rPr>
              <a:t>Calculate ending inventory and cost of sales, using: (a) FIFO, (b) LIFO, (c) average, and</a:t>
            </a:r>
            <a:r>
              <a:rPr lang="en-US" altLang="en-US" sz="1600" b="1">
                <a:latin typeface="Arial" charset="0"/>
                <a:ea typeface="Times New Roman" pitchFamily="18" charset="0"/>
                <a:cs typeface="Arial" charset="0"/>
              </a:rPr>
              <a:t>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Title 1"/>
          <p:cNvSpPr>
            <a:spLocks noGrp="1"/>
          </p:cNvSpPr>
          <p:nvPr>
            <p:ph type="title"/>
          </p:nvPr>
        </p:nvSpPr>
        <p:spPr>
          <a:xfrm>
            <a:off x="381000" y="152400"/>
            <a:ext cx="8229600" cy="1143000"/>
          </a:xfrm>
        </p:spPr>
        <p:txBody>
          <a:bodyPr/>
          <a:lstStyle/>
          <a:p>
            <a:r>
              <a:rPr lang="en-MY" altLang="en-US" b="1" smtClean="0">
                <a:latin typeface="Arial" charset="0"/>
              </a:rPr>
              <a:t>Practical Exercise</a:t>
            </a:r>
            <a:endParaRPr lang="en-US" altLang="en-US" smtClean="0"/>
          </a:p>
        </p:txBody>
      </p:sp>
      <p:graphicFrame>
        <p:nvGraphicFramePr>
          <p:cNvPr id="3" name="Table 2"/>
          <p:cNvGraphicFramePr>
            <a:graphicFrameLocks noGrp="1"/>
          </p:cNvGraphicFramePr>
          <p:nvPr/>
        </p:nvGraphicFramePr>
        <p:xfrm>
          <a:off x="457200" y="2286000"/>
          <a:ext cx="5638800" cy="1720848"/>
        </p:xfrm>
        <a:graphic>
          <a:graphicData uri="http://schemas.openxmlformats.org/drawingml/2006/table">
            <a:tbl>
              <a:tblPr/>
              <a:tblGrid>
                <a:gridCol w="867508"/>
                <a:gridCol w="4771292"/>
              </a:tblGrid>
              <a:tr h="286808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a.</a:t>
                      </a:r>
                      <a:endParaRPr lang="en-US" sz="1600" b="1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 smtClean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Revenue</a:t>
                      </a:r>
                      <a:endParaRPr lang="en-US" sz="1600" b="1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86808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b.</a:t>
                      </a:r>
                      <a:endParaRPr lang="en-US" sz="1600" b="1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 smtClean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Gross </a:t>
                      </a:r>
                      <a:r>
                        <a:rPr lang="en-US" sz="1600" b="1" dirty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profit</a:t>
                      </a:r>
                      <a:endParaRPr lang="en-US" sz="1600" b="1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86808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c.</a:t>
                      </a:r>
                      <a:endParaRPr lang="en-US" sz="1600" b="1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 smtClean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Cost </a:t>
                      </a:r>
                      <a:r>
                        <a:rPr lang="en-US" sz="1600" b="1" dirty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of goods sold</a:t>
                      </a:r>
                      <a:endParaRPr lang="en-US" sz="1600" b="1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86808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d.</a:t>
                      </a:r>
                      <a:endParaRPr lang="en-US" sz="1600" b="1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 smtClean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Profit</a:t>
                      </a:r>
                      <a:endParaRPr lang="en-US" sz="1600" b="1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86808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e.</a:t>
                      </a:r>
                      <a:endParaRPr lang="en-US" sz="1600" b="1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 smtClean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Income </a:t>
                      </a:r>
                      <a:r>
                        <a:rPr lang="en-US" sz="1600" b="1" dirty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taxes</a:t>
                      </a:r>
                      <a:endParaRPr lang="en-US" sz="1600" b="1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86808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f.</a:t>
                      </a:r>
                      <a:endParaRPr lang="en-US" sz="1600" b="1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 smtClean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Cash </a:t>
                      </a:r>
                      <a:r>
                        <a:rPr lang="en-US" sz="1600" b="1" dirty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flow</a:t>
                      </a:r>
                      <a:endParaRPr lang="en-US" sz="1600" b="1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  <p:sp>
        <p:nvSpPr>
          <p:cNvPr id="38928" name="Rectangle 1"/>
          <p:cNvSpPr>
            <a:spLocks noChangeArrowheads="1"/>
          </p:cNvSpPr>
          <p:nvPr/>
        </p:nvSpPr>
        <p:spPr bwMode="auto">
          <a:xfrm>
            <a:off x="533400" y="1447800"/>
            <a:ext cx="8001000" cy="830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eaLnBrk="0" hangingPunct="0">
              <a:tabLst>
                <a:tab pos="-114300" algn="r"/>
                <a:tab pos="0" algn="l"/>
              </a:tabLst>
            </a:pPr>
            <a:r>
              <a:rPr lang="en-US" altLang="en-US" sz="1600" b="1">
                <a:solidFill>
                  <a:srgbClr val="000000"/>
                </a:solidFill>
                <a:latin typeface="Arial" charset="0"/>
                <a:ea typeface="Times New Roman" pitchFamily="18" charset="0"/>
                <a:cs typeface="Arial" charset="0"/>
              </a:rPr>
              <a:t>Required:</a:t>
            </a:r>
            <a:endParaRPr lang="en-US" altLang="en-US" sz="1600" b="1">
              <a:latin typeface="Arial" charset="0"/>
              <a:ea typeface="Times New Roman" pitchFamily="18" charset="0"/>
              <a:cs typeface="Arial" charset="0"/>
            </a:endParaRPr>
          </a:p>
          <a:p>
            <a:pPr eaLnBrk="0" hangingPunct="0">
              <a:tabLst>
                <a:tab pos="-114300" algn="r"/>
                <a:tab pos="0" algn="l"/>
              </a:tabLst>
            </a:pPr>
            <a:r>
              <a:rPr lang="en-US" altLang="en-US" sz="1600" b="1">
                <a:solidFill>
                  <a:srgbClr val="000000"/>
                </a:solidFill>
                <a:latin typeface="Arial" charset="0"/>
                <a:ea typeface="Times New Roman" pitchFamily="18" charset="0"/>
                <a:cs typeface="Arial" charset="0"/>
              </a:rPr>
              <a:t>Comment on the usual influence from a switch to lifo from fifo on the following variables during an inflationary period:</a:t>
            </a:r>
            <a:endParaRPr lang="en-US" altLang="en-US" sz="1600" b="1">
              <a:latin typeface="Arial" charset="0"/>
              <a:ea typeface="Times New Roman" pitchFamily="18" charset="0"/>
              <a:cs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/>
          <p:cNvGraphicFramePr>
            <a:graphicFrameLocks noGrp="1"/>
          </p:cNvGraphicFramePr>
          <p:nvPr/>
        </p:nvGraphicFramePr>
        <p:xfrm>
          <a:off x="457200" y="914400"/>
          <a:ext cx="7391400" cy="411480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81000"/>
                <a:gridCol w="7010400"/>
              </a:tblGrid>
              <a:tr h="0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MY" sz="18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a.</a:t>
                      </a:r>
                      <a:endParaRPr lang="en-MY" sz="1800" b="1" dirty="0"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MY" sz="18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 switch to </a:t>
                      </a:r>
                      <a:r>
                        <a:rPr lang="en-MY" sz="1800" b="1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LIFO </a:t>
                      </a:r>
                      <a:r>
                        <a:rPr lang="en-MY" sz="18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will usually not influence revenue because revenue is usually more demand/supply-related than cost-related.</a:t>
                      </a:r>
                      <a:endParaRPr lang="en-MY" sz="1800" b="1" dirty="0"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0" marR="0" marT="0" marB="0"/>
                </a:tc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MY" sz="1800" b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b.</a:t>
                      </a:r>
                      <a:endParaRPr lang="en-MY" sz="1800" b="1"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MY" sz="18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Gross profit will usually decline because of higher cost of goods sold.</a:t>
                      </a:r>
                      <a:endParaRPr lang="en-MY" sz="1800" b="1" dirty="0"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0" marR="0" marT="0" marB="0"/>
                </a:tc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MY" sz="1800" b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c.</a:t>
                      </a:r>
                      <a:endParaRPr lang="en-MY" sz="1800" b="1"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MY" sz="18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Cost of goods sold will increase because of using the most recent cost.</a:t>
                      </a:r>
                      <a:endParaRPr lang="en-MY" sz="1800" b="1" dirty="0"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0" marR="0" marT="0" marB="0"/>
                </a:tc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MY" sz="1800" b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d.</a:t>
                      </a:r>
                      <a:endParaRPr lang="en-MY" sz="1800" b="1"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MY" sz="18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Profits will decrease because of the higher cost of goods sold.</a:t>
                      </a:r>
                      <a:endParaRPr lang="en-MY" sz="1800" b="1" dirty="0"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0" marR="0" marT="0" marB="0"/>
                </a:tc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MY" sz="1800" b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e.</a:t>
                      </a:r>
                      <a:endParaRPr lang="en-MY" sz="1800" b="1"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MY" sz="18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Income taxes will decrease because of the lower profit.</a:t>
                      </a:r>
                      <a:endParaRPr lang="en-MY" sz="1800" b="1" dirty="0"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0" marR="0" marT="0" marB="0"/>
                </a:tc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MY" sz="1800" b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f.</a:t>
                      </a:r>
                      <a:endParaRPr lang="en-MY" sz="1800" b="1"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MY" sz="18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Cash flow will increase because of the lower taxes.</a:t>
                      </a:r>
                      <a:endParaRPr lang="en-MY" sz="1800" b="1" dirty="0"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0" marR="0" marT="0" marB="0"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altLang="en-US" smtClean="0"/>
          </a:p>
        </p:txBody>
      </p:sp>
      <p:graphicFrame>
        <p:nvGraphicFramePr>
          <p:cNvPr id="6" name="Table 5"/>
          <p:cNvGraphicFramePr>
            <a:graphicFrameLocks noGrp="1"/>
          </p:cNvGraphicFramePr>
          <p:nvPr/>
        </p:nvGraphicFramePr>
        <p:xfrm>
          <a:off x="609600" y="1981200"/>
          <a:ext cx="7467600" cy="1371600"/>
        </p:xfrm>
        <a:graphic>
          <a:graphicData uri="http://schemas.openxmlformats.org/drawingml/2006/table">
            <a:tbl>
              <a:tblPr/>
              <a:tblGrid>
                <a:gridCol w="5823700"/>
                <a:gridCol w="1643900"/>
              </a:tblGrid>
              <a:tr h="342900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Accounts Receivable, less allowance for doubtful accounts of $40,000</a:t>
                      </a:r>
                      <a:endParaRPr lang="en-US" sz="1400" b="1" dirty="0">
                        <a:latin typeface="Times New Roman"/>
                        <a:ea typeface="Times New Roman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rgbClr val="000000"/>
                          </a:solidFill>
                          <a:latin typeface="Courier New"/>
                          <a:ea typeface="Times New Roman"/>
                        </a:rPr>
                        <a:t>$780,000</a:t>
                      </a:r>
                      <a:endParaRPr lang="en-US" sz="1400" b="1" dirty="0"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42900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Ending Inventory, </a:t>
                      </a:r>
                      <a:r>
                        <a:rPr lang="en-US" sz="1400" b="1" dirty="0" err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lifo</a:t>
                      </a:r>
                      <a:r>
                        <a:rPr lang="en-US" sz="14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 (estimated replacement cost $800,000)</a:t>
                      </a:r>
                      <a:endParaRPr lang="en-US" sz="1400" b="1" dirty="0">
                        <a:latin typeface="Times New Roman"/>
                        <a:ea typeface="Times New Roman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rgbClr val="000000"/>
                          </a:solidFill>
                          <a:latin typeface="Courier New"/>
                          <a:ea typeface="Times New Roman"/>
                        </a:rPr>
                        <a:t>$500,000</a:t>
                      </a:r>
                      <a:endParaRPr lang="en-US" sz="1400" b="1" dirty="0"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42900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Net Sales</a:t>
                      </a:r>
                      <a:endParaRPr lang="en-US" sz="1400" b="1" dirty="0">
                        <a:latin typeface="Times New Roman"/>
                        <a:ea typeface="Times New Roman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rgbClr val="000000"/>
                          </a:solidFill>
                          <a:latin typeface="Courier New"/>
                          <a:ea typeface="Times New Roman"/>
                        </a:rPr>
                        <a:t>$4,750,000</a:t>
                      </a:r>
                      <a:endParaRPr lang="en-US" sz="1400" b="1" dirty="0"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42900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Cost of Goods Sold (estimated replacement cost, $4,150,000)</a:t>
                      </a:r>
                      <a:endParaRPr lang="en-US" sz="1400" b="1" dirty="0">
                        <a:latin typeface="Times New Roman"/>
                        <a:ea typeface="Times New Roman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rgbClr val="000000"/>
                          </a:solidFill>
                          <a:latin typeface="Courier New"/>
                          <a:ea typeface="Times New Roman"/>
                        </a:rPr>
                        <a:t>$3,550,000</a:t>
                      </a:r>
                      <a:endParaRPr lang="en-US" sz="1400" b="1" dirty="0"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533400" y="3429000"/>
          <a:ext cx="7391400" cy="2446985"/>
        </p:xfrm>
        <a:graphic>
          <a:graphicData uri="http://schemas.openxmlformats.org/drawingml/2006/table">
            <a:tbl>
              <a:tblPr/>
              <a:tblGrid>
                <a:gridCol w="307975"/>
                <a:gridCol w="7083425"/>
              </a:tblGrid>
              <a:tr h="245352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a.</a:t>
                      </a:r>
                      <a:endParaRPr lang="en-US" sz="1400" b="1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Compute the days' sales in receivables.</a:t>
                      </a:r>
                      <a:endParaRPr lang="en-US" sz="1400" b="1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73761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b.</a:t>
                      </a:r>
                      <a:endParaRPr lang="en-US" sz="1400" b="1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Compute the days' sales in inventory, using the cost figure.</a:t>
                      </a:r>
                      <a:endParaRPr lang="en-US" sz="1400" b="1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490704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c.</a:t>
                      </a:r>
                      <a:endParaRPr lang="en-US" sz="1400" b="1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Compute the days' sales in inventory, using the replacement cost for the inventory and the cost of goods sold.</a:t>
                      </a:r>
                      <a:endParaRPr lang="en-US" sz="1400" b="1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547521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d.</a:t>
                      </a:r>
                      <a:endParaRPr lang="en-US" sz="1400" b="1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Explain which days' sales in inventory figure is probably more realistic, the one computed in (b) or (c</a:t>
                      </a:r>
                      <a:r>
                        <a:rPr lang="en-US" sz="1400" b="1" dirty="0" smtClean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). </a:t>
                      </a: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MY" sz="1800" b="1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The days' sales in inventory figure computed in (c) is probably more realistic because it compares similar costs for both inventory and cost of goods sold.</a:t>
                      </a:r>
                      <a:endParaRPr lang="en-US" sz="1400" b="1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  <p:sp>
        <p:nvSpPr>
          <p:cNvPr id="40981" name="Rectangle 2"/>
          <p:cNvSpPr>
            <a:spLocks noChangeArrowheads="1"/>
          </p:cNvSpPr>
          <p:nvPr/>
        </p:nvSpPr>
        <p:spPr bwMode="auto">
          <a:xfrm>
            <a:off x="533400" y="1447800"/>
            <a:ext cx="6629400" cy="338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just" eaLnBrk="0" hangingPunct="0">
              <a:tabLst>
                <a:tab pos="-114300" algn="r"/>
                <a:tab pos="0" algn="l"/>
              </a:tabLst>
            </a:pPr>
            <a:r>
              <a:rPr lang="en-US" altLang="en-US" sz="1600" b="1">
                <a:solidFill>
                  <a:srgbClr val="000000"/>
                </a:solidFill>
                <a:latin typeface="Arial" charset="0"/>
                <a:ea typeface="Times New Roman" pitchFamily="18" charset="0"/>
                <a:cs typeface="Arial" charset="0"/>
              </a:rPr>
              <a:t>Hind Company presents the following data for 2010:</a:t>
            </a:r>
            <a:endParaRPr lang="en-US" altLang="en-US" sz="1600" b="1">
              <a:latin typeface="Arial" charset="0"/>
              <a:ea typeface="Times New Roman" pitchFamily="18" charset="0"/>
              <a:cs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92162"/>
          </a:xfrm>
        </p:spPr>
        <p:txBody>
          <a:bodyPr/>
          <a:lstStyle/>
          <a:p>
            <a:r>
              <a:rPr lang="en-MY" dirty="0" smtClean="0"/>
              <a:t>Practical Exercise</a:t>
            </a:r>
            <a:endParaRPr lang="en-US" dirty="0"/>
          </a:p>
        </p:txBody>
      </p:sp>
      <p:graphicFrame>
        <p:nvGraphicFramePr>
          <p:cNvPr id="3" name="Table 2"/>
          <p:cNvGraphicFramePr>
            <a:graphicFrameLocks noGrp="1"/>
          </p:cNvGraphicFramePr>
          <p:nvPr/>
        </p:nvGraphicFramePr>
        <p:xfrm>
          <a:off x="228600" y="1600200"/>
          <a:ext cx="7696200" cy="4907280"/>
        </p:xfrm>
        <a:graphic>
          <a:graphicData uri="http://schemas.openxmlformats.org/drawingml/2006/table">
            <a:tbl>
              <a:tblPr/>
              <a:tblGrid>
                <a:gridCol w="5130800"/>
                <a:gridCol w="1282700"/>
                <a:gridCol w="1282700"/>
              </a:tblGrid>
              <a:tr h="629166">
                <a:tc gridSpan="3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Balance Sheet</a:t>
                      </a:r>
                      <a:endParaRPr lang="en-US" sz="1400" b="1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Anne Elizabeth Company</a:t>
                      </a:r>
                      <a:endParaRPr lang="en-US" sz="1400" b="1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December 31, 2010</a:t>
                      </a:r>
                      <a:endParaRPr lang="en-US" sz="1400" b="1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215848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400" b="1" dirty="0">
                        <a:solidFill>
                          <a:srgbClr val="000000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400" b="1">
                        <a:solidFill>
                          <a:srgbClr val="000000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400" b="1">
                        <a:solidFill>
                          <a:srgbClr val="000000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15848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400" b="1" dirty="0">
                        <a:solidFill>
                          <a:srgbClr val="000000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u="sng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2010</a:t>
                      </a:r>
                      <a:r>
                        <a:rPr lang="en-US" sz="1400" b="1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   </a:t>
                      </a:r>
                      <a:endParaRPr lang="en-US" sz="1400" b="1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u="sng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2009</a:t>
                      </a:r>
                      <a:endParaRPr lang="en-US" sz="1400" b="1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15848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u="sng" dirty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Assets:</a:t>
                      </a:r>
                      <a:endParaRPr lang="en-US" sz="1400" b="1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400" b="1">
                        <a:solidFill>
                          <a:srgbClr val="000000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400" b="1">
                        <a:solidFill>
                          <a:srgbClr val="000000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15848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Current Assets:</a:t>
                      </a:r>
                      <a:endParaRPr lang="en-US" sz="1400" b="1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400" b="1">
                        <a:solidFill>
                          <a:srgbClr val="000000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400" b="1">
                        <a:solidFill>
                          <a:srgbClr val="000000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9747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   Cash</a:t>
                      </a:r>
                      <a:endParaRPr lang="en-US" sz="1400" b="1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$ 50,450 </a:t>
                      </a:r>
                      <a:endParaRPr lang="en-US" sz="1400" b="1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$ 28,538 </a:t>
                      </a:r>
                      <a:endParaRPr lang="en-US" sz="1400" b="1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9747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   Marketable Securities </a:t>
                      </a:r>
                      <a:endParaRPr lang="en-US" sz="1400" b="1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 25,000 </a:t>
                      </a:r>
                      <a:endParaRPr lang="en-US" sz="1400" b="1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 20,500 </a:t>
                      </a:r>
                      <a:endParaRPr lang="en-US" sz="1400" b="1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9747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   Accounts Receivable, less allowance of $10,000</a:t>
                      </a:r>
                      <a:endParaRPr lang="en-US" sz="1400" b="1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 60,000 </a:t>
                      </a:r>
                      <a:endParaRPr lang="en-US" sz="1400" b="1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 50,000 </a:t>
                      </a:r>
                      <a:endParaRPr lang="en-US" sz="1400" b="1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9747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   Inventory, </a:t>
                      </a:r>
                      <a:r>
                        <a:rPr lang="en-US" sz="1400" b="1" dirty="0" err="1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Lifo</a:t>
                      </a:r>
                      <a:endParaRPr lang="en-US" sz="1400" b="1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 90,000 </a:t>
                      </a:r>
                      <a:endParaRPr lang="en-US" sz="1400" b="1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 70,000 </a:t>
                      </a:r>
                      <a:endParaRPr lang="en-US" sz="1400" b="1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9747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   Prepaid</a:t>
                      </a:r>
                      <a:endParaRPr lang="en-US" sz="1400" b="1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u="sng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   8,000</a:t>
                      </a:r>
                      <a:r>
                        <a:rPr lang="en-US" sz="1400" b="1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 </a:t>
                      </a:r>
                      <a:endParaRPr lang="en-US" sz="1400" b="1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 </a:t>
                      </a:r>
                      <a:r>
                        <a:rPr lang="en-US" sz="1400" b="1" u="sng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   7,000</a:t>
                      </a:r>
                      <a:r>
                        <a:rPr lang="en-US" sz="1400" b="1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 </a:t>
                      </a:r>
                      <a:endParaRPr lang="en-US" sz="1400" b="1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9747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     Total Current Assets</a:t>
                      </a:r>
                      <a:endParaRPr lang="en-US" sz="1400" b="1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 $233,450 </a:t>
                      </a:r>
                      <a:endParaRPr lang="en-US" sz="1400" b="1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 $176,038 </a:t>
                      </a:r>
                      <a:endParaRPr lang="en-US" sz="1400" b="1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15848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400" b="1" dirty="0">
                        <a:solidFill>
                          <a:srgbClr val="000000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400" b="1">
                        <a:solidFill>
                          <a:srgbClr val="000000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400" b="1">
                        <a:solidFill>
                          <a:srgbClr val="000000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15848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Property, Plant, and Equipment:</a:t>
                      </a:r>
                      <a:endParaRPr lang="en-US" sz="1400" b="1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400" b="1">
                        <a:solidFill>
                          <a:srgbClr val="000000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400" b="1">
                        <a:solidFill>
                          <a:srgbClr val="000000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9747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   Land</a:t>
                      </a:r>
                      <a:endParaRPr lang="en-US" sz="1400" b="1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 9,000 </a:t>
                      </a:r>
                      <a:endParaRPr lang="en-US" sz="1400" b="1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 8,000 </a:t>
                      </a:r>
                      <a:endParaRPr lang="en-US" sz="1400" b="1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9747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   Buildings and Equipment</a:t>
                      </a:r>
                      <a:endParaRPr lang="en-US" sz="1400" b="1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u="sng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 220,000</a:t>
                      </a:r>
                      <a:r>
                        <a:rPr lang="en-US" sz="1400" b="1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 </a:t>
                      </a:r>
                      <a:endParaRPr lang="en-US" sz="1400" b="1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u="sng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 210,000</a:t>
                      </a:r>
                      <a:r>
                        <a:rPr lang="en-US" sz="1400" b="1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 </a:t>
                      </a:r>
                      <a:endParaRPr lang="en-US" sz="1400" b="1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15848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400" b="1" dirty="0">
                        <a:solidFill>
                          <a:srgbClr val="000000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 $229,000 </a:t>
                      </a:r>
                      <a:endParaRPr lang="en-US" sz="1400" b="1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 $218,000 </a:t>
                      </a:r>
                      <a:endParaRPr lang="en-US" sz="1400" b="1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9747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   Less Accumulated Depreciation</a:t>
                      </a:r>
                      <a:endParaRPr lang="en-US" sz="1400" b="1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u="sng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 (68,000</a:t>
                      </a:r>
                      <a:r>
                        <a:rPr lang="en-US" sz="1400" b="1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)</a:t>
                      </a:r>
                      <a:endParaRPr lang="en-US" sz="1400" b="1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u="sng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 (60,000</a:t>
                      </a:r>
                      <a:r>
                        <a:rPr lang="en-US" sz="1400" b="1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)</a:t>
                      </a:r>
                      <a:endParaRPr lang="en-US" sz="1400" b="1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9747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Total Assets</a:t>
                      </a:r>
                      <a:endParaRPr lang="en-US" sz="1400" b="1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u="dbl" dirty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$394,450</a:t>
                      </a:r>
                      <a:r>
                        <a:rPr lang="en-US" sz="1400" b="1" dirty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 </a:t>
                      </a:r>
                      <a:endParaRPr lang="en-US" sz="1400" b="1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u="dbl" dirty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$334,038</a:t>
                      </a:r>
                      <a:r>
                        <a:rPr lang="en-US" sz="1400" b="1" dirty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 </a:t>
                      </a:r>
                      <a:endParaRPr lang="en-US" sz="1400" b="1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  <p:sp>
        <p:nvSpPr>
          <p:cNvPr id="83969" name="Rectangle 1"/>
          <p:cNvSpPr>
            <a:spLocks noChangeArrowheads="1"/>
          </p:cNvSpPr>
          <p:nvPr/>
        </p:nvSpPr>
        <p:spPr bwMode="auto">
          <a:xfrm>
            <a:off x="457200" y="1066800"/>
            <a:ext cx="8229600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-114300" algn="r"/>
                <a:tab pos="0" algn="l"/>
              </a:tabLst>
            </a:pPr>
            <a:r>
              <a:rPr kumimoji="0" lang="en-US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Anne Elizabeth Company's Balance Sheet for December 31, 2010, and Income Statement For the Year Ended December 31, 2010, are given below.</a:t>
            </a:r>
            <a:endParaRPr kumimoji="0" lang="en-US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MY" b="1" dirty="0" smtClean="0">
                <a:latin typeface="Arial" pitchFamily="34" charset="0"/>
                <a:cs typeface="Arial" pitchFamily="34" charset="0"/>
              </a:rPr>
              <a:t>Practical Exercise (cont’d)</a:t>
            </a:r>
            <a:endParaRPr lang="en-US" b="1" dirty="0"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3" name="Table 2"/>
          <p:cNvGraphicFramePr>
            <a:graphicFrameLocks noGrp="1"/>
          </p:cNvGraphicFramePr>
          <p:nvPr/>
        </p:nvGraphicFramePr>
        <p:xfrm>
          <a:off x="152400" y="1524000"/>
          <a:ext cx="8458200" cy="3435096"/>
        </p:xfrm>
        <a:graphic>
          <a:graphicData uri="http://schemas.openxmlformats.org/drawingml/2006/table">
            <a:tbl>
              <a:tblPr/>
              <a:tblGrid>
                <a:gridCol w="5638800"/>
                <a:gridCol w="1409700"/>
                <a:gridCol w="1409700"/>
              </a:tblGrid>
              <a:tr h="234043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u="sng" dirty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Liabilities and Shareholders' Equity:</a:t>
                      </a:r>
                      <a:endParaRPr lang="en-US" sz="1400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400">
                        <a:solidFill>
                          <a:srgbClr val="000000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400">
                        <a:solidFill>
                          <a:srgbClr val="000000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34043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Current Liabilities:</a:t>
                      </a:r>
                      <a:endParaRPr lang="en-US" sz="1400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400">
                        <a:solidFill>
                          <a:srgbClr val="000000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400">
                        <a:solidFill>
                          <a:srgbClr val="000000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34043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   Accounts Payable</a:t>
                      </a:r>
                      <a:endParaRPr lang="en-US" sz="1400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$ 35,000 </a:t>
                      </a:r>
                      <a:endParaRPr lang="en-US" sz="140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$ 30,000 </a:t>
                      </a:r>
                      <a:endParaRPr lang="en-US" sz="140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34043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   Accrued Compensation</a:t>
                      </a:r>
                      <a:endParaRPr lang="en-US" sz="1400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 8,000 </a:t>
                      </a:r>
                      <a:endParaRPr lang="en-US" sz="140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 7,000 </a:t>
                      </a:r>
                      <a:endParaRPr lang="en-US" sz="140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34043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   Income Taxes</a:t>
                      </a:r>
                      <a:endParaRPr lang="en-US" sz="1400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u="sng" dirty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   7,000</a:t>
                      </a:r>
                      <a:r>
                        <a:rPr lang="en-US" sz="1400" dirty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 </a:t>
                      </a:r>
                      <a:endParaRPr lang="en-US" sz="1400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u="sng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   6,000</a:t>
                      </a:r>
                      <a:r>
                        <a:rPr lang="en-US" sz="140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 </a:t>
                      </a:r>
                      <a:endParaRPr lang="en-US" sz="140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34043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     Total Current Liabilities</a:t>
                      </a:r>
                      <a:endParaRPr lang="en-US" sz="1400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 $ 50,000 </a:t>
                      </a:r>
                      <a:endParaRPr lang="en-US" sz="140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 $ 43,000 </a:t>
                      </a:r>
                      <a:endParaRPr lang="en-US" sz="140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34043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400" dirty="0">
                        <a:solidFill>
                          <a:srgbClr val="000000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400">
                        <a:solidFill>
                          <a:srgbClr val="000000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400">
                        <a:solidFill>
                          <a:srgbClr val="000000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34043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Long-Term Debt</a:t>
                      </a:r>
                      <a:endParaRPr lang="en-US" sz="1400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 40,000 </a:t>
                      </a:r>
                      <a:endParaRPr lang="en-US" sz="140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 11,038 </a:t>
                      </a:r>
                      <a:endParaRPr lang="en-US" sz="140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34043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400" dirty="0">
                        <a:solidFill>
                          <a:srgbClr val="000000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400">
                        <a:solidFill>
                          <a:srgbClr val="000000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400">
                        <a:solidFill>
                          <a:srgbClr val="000000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34043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Shareholders' Equity:</a:t>
                      </a:r>
                      <a:endParaRPr lang="en-US" sz="1400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400">
                        <a:solidFill>
                          <a:srgbClr val="000000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400">
                        <a:solidFill>
                          <a:srgbClr val="000000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34043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   Common Shares</a:t>
                      </a:r>
                      <a:endParaRPr lang="en-US" sz="1400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 60,000 </a:t>
                      </a:r>
                      <a:endParaRPr lang="en-US" sz="140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 60,000 </a:t>
                      </a:r>
                      <a:endParaRPr lang="en-US" sz="140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34043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   Retained Earnings</a:t>
                      </a:r>
                      <a:endParaRPr lang="en-US" sz="1400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u="sng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 244,450</a:t>
                      </a:r>
                      <a:r>
                        <a:rPr lang="en-US" sz="140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 </a:t>
                      </a:r>
                      <a:endParaRPr lang="en-US" sz="140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u="sng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 220,000</a:t>
                      </a:r>
                      <a:r>
                        <a:rPr lang="en-US" sz="140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 </a:t>
                      </a:r>
                      <a:endParaRPr lang="en-US" sz="140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34043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400" dirty="0">
                        <a:solidFill>
                          <a:srgbClr val="000000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 </a:t>
                      </a:r>
                      <a:r>
                        <a:rPr lang="en-US" sz="1400" u="sng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$304,450</a:t>
                      </a:r>
                      <a:r>
                        <a:rPr lang="en-US" sz="140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 </a:t>
                      </a:r>
                      <a:endParaRPr lang="en-US" sz="140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 </a:t>
                      </a:r>
                      <a:r>
                        <a:rPr lang="en-US" sz="1400" u="sng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$280,000</a:t>
                      </a:r>
                      <a:r>
                        <a:rPr lang="en-US" sz="140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 </a:t>
                      </a:r>
                      <a:endParaRPr lang="en-US" sz="140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34043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Total Liabilities and Shareholders' Equity</a:t>
                      </a:r>
                      <a:endParaRPr lang="en-US" sz="1400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u="dbl" dirty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$394,450</a:t>
                      </a:r>
                      <a:r>
                        <a:rPr lang="en-US" sz="1400" dirty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 </a:t>
                      </a:r>
                      <a:endParaRPr lang="en-US" sz="1400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u="dbl" dirty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$334,038</a:t>
                      </a:r>
                      <a:r>
                        <a:rPr lang="en-US" sz="1400" dirty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 </a:t>
                      </a:r>
                      <a:endParaRPr lang="en-US" sz="1400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-152400"/>
            <a:ext cx="8229600" cy="914400"/>
          </a:xfrm>
        </p:spPr>
        <p:txBody>
          <a:bodyPr/>
          <a:lstStyle/>
          <a:p>
            <a:r>
              <a:rPr lang="en-MY" b="1" dirty="0" smtClean="0">
                <a:latin typeface="Arial" pitchFamily="34" charset="0"/>
                <a:cs typeface="Arial" pitchFamily="34" charset="0"/>
              </a:rPr>
              <a:t>Practical Exercise (cont’d)</a:t>
            </a:r>
            <a:endParaRPr lang="en-US" dirty="0"/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2490468921"/>
              </p:ext>
            </p:extLst>
          </p:nvPr>
        </p:nvGraphicFramePr>
        <p:xfrm>
          <a:off x="457200" y="762000"/>
          <a:ext cx="8305800" cy="4118804"/>
        </p:xfrm>
        <a:graphic>
          <a:graphicData uri="http://schemas.openxmlformats.org/drawingml/2006/table">
            <a:tbl>
              <a:tblPr/>
              <a:tblGrid>
                <a:gridCol w="4152900"/>
                <a:gridCol w="1384300"/>
                <a:gridCol w="1384300"/>
                <a:gridCol w="1384300"/>
              </a:tblGrid>
              <a:tr h="788102">
                <a:tc gridSpan="4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Income Statement</a:t>
                      </a:r>
                      <a:endParaRPr lang="en-US" sz="1400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Anne Elizabeth Company</a:t>
                      </a:r>
                      <a:endParaRPr lang="en-US" sz="1400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For the Year Ended December 31, 2010</a:t>
                      </a:r>
                      <a:endParaRPr lang="en-US" sz="1400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270374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400" dirty="0">
                        <a:solidFill>
                          <a:srgbClr val="000000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400" dirty="0">
                        <a:solidFill>
                          <a:srgbClr val="000000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400">
                        <a:solidFill>
                          <a:srgbClr val="000000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400">
                        <a:solidFill>
                          <a:srgbClr val="000000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70374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400" dirty="0">
                        <a:solidFill>
                          <a:srgbClr val="000000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u="sng" dirty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2010</a:t>
                      </a:r>
                      <a:endParaRPr lang="en-US" sz="1400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u="sng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2009</a:t>
                      </a:r>
                      <a:endParaRPr lang="en-US" sz="140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u="sng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2008</a:t>
                      </a:r>
                      <a:endParaRPr lang="en-US" sz="140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47354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Net sales</a:t>
                      </a:r>
                      <a:endParaRPr lang="en-US" sz="1400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$718,500</a:t>
                      </a:r>
                      <a:endParaRPr lang="en-US" sz="1400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$650,500</a:t>
                      </a:r>
                      <a:endParaRPr lang="en-US" sz="140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$640,000</a:t>
                      </a:r>
                      <a:endParaRPr lang="en-US" sz="140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47354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Cost of goods sold</a:t>
                      </a:r>
                      <a:endParaRPr lang="en-US" sz="1400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u="sng" dirty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 580,000</a:t>
                      </a:r>
                      <a:endParaRPr lang="en-US" sz="1400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u="sng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 520,000</a:t>
                      </a:r>
                      <a:endParaRPr lang="en-US" sz="140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u="sng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 515,000</a:t>
                      </a:r>
                      <a:endParaRPr lang="en-US" sz="140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47354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Gross profit</a:t>
                      </a:r>
                      <a:endParaRPr lang="en-US" sz="1400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 </a:t>
                      </a:r>
                      <a:r>
                        <a:rPr lang="en-US" sz="1400" u="sng" dirty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$138,500</a:t>
                      </a:r>
                      <a:endParaRPr lang="en-US" sz="1400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u="sng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 $130,500</a:t>
                      </a:r>
                      <a:endParaRPr lang="en-US" sz="140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 </a:t>
                      </a:r>
                      <a:r>
                        <a:rPr lang="en-US" sz="1400" u="sng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$125,000</a:t>
                      </a:r>
                      <a:endParaRPr lang="en-US" sz="140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70374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400" dirty="0">
                        <a:solidFill>
                          <a:srgbClr val="000000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400" dirty="0">
                        <a:solidFill>
                          <a:srgbClr val="000000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400">
                        <a:solidFill>
                          <a:srgbClr val="000000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400">
                        <a:solidFill>
                          <a:srgbClr val="000000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70374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Operating expenses:</a:t>
                      </a:r>
                      <a:endParaRPr lang="en-US" sz="140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400" dirty="0">
                        <a:solidFill>
                          <a:srgbClr val="000000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400" dirty="0">
                        <a:solidFill>
                          <a:srgbClr val="000000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400">
                        <a:solidFill>
                          <a:srgbClr val="000000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47354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Selling, general, and administrative</a:t>
                      </a:r>
                      <a:endParaRPr lang="en-US" sz="140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$ 71,000</a:t>
                      </a:r>
                      <a:endParaRPr lang="en-US" sz="140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$ 67,000</a:t>
                      </a:r>
                      <a:endParaRPr lang="en-US" sz="1400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$ 65,000</a:t>
                      </a:r>
                      <a:endParaRPr lang="en-US" sz="140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47354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Interest</a:t>
                      </a:r>
                      <a:endParaRPr lang="en-US" sz="140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u="sng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   4,000</a:t>
                      </a:r>
                      <a:endParaRPr lang="en-US" sz="140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 </a:t>
                      </a:r>
                      <a:r>
                        <a:rPr lang="en-US" sz="1400" u="sng" dirty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   3,000</a:t>
                      </a:r>
                      <a:endParaRPr lang="en-US" sz="1400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 </a:t>
                      </a:r>
                      <a:r>
                        <a:rPr lang="en-US" sz="1400" u="sng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   2,500</a:t>
                      </a:r>
                      <a:endParaRPr lang="en-US" sz="140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70374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400">
                        <a:solidFill>
                          <a:srgbClr val="000000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 </a:t>
                      </a:r>
                      <a:r>
                        <a:rPr lang="en-US" sz="1400" u="sng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$ 75,000</a:t>
                      </a:r>
                      <a:endParaRPr lang="en-US" sz="140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 </a:t>
                      </a:r>
                      <a:r>
                        <a:rPr lang="en-US" sz="1400" u="sng" dirty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$ 70,000</a:t>
                      </a:r>
                      <a:endParaRPr lang="en-US" sz="1400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  </a:t>
                      </a:r>
                      <a:r>
                        <a:rPr lang="en-US" sz="1400" u="sng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$ 67,500</a:t>
                      </a:r>
                      <a:endParaRPr lang="en-US" sz="140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47354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Earnings before income taxes</a:t>
                      </a:r>
                      <a:endParaRPr lang="en-US" sz="140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$ 63,500</a:t>
                      </a:r>
                      <a:endParaRPr lang="en-US" sz="140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$ 60,500</a:t>
                      </a:r>
                      <a:endParaRPr lang="en-US" sz="1400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$ 57,500</a:t>
                      </a:r>
                      <a:endParaRPr lang="en-US" sz="1400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47354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Income taxes</a:t>
                      </a:r>
                      <a:endParaRPr lang="en-US" sz="1400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u="sng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  30,000</a:t>
                      </a:r>
                      <a:endParaRPr lang="en-US" sz="140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u="sng" dirty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  29,000</a:t>
                      </a:r>
                      <a:endParaRPr lang="en-US" sz="1400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 </a:t>
                      </a:r>
                      <a:r>
                        <a:rPr lang="en-US" sz="1400" u="sng" dirty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  28,000</a:t>
                      </a:r>
                      <a:endParaRPr lang="en-US" sz="1400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47354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Net earnings</a:t>
                      </a:r>
                      <a:endParaRPr lang="en-US" sz="1400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u="dbl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$ 33,500</a:t>
                      </a:r>
                      <a:endParaRPr lang="en-US" sz="140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u="dbl" dirty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$ 31,500</a:t>
                      </a:r>
                      <a:endParaRPr lang="en-US" sz="1400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u="dbl" dirty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$ 29,500</a:t>
                      </a:r>
                      <a:endParaRPr lang="en-US" sz="1400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  <p:graphicFrame>
        <p:nvGraphicFramePr>
          <p:cNvPr id="6" name="Table 5"/>
          <p:cNvGraphicFramePr>
            <a:graphicFrameLocks noGrp="1"/>
          </p:cNvGraphicFramePr>
          <p:nvPr/>
        </p:nvGraphicFramePr>
        <p:xfrm>
          <a:off x="533400" y="5181600"/>
          <a:ext cx="5867399" cy="1717548"/>
        </p:xfrm>
        <a:graphic>
          <a:graphicData uri="http://schemas.openxmlformats.org/drawingml/2006/table">
            <a:tbl>
              <a:tblPr/>
              <a:tblGrid>
                <a:gridCol w="460188"/>
                <a:gridCol w="460188"/>
                <a:gridCol w="4601882"/>
                <a:gridCol w="345141"/>
              </a:tblGrid>
              <a:tr h="212162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400" b="1" dirty="0">
                        <a:solidFill>
                          <a:srgbClr val="000000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Compute the following ratios for 2010:</a:t>
                      </a:r>
                      <a:endParaRPr lang="en-US" sz="1400" b="1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400" b="1">
                        <a:solidFill>
                          <a:srgbClr val="000000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12861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400" b="1" dirty="0">
                        <a:solidFill>
                          <a:srgbClr val="000000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1.</a:t>
                      </a:r>
                      <a:endParaRPr lang="en-US" sz="1400" b="1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Accounts receivable </a:t>
                      </a:r>
                      <a:r>
                        <a:rPr lang="en-US" sz="1400" b="1" dirty="0" smtClean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turnover    </a:t>
                      </a:r>
                      <a:endParaRPr lang="en-US" sz="1400" b="1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12861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400" b="1">
                        <a:solidFill>
                          <a:srgbClr val="000000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2.</a:t>
                      </a:r>
                      <a:endParaRPr lang="en-US" sz="1400" b="1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Merchandise inventory </a:t>
                      </a:r>
                      <a:r>
                        <a:rPr lang="en-US" sz="1400" b="1" dirty="0" smtClean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turnover</a:t>
                      </a:r>
                      <a:endParaRPr lang="en-US" sz="1400" b="1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12861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400" b="1">
                        <a:solidFill>
                          <a:srgbClr val="000000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3.</a:t>
                      </a:r>
                      <a:endParaRPr lang="en-US" sz="1400" b="1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Working </a:t>
                      </a:r>
                      <a:r>
                        <a:rPr lang="en-US" sz="1400" b="1" dirty="0" smtClean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capital  </a:t>
                      </a:r>
                      <a:endParaRPr lang="en-US" sz="1400" b="1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12861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400" b="1">
                        <a:solidFill>
                          <a:srgbClr val="000000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4.</a:t>
                      </a:r>
                      <a:endParaRPr lang="en-US" sz="1400" b="1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Current ratio</a:t>
                      </a:r>
                      <a:endParaRPr lang="en-US" sz="1400" b="1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12861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400" b="1">
                        <a:solidFill>
                          <a:srgbClr val="000000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5.</a:t>
                      </a:r>
                      <a:endParaRPr lang="en-US" sz="1400" b="1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Acid-test ratio (conservative)</a:t>
                      </a:r>
                      <a:endParaRPr lang="en-US" sz="1400" b="1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12861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400" b="1">
                        <a:solidFill>
                          <a:srgbClr val="000000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6.</a:t>
                      </a:r>
                      <a:endParaRPr lang="en-US" sz="1400" b="1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Sales to working capital</a:t>
                      </a:r>
                      <a:endParaRPr lang="en-US" sz="1400" b="1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  <p:sp>
        <p:nvSpPr>
          <p:cNvPr id="81922" name="Rectangle 2"/>
          <p:cNvSpPr>
            <a:spLocks noChangeArrowheads="1"/>
          </p:cNvSpPr>
          <p:nvPr/>
        </p:nvSpPr>
        <p:spPr bwMode="auto">
          <a:xfrm>
            <a:off x="0" y="5105400"/>
            <a:ext cx="938014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</a:rPr>
              <a:t>Required</a:t>
            </a:r>
            <a:r>
              <a:rPr kumimoji="0" lang="en-US" sz="11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</a:rPr>
              <a:t>:</a:t>
            </a: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MY" b="1" dirty="0" smtClean="0">
                <a:latin typeface="Arial" pitchFamily="34" charset="0"/>
                <a:cs typeface="Arial" pitchFamily="34" charset="0"/>
              </a:rPr>
              <a:t>Practical Exercise</a:t>
            </a:r>
            <a:endParaRPr lang="en-US" b="1" dirty="0"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3" name="Table 2"/>
          <p:cNvGraphicFramePr>
            <a:graphicFrameLocks noGrp="1"/>
          </p:cNvGraphicFramePr>
          <p:nvPr/>
        </p:nvGraphicFramePr>
        <p:xfrm>
          <a:off x="533400" y="2438400"/>
          <a:ext cx="7391400" cy="1600200"/>
        </p:xfrm>
        <a:graphic>
          <a:graphicData uri="http://schemas.openxmlformats.org/drawingml/2006/table">
            <a:tbl>
              <a:tblPr/>
              <a:tblGrid>
                <a:gridCol w="5913120"/>
                <a:gridCol w="1478280"/>
              </a:tblGrid>
              <a:tr h="40005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Current Ratio</a:t>
                      </a:r>
                      <a:endParaRPr lang="en-US" sz="1400" b="1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2.4 to 1</a:t>
                      </a:r>
                      <a:endParaRPr lang="en-US" sz="1400" b="1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40005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Acid-Test Ratio*</a:t>
                      </a:r>
                      <a:endParaRPr lang="en-US" sz="1400" b="1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2.1 to 1</a:t>
                      </a:r>
                      <a:endParaRPr lang="en-US" sz="1400" b="1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40005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Current Liabilities</a:t>
                      </a:r>
                      <a:endParaRPr lang="en-US" sz="1400" b="1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$400,000</a:t>
                      </a:r>
                      <a:endParaRPr lang="en-US" sz="1400" b="1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40005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Inventory Turnover (using ending inventory)</a:t>
                      </a:r>
                      <a:endParaRPr lang="en-US" sz="1400" b="1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4 times</a:t>
                      </a:r>
                      <a:endParaRPr lang="en-US" sz="1400" b="1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685800" y="4038600"/>
          <a:ext cx="3048000" cy="685800"/>
        </p:xfrm>
        <a:graphic>
          <a:graphicData uri="http://schemas.openxmlformats.org/drawingml/2006/table">
            <a:tbl>
              <a:tblPr/>
              <a:tblGrid>
                <a:gridCol w="3048000"/>
              </a:tblGrid>
              <a:tr h="34290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Current Assets - Inventory</a:t>
                      </a:r>
                      <a:endParaRPr lang="en-US" sz="1600" b="1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4290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Current Liabilities</a:t>
                      </a:r>
                      <a:endParaRPr lang="en-US" sz="1600" b="1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  <p:sp>
        <p:nvSpPr>
          <p:cNvPr id="80897" name="Rectangle 1"/>
          <p:cNvSpPr>
            <a:spLocks noChangeArrowheads="1"/>
          </p:cNvSpPr>
          <p:nvPr/>
        </p:nvSpPr>
        <p:spPr bwMode="auto">
          <a:xfrm>
            <a:off x="457200" y="1524000"/>
            <a:ext cx="7924800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-114300" algn="r"/>
                <a:tab pos="0" algn="l"/>
              </a:tabLst>
            </a:pPr>
            <a:r>
              <a:rPr kumimoji="0" lang="en-US" sz="16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Required:</a:t>
            </a:r>
            <a:endParaRPr kumimoji="0" lang="en-US" sz="16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-114300" algn="r"/>
                <a:tab pos="0" algn="l"/>
              </a:tabLst>
            </a:pPr>
            <a:r>
              <a:rPr kumimoji="0" lang="en-US" sz="16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Determine the cost of goods sold of a firm with the financial data given below:</a:t>
            </a:r>
            <a:endParaRPr kumimoji="0" lang="en-US" sz="16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-114300" algn="r"/>
                <a:tab pos="0" algn="l"/>
              </a:tabLst>
            </a:pPr>
            <a:r>
              <a:rPr kumimoji="0" lang="en-US" sz="16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*Assume that the acid test ratio is computed as follows:</a:t>
            </a:r>
            <a:endParaRPr kumimoji="0" lang="en-US" sz="16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-114300" algn="r"/>
                <a:tab pos="0" algn="l"/>
              </a:tabLst>
            </a:pP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MY" b="1" dirty="0" smtClean="0">
                <a:latin typeface="Arial" pitchFamily="34" charset="0"/>
                <a:cs typeface="Arial" pitchFamily="34" charset="0"/>
              </a:rPr>
              <a:t>Practical Exercise</a:t>
            </a:r>
            <a:endParaRPr lang="en-US" dirty="0"/>
          </a:p>
        </p:txBody>
      </p:sp>
      <p:graphicFrame>
        <p:nvGraphicFramePr>
          <p:cNvPr id="3" name="Table 2"/>
          <p:cNvGraphicFramePr>
            <a:graphicFrameLocks noGrp="1"/>
          </p:cNvGraphicFramePr>
          <p:nvPr/>
        </p:nvGraphicFramePr>
        <p:xfrm>
          <a:off x="457200" y="2133600"/>
          <a:ext cx="7467600" cy="3680460"/>
        </p:xfrm>
        <a:graphic>
          <a:graphicData uri="http://schemas.openxmlformats.org/drawingml/2006/table">
            <a:tbl>
              <a:tblPr/>
              <a:tblGrid>
                <a:gridCol w="4480560"/>
                <a:gridCol w="1493520"/>
                <a:gridCol w="1493520"/>
              </a:tblGrid>
              <a:tr h="195072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Current Assets:</a:t>
                      </a:r>
                      <a:endParaRPr lang="en-US" sz="1400" dirty="0">
                        <a:latin typeface="Times New Roman"/>
                        <a:ea typeface="Times New Roman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400" dirty="0"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400"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95072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   Cash</a:t>
                      </a:r>
                      <a:endParaRPr lang="en-US" sz="1400" dirty="0">
                        <a:latin typeface="Times New Roman"/>
                        <a:ea typeface="Times New Roman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400" dirty="0"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$100,000</a:t>
                      </a:r>
                      <a:endParaRPr lang="en-US" sz="1400"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95072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   Marketable Securities </a:t>
                      </a:r>
                      <a:endParaRPr lang="en-US" sz="1400">
                        <a:latin typeface="Times New Roman"/>
                        <a:ea typeface="Times New Roman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400" dirty="0"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50,000</a:t>
                      </a:r>
                      <a:endParaRPr lang="en-US" sz="1400"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95072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   Accounts Receivable</a:t>
                      </a:r>
                      <a:endParaRPr lang="en-US" sz="1400">
                        <a:latin typeface="Times New Roman"/>
                        <a:ea typeface="Times New Roman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$250,000 </a:t>
                      </a:r>
                      <a:endParaRPr lang="en-US" sz="1400" dirty="0"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400"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95072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   Less Allowance for Doubtful Accounts</a:t>
                      </a:r>
                      <a:endParaRPr lang="en-US" sz="1400">
                        <a:latin typeface="Times New Roman"/>
                        <a:ea typeface="Times New Roman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u="sng" dirty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 (20,000</a:t>
                      </a:r>
                      <a:r>
                        <a:rPr lang="en-US" sz="1400" b="1" dirty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)</a:t>
                      </a:r>
                      <a:endParaRPr lang="en-US" sz="1400" dirty="0"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230,000</a:t>
                      </a:r>
                      <a:endParaRPr lang="en-US" sz="1400"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95072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   Inventory, Lifo</a:t>
                      </a:r>
                      <a:endParaRPr lang="en-US" sz="1400">
                        <a:latin typeface="Times New Roman"/>
                        <a:ea typeface="Times New Roman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400"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300,000</a:t>
                      </a:r>
                      <a:endParaRPr lang="en-US" sz="1400"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95072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   Prepaid</a:t>
                      </a:r>
                      <a:endParaRPr lang="en-US" sz="1400">
                        <a:latin typeface="Times New Roman"/>
                        <a:ea typeface="Times New Roman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400"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u="sng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   8,000</a:t>
                      </a:r>
                      <a:endParaRPr lang="en-US" sz="1400"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95072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   Total Current Assets </a:t>
                      </a:r>
                      <a:endParaRPr lang="en-US" sz="1400" dirty="0">
                        <a:latin typeface="Times New Roman"/>
                        <a:ea typeface="Times New Roman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 </a:t>
                      </a:r>
                      <a:endParaRPr lang="en-US" sz="1400" dirty="0"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u="dbl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$688,000</a:t>
                      </a:r>
                      <a:endParaRPr lang="en-US" sz="1400"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95072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400">
                        <a:latin typeface="Times New Roman"/>
                        <a:ea typeface="Times New Roman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400" dirty="0"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400"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95072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Current Liabilities:</a:t>
                      </a:r>
                      <a:endParaRPr lang="en-US" sz="1400">
                        <a:latin typeface="Times New Roman"/>
                        <a:ea typeface="Times New Roman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400" dirty="0"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400"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95072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   Accounts Payable</a:t>
                      </a:r>
                      <a:endParaRPr lang="en-US" sz="1400">
                        <a:latin typeface="Times New Roman"/>
                        <a:ea typeface="Times New Roman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400" dirty="0"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$200,000</a:t>
                      </a:r>
                      <a:endParaRPr lang="en-US" sz="1400"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95072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   Notes Payable</a:t>
                      </a:r>
                      <a:endParaRPr lang="en-US" sz="1400">
                        <a:latin typeface="Times New Roman"/>
                        <a:ea typeface="Times New Roman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400" dirty="0"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50,000</a:t>
                      </a:r>
                      <a:endParaRPr lang="en-US" sz="1400"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95072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   Taxes Payable</a:t>
                      </a:r>
                      <a:endParaRPr lang="en-US" sz="1400">
                        <a:latin typeface="Times New Roman"/>
                        <a:ea typeface="Times New Roman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400" dirty="0"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10,000</a:t>
                      </a:r>
                      <a:endParaRPr lang="en-US" sz="1400" dirty="0"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95072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   Accrued Liabilities</a:t>
                      </a:r>
                      <a:endParaRPr lang="en-US" sz="1400">
                        <a:latin typeface="Times New Roman"/>
                        <a:ea typeface="Times New Roman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400"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u="sng" dirty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  30,000</a:t>
                      </a:r>
                      <a:endParaRPr lang="en-US" sz="1400" dirty="0"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95072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Total Current Liabilities </a:t>
                      </a:r>
                      <a:endParaRPr lang="en-US" sz="1400">
                        <a:latin typeface="Times New Roman"/>
                        <a:ea typeface="Times New Roman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400"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u="dbl" dirty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$290,000</a:t>
                      </a:r>
                      <a:endParaRPr lang="en-US" sz="1400" dirty="0"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  <p:sp>
        <p:nvSpPr>
          <p:cNvPr id="79873" name="Rectangle 1"/>
          <p:cNvSpPr>
            <a:spLocks noChangeArrowheads="1"/>
          </p:cNvSpPr>
          <p:nvPr/>
        </p:nvSpPr>
        <p:spPr bwMode="auto">
          <a:xfrm>
            <a:off x="381000" y="1447801"/>
            <a:ext cx="7924800" cy="1015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-114300" algn="r"/>
                <a:tab pos="0" algn="l"/>
              </a:tabLst>
            </a:pPr>
            <a:r>
              <a:rPr kumimoji="0" lang="en-US" sz="1800" b="1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DeCort</a:t>
            </a:r>
            <a:r>
              <a:rPr kumimoji="0" lang="en-US" sz="18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Company's working capital accounts at December 31, 2009, are given below:</a:t>
            </a: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-114300" algn="r"/>
                <a:tab pos="0" algn="l"/>
              </a:tabLst>
            </a:pP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MY" b="1" dirty="0" smtClean="0">
                <a:latin typeface="Arial" pitchFamily="34" charset="0"/>
                <a:cs typeface="Arial" pitchFamily="34" charset="0"/>
              </a:rPr>
              <a:t>Practical Exercise (cont’d)</a:t>
            </a:r>
            <a:endParaRPr lang="en-US" dirty="0"/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683915745"/>
              </p:ext>
            </p:extLst>
          </p:nvPr>
        </p:nvGraphicFramePr>
        <p:xfrm>
          <a:off x="457200" y="2212848"/>
          <a:ext cx="7848600" cy="4416552"/>
        </p:xfrm>
        <a:graphic>
          <a:graphicData uri="http://schemas.openxmlformats.org/drawingml/2006/table">
            <a:tbl>
              <a:tblPr/>
              <a:tblGrid>
                <a:gridCol w="327025"/>
                <a:gridCol w="7521575"/>
              </a:tblGrid>
              <a:tr h="20445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a.</a:t>
                      </a:r>
                      <a:endParaRPr lang="en-US" sz="1800" dirty="0">
                        <a:latin typeface="Times New Roman"/>
                        <a:ea typeface="Times New Roman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Purchased fixed assets for cash, $20,000.</a:t>
                      </a:r>
                      <a:endParaRPr lang="en-US" sz="1800" dirty="0">
                        <a:latin typeface="Times New Roman"/>
                        <a:ea typeface="Times New Roman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0445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b.</a:t>
                      </a:r>
                      <a:endParaRPr lang="en-US" sz="1800">
                        <a:latin typeface="Times New Roman"/>
                        <a:ea typeface="Times New Roman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Exchanged </a:t>
                      </a:r>
                      <a:r>
                        <a:rPr lang="en-US" sz="1800" b="1" dirty="0" err="1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DeCort</a:t>
                      </a:r>
                      <a:r>
                        <a:rPr lang="en-US" sz="1800" b="1" dirty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 Company common stock for land. Estimated value of transaction, $80,000.</a:t>
                      </a:r>
                      <a:endParaRPr lang="en-US" sz="1800" dirty="0">
                        <a:latin typeface="Times New Roman"/>
                        <a:ea typeface="Times New Roman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0445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c.</a:t>
                      </a:r>
                      <a:endParaRPr lang="en-US" sz="1800">
                        <a:latin typeface="Times New Roman"/>
                        <a:ea typeface="Times New Roman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Payment of $40,000 on short-term notes payable.</a:t>
                      </a:r>
                      <a:endParaRPr lang="en-US" sz="1800" dirty="0">
                        <a:latin typeface="Times New Roman"/>
                        <a:ea typeface="Times New Roman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0445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d.</a:t>
                      </a:r>
                      <a:endParaRPr lang="en-US" sz="1800">
                        <a:latin typeface="Times New Roman"/>
                        <a:ea typeface="Times New Roman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Sold marketable securities costing $20,000 for $25,000 cash.</a:t>
                      </a:r>
                      <a:endParaRPr lang="en-US" sz="1800" dirty="0">
                        <a:latin typeface="Times New Roman"/>
                        <a:ea typeface="Times New Roman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0445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e.</a:t>
                      </a:r>
                      <a:endParaRPr lang="en-US" sz="1800">
                        <a:latin typeface="Times New Roman"/>
                        <a:ea typeface="Times New Roman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Sold </a:t>
                      </a:r>
                      <a:r>
                        <a:rPr lang="en-US" sz="1800" b="1" dirty="0" err="1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DeCort</a:t>
                      </a:r>
                      <a:r>
                        <a:rPr lang="en-US" sz="1800" b="1" dirty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 Company common stock for $70,000.</a:t>
                      </a:r>
                      <a:endParaRPr lang="en-US" sz="1800" dirty="0">
                        <a:latin typeface="Times New Roman"/>
                        <a:ea typeface="Times New Roman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0445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f.</a:t>
                      </a:r>
                      <a:endParaRPr lang="en-US" sz="1800">
                        <a:latin typeface="Times New Roman"/>
                        <a:ea typeface="Times New Roman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Wrote off an account receivable in the amount of $20,000.</a:t>
                      </a:r>
                      <a:endParaRPr lang="en-US" sz="1800" dirty="0">
                        <a:latin typeface="Times New Roman"/>
                        <a:ea typeface="Times New Roman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0445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g.</a:t>
                      </a:r>
                      <a:endParaRPr lang="en-US" sz="1800">
                        <a:latin typeface="Times New Roman"/>
                        <a:ea typeface="Times New Roman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Declared a cash dividend in the amount of $5,000.</a:t>
                      </a:r>
                      <a:endParaRPr lang="en-US" sz="1800" dirty="0">
                        <a:latin typeface="Times New Roman"/>
                        <a:ea typeface="Times New Roman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0445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h.</a:t>
                      </a:r>
                      <a:endParaRPr lang="en-US" sz="1800">
                        <a:latin typeface="Times New Roman"/>
                        <a:ea typeface="Times New Roman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Paid the above cash dividend.</a:t>
                      </a:r>
                      <a:endParaRPr lang="en-US" sz="1800" dirty="0">
                        <a:latin typeface="Times New Roman"/>
                        <a:ea typeface="Times New Roman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0445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i.</a:t>
                      </a:r>
                      <a:endParaRPr lang="en-US" sz="1800">
                        <a:latin typeface="Times New Roman"/>
                        <a:ea typeface="Times New Roman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Sold inventory costing $10,000 for $15,000 cash.</a:t>
                      </a:r>
                      <a:endParaRPr lang="en-US" sz="1800" dirty="0">
                        <a:latin typeface="Times New Roman"/>
                        <a:ea typeface="Times New Roman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0445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j.</a:t>
                      </a:r>
                      <a:endParaRPr lang="en-US" sz="1800">
                        <a:latin typeface="Times New Roman"/>
                        <a:ea typeface="Times New Roman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Sold inventory costing $5,000 for $8,000 on account.</a:t>
                      </a:r>
                      <a:endParaRPr lang="en-US" sz="1800" dirty="0">
                        <a:latin typeface="Times New Roman"/>
                        <a:ea typeface="Times New Roman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0445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k.</a:t>
                      </a:r>
                      <a:endParaRPr lang="en-US" sz="1800">
                        <a:latin typeface="Times New Roman"/>
                        <a:ea typeface="Times New Roman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Paid accounts payable in the amount of $20,000.</a:t>
                      </a:r>
                      <a:endParaRPr lang="en-US" sz="1800" dirty="0">
                        <a:latin typeface="Times New Roman"/>
                        <a:ea typeface="Times New Roman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0445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l.</a:t>
                      </a:r>
                      <a:endParaRPr lang="en-US" sz="1800">
                        <a:latin typeface="Times New Roman"/>
                        <a:ea typeface="Times New Roman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Sold marketable securities costing $20,000 for $20,000 cash.</a:t>
                      </a:r>
                      <a:endParaRPr lang="en-US" sz="1800" dirty="0">
                        <a:latin typeface="Times New Roman"/>
                        <a:ea typeface="Times New Roman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0445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m.</a:t>
                      </a:r>
                      <a:endParaRPr lang="en-US" sz="1800">
                        <a:latin typeface="Times New Roman"/>
                        <a:ea typeface="Times New Roman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Issued a credit memo on an account receivable, $1,000.</a:t>
                      </a:r>
                      <a:endParaRPr lang="en-US" sz="1800" dirty="0">
                        <a:latin typeface="Times New Roman"/>
                        <a:ea typeface="Times New Roman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  <p:sp>
        <p:nvSpPr>
          <p:cNvPr id="78849" name="Rectangle 1"/>
          <p:cNvSpPr>
            <a:spLocks noChangeArrowheads="1"/>
          </p:cNvSpPr>
          <p:nvPr/>
        </p:nvSpPr>
        <p:spPr bwMode="auto">
          <a:xfrm>
            <a:off x="457200" y="1447800"/>
            <a:ext cx="762000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During 2010, </a:t>
            </a:r>
            <a:r>
              <a:rPr kumimoji="0" lang="en-US" sz="1800" b="1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DeCort</a:t>
            </a:r>
            <a:r>
              <a:rPr kumimoji="0" lang="en-US" sz="18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Company completed the following transactions:</a:t>
            </a: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MY" b="1" dirty="0" smtClean="0">
                <a:latin typeface="Arial" pitchFamily="34" charset="0"/>
                <a:cs typeface="Arial" pitchFamily="34" charset="0"/>
              </a:rPr>
              <a:t>Practical Exercise (cont’d)</a:t>
            </a:r>
            <a:endParaRPr lang="en-US" dirty="0"/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2628421277"/>
              </p:ext>
            </p:extLst>
          </p:nvPr>
        </p:nvGraphicFramePr>
        <p:xfrm>
          <a:off x="457200" y="1981200"/>
          <a:ext cx="7315200" cy="2453640"/>
        </p:xfrm>
        <a:graphic>
          <a:graphicData uri="http://schemas.openxmlformats.org/drawingml/2006/table">
            <a:tbl>
              <a:tblPr/>
              <a:tblGrid>
                <a:gridCol w="25400"/>
                <a:gridCol w="431800"/>
                <a:gridCol w="6832600"/>
                <a:gridCol w="25400"/>
              </a:tblGrid>
              <a:tr h="27940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1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dirty="0" smtClean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Compute </a:t>
                      </a:r>
                      <a:r>
                        <a:rPr lang="en-US" sz="2000" b="1" dirty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the following as of December 31, 2010:</a:t>
                      </a:r>
                      <a:endParaRPr lang="en-US" sz="2000" b="1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12183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dirty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1.</a:t>
                      </a:r>
                      <a:endParaRPr lang="en-US" sz="2000" b="1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dirty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working capital</a:t>
                      </a:r>
                      <a:endParaRPr lang="en-US" sz="2000" b="1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112183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dirty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2.</a:t>
                      </a:r>
                      <a:endParaRPr lang="en-US" sz="2000" b="1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dirty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current ratio</a:t>
                      </a:r>
                      <a:endParaRPr lang="en-US" sz="2000" b="1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224367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dirty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3.</a:t>
                      </a:r>
                      <a:endParaRPr lang="en-US" sz="2000" b="1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dirty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Acid-test ratio </a:t>
                      </a:r>
                      <a:endParaRPr lang="en-US" sz="2000" b="1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112183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4.</a:t>
                      </a:r>
                      <a:endParaRPr lang="en-US" sz="2000" b="1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dirty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Cash ratio</a:t>
                      </a:r>
                      <a:endParaRPr lang="en-US" sz="2000" b="1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33655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3"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dirty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(These ratios are to be computed using only the December 31, </a:t>
                      </a:r>
                      <a:r>
                        <a:rPr lang="en-US" sz="2000" b="1" dirty="0" smtClean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2009 </a:t>
                      </a:r>
                      <a:r>
                        <a:rPr lang="en-US" sz="2000" b="1" dirty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data.)</a:t>
                      </a:r>
                      <a:endParaRPr lang="en-US" sz="2000" b="1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98306" name="Rectangle 2"/>
          <p:cNvSpPr>
            <a:spLocks noChangeArrowheads="1"/>
          </p:cNvSpPr>
          <p:nvPr/>
        </p:nvSpPr>
        <p:spPr bwMode="auto">
          <a:xfrm>
            <a:off x="381000" y="1447800"/>
            <a:ext cx="8153400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0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Required:</a:t>
            </a:r>
            <a:endParaRPr kumimoji="0" lang="en-US" sz="20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MY" b="1" dirty="0" smtClean="0">
                <a:latin typeface="Arial" pitchFamily="34" charset="0"/>
                <a:cs typeface="Arial" pitchFamily="34" charset="0"/>
              </a:rPr>
              <a:t>Practical Exercise</a:t>
            </a:r>
            <a:endParaRPr lang="en-US" dirty="0"/>
          </a:p>
        </p:txBody>
      </p:sp>
      <p:graphicFrame>
        <p:nvGraphicFramePr>
          <p:cNvPr id="3" name="Table 2"/>
          <p:cNvGraphicFramePr>
            <a:graphicFrameLocks noGrp="1"/>
          </p:cNvGraphicFramePr>
          <p:nvPr/>
        </p:nvGraphicFramePr>
        <p:xfrm>
          <a:off x="304798" y="1905000"/>
          <a:ext cx="8534402" cy="3886200"/>
        </p:xfrm>
        <a:graphic>
          <a:graphicData uri="http://schemas.openxmlformats.org/drawingml/2006/table">
            <a:tbl>
              <a:tblPr/>
              <a:tblGrid>
                <a:gridCol w="281917"/>
                <a:gridCol w="8252485"/>
              </a:tblGrid>
              <a:tr h="859565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dirty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a.</a:t>
                      </a:r>
                      <a:endParaRPr lang="en-US" sz="2000" b="1" dirty="0">
                        <a:latin typeface="Times New Roman"/>
                        <a:ea typeface="Times New Roman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Stark Company has computed its accounts receivable turnover in days to be 36. Compute the accounts receivable turnover per year.</a:t>
                      </a:r>
                      <a:endParaRPr lang="en-US" sz="1800" b="1" dirty="0">
                        <a:latin typeface="Times New Roman"/>
                        <a:ea typeface="Times New Roman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859565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b.</a:t>
                      </a:r>
                      <a:endParaRPr lang="en-US" sz="2000" b="1">
                        <a:latin typeface="Times New Roman"/>
                        <a:ea typeface="Times New Roman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Stark Company has computed its accounts receivable turnover per year to be 10. Compute the accounts receivable turnover in days.</a:t>
                      </a:r>
                      <a:endParaRPr lang="en-US" sz="1800" b="1" dirty="0">
                        <a:latin typeface="Times New Roman"/>
                        <a:ea typeface="Times New Roman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307505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c.</a:t>
                      </a:r>
                      <a:endParaRPr lang="en-US" sz="2000" b="1">
                        <a:latin typeface="Times New Roman"/>
                        <a:ea typeface="Times New Roman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Stark Company has gross receivables at the end of the year of $380,000 and net sales for the year of $1,850,000. Compute the days' sales in receivables at the end of the year.</a:t>
                      </a:r>
                      <a:endParaRPr lang="en-US" sz="1800" b="1" dirty="0">
                        <a:latin typeface="Times New Roman"/>
                        <a:ea typeface="Times New Roman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859565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d.</a:t>
                      </a:r>
                      <a:endParaRPr lang="en-US" sz="2000" b="1">
                        <a:latin typeface="Times New Roman"/>
                        <a:ea typeface="Times New Roman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Stark Company has net sales of $2,500,000 and average gross receivables of $224,000. Compute the accounts receivable turnover.</a:t>
                      </a:r>
                      <a:endParaRPr lang="en-US" sz="1800" b="1" dirty="0">
                        <a:latin typeface="Times New Roman"/>
                        <a:ea typeface="Times New Roman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  <p:sp>
        <p:nvSpPr>
          <p:cNvPr id="97281" name="Rectangle 1"/>
          <p:cNvSpPr>
            <a:spLocks noChangeArrowheads="1"/>
          </p:cNvSpPr>
          <p:nvPr/>
        </p:nvSpPr>
        <p:spPr bwMode="auto">
          <a:xfrm>
            <a:off x="381000" y="1524000"/>
            <a:ext cx="1981200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-114300" algn="r"/>
                <a:tab pos="0" algn="l"/>
              </a:tabLst>
            </a:pPr>
            <a:r>
              <a:rPr kumimoji="0" lang="en-US" sz="20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Required:</a:t>
            </a:r>
            <a:endParaRPr kumimoji="0" lang="en-US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b="1" smtClean="0">
                <a:latin typeface="Arial" charset="0"/>
                <a:cs typeface="Arial" charset="0"/>
              </a:rPr>
              <a:t>Lecture Summary</a:t>
            </a:r>
            <a:endParaRPr lang="en-US" altLang="en-US" smtClean="0"/>
          </a:p>
        </p:txBody>
      </p:sp>
      <p:sp>
        <p:nvSpPr>
          <p:cNvPr id="4" name="Rectangle 3"/>
          <p:cNvSpPr/>
          <p:nvPr/>
        </p:nvSpPr>
        <p:spPr>
          <a:xfrm>
            <a:off x="533400" y="1371600"/>
            <a:ext cx="815340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just" eaLnBrk="0" hangingPunct="0">
              <a:buFont typeface="Arial" charset="0"/>
              <a:buChar char="•"/>
            </a:pPr>
            <a:r>
              <a:rPr lang="en-MY" dirty="0" smtClean="0"/>
              <a:t>Liquidity of Short-Term Assets; Related Debt Paying Ability</a:t>
            </a:r>
          </a:p>
          <a:p>
            <a:pPr marL="342900" indent="-342900" algn="just" eaLnBrk="0" hangingPunct="0">
              <a:buFont typeface="Arial" charset="0"/>
              <a:buChar char="•"/>
            </a:pPr>
            <a:r>
              <a:rPr lang="en-MY" altLang="en-US" b="1" dirty="0" smtClean="0">
                <a:latin typeface="Arial" charset="0"/>
                <a:ea typeface="Times New Roman" pitchFamily="18" charset="0"/>
                <a:cs typeface="Arial" charset="0"/>
              </a:rPr>
              <a:t>Chapter Exercise</a:t>
            </a:r>
            <a:endParaRPr lang="en-US" altLang="en-US" b="1" dirty="0">
              <a:latin typeface="Arial" charset="0"/>
              <a:ea typeface="Times New Roman" pitchFamily="18" charset="0"/>
              <a:cs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8308</TotalTime>
  <Words>1310</Words>
  <Application>Microsoft Office PowerPoint</Application>
  <PresentationFormat>On-screen Show (4:3)</PresentationFormat>
  <Paragraphs>372</Paragraphs>
  <Slides>29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29</vt:i4>
      </vt:variant>
    </vt:vector>
  </HeadingPairs>
  <TitlesOfParts>
    <vt:vector size="30" baseType="lpstr">
      <vt:lpstr>Office Theme</vt:lpstr>
      <vt:lpstr>Slide 1</vt:lpstr>
      <vt:lpstr>Previous Lecture Summary</vt:lpstr>
      <vt:lpstr>Today's Lecture Topics </vt:lpstr>
      <vt:lpstr>Practical Exercise</vt:lpstr>
      <vt:lpstr>Practical Exercise- Cont’d</vt:lpstr>
      <vt:lpstr>Slide 6</vt:lpstr>
      <vt:lpstr>Slide 7</vt:lpstr>
      <vt:lpstr>Slide 8</vt:lpstr>
      <vt:lpstr>Practical Exercise</vt:lpstr>
      <vt:lpstr>Slide 10</vt:lpstr>
      <vt:lpstr>Practical Exercise</vt:lpstr>
      <vt:lpstr>Slide 12</vt:lpstr>
      <vt:lpstr>Slide 13</vt:lpstr>
      <vt:lpstr>Slide 14</vt:lpstr>
      <vt:lpstr>Slide 15</vt:lpstr>
      <vt:lpstr>Practical Exercise</vt:lpstr>
      <vt:lpstr>Practical Exercise (cont’d)</vt:lpstr>
      <vt:lpstr>Practical Exercise (cont’d)</vt:lpstr>
      <vt:lpstr>Slide 19</vt:lpstr>
      <vt:lpstr>Slide 20</vt:lpstr>
      <vt:lpstr>Practical Exercise</vt:lpstr>
      <vt:lpstr>Slide 22</vt:lpstr>
      <vt:lpstr>Practical Exercise</vt:lpstr>
      <vt:lpstr>Practical Exercise (cont’d)</vt:lpstr>
      <vt:lpstr>Practical Exercise (cont’d)</vt:lpstr>
      <vt:lpstr>Slide 26</vt:lpstr>
      <vt:lpstr>Practical Exercise</vt:lpstr>
      <vt:lpstr>Slide 28</vt:lpstr>
      <vt:lpstr>Lecture Summary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Chapter 1</dc:title>
  <dc:subject>Gibson Financial Reporting &amp; Analysis 10e</dc:subject>
  <dc:creator>Anne Oppegard</dc:creator>
  <cp:lastModifiedBy>NTS</cp:lastModifiedBy>
  <cp:revision>119</cp:revision>
  <dcterms:created xsi:type="dcterms:W3CDTF">2005-10-26T23:48:26Z</dcterms:created>
  <dcterms:modified xsi:type="dcterms:W3CDTF">2014-05-30T13:11:32Z</dcterms:modified>
</cp:coreProperties>
</file>