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32"/>
  </p:notesMasterIdLst>
  <p:sldIdLst>
    <p:sldId id="346" r:id="rId2"/>
    <p:sldId id="351" r:id="rId3"/>
    <p:sldId id="352" r:id="rId4"/>
    <p:sldId id="295" r:id="rId5"/>
    <p:sldId id="296" r:id="rId6"/>
    <p:sldId id="309" r:id="rId7"/>
    <p:sldId id="297" r:id="rId8"/>
    <p:sldId id="298" r:id="rId9"/>
    <p:sldId id="299" r:id="rId10"/>
    <p:sldId id="310" r:id="rId11"/>
    <p:sldId id="311" r:id="rId12"/>
    <p:sldId id="313" r:id="rId13"/>
    <p:sldId id="315" r:id="rId14"/>
    <p:sldId id="314" r:id="rId15"/>
    <p:sldId id="316" r:id="rId16"/>
    <p:sldId id="317" r:id="rId17"/>
    <p:sldId id="318" r:id="rId18"/>
    <p:sldId id="320" r:id="rId19"/>
    <p:sldId id="347" r:id="rId20"/>
    <p:sldId id="355" r:id="rId21"/>
    <p:sldId id="356" r:id="rId22"/>
    <p:sldId id="357" r:id="rId23"/>
    <p:sldId id="348" r:id="rId24"/>
    <p:sldId id="358" r:id="rId25"/>
    <p:sldId id="360" r:id="rId26"/>
    <p:sldId id="353" r:id="rId27"/>
    <p:sldId id="361" r:id="rId28"/>
    <p:sldId id="354" r:id="rId29"/>
    <p:sldId id="362" r:id="rId30"/>
    <p:sldId id="349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93300"/>
    <a:srgbClr val="3366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709" autoAdjust="0"/>
  </p:normalViewPr>
  <p:slideViewPr>
    <p:cSldViewPr>
      <p:cViewPr>
        <p:scale>
          <a:sx n="77" d="100"/>
          <a:sy n="77" d="100"/>
        </p:scale>
        <p:origin x="-1092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686718F-24EA-4FC7-B006-D3B0F74E58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16271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92359A-E0AB-42FB-B952-2985C8BBCBD6}" type="slidenum">
              <a:rPr lang="en-US"/>
              <a:pPr/>
              <a:t>4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EB0E26-3758-4DC3-B056-978A630AEC1B}" type="slidenum">
              <a:rPr lang="en-US"/>
              <a:pPr/>
              <a:t>5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2E0F62-08D2-453B-AD36-8A3D110DC2C0}" type="slidenum">
              <a:rPr lang="en-US"/>
              <a:pPr/>
              <a:t>6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D1D100-1FDC-4259-B1FC-8BE0F69B07AA}" type="slidenum">
              <a:rPr lang="en-US"/>
              <a:pPr/>
              <a:t>7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C8B53A-7B11-497C-9F34-5D0F6E0D8237}" type="slidenum">
              <a:rPr lang="en-US"/>
              <a:pPr/>
              <a:t>8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E1BA11-D518-4AC0-867E-03EF3B0186D4}" type="slidenum">
              <a:rPr lang="en-US"/>
              <a:pPr/>
              <a:t>9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8F33F1-676A-44D8-BCED-923A468660D2}" type="slidenum">
              <a:rPr lang="en-US"/>
              <a:pPr/>
              <a:t>10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C96D49-6E28-4199-B064-E07990FF3B22}" type="slidenum">
              <a:rPr lang="en-US"/>
              <a:pPr/>
              <a:t>11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5775B6-3DBE-41E3-B495-1A8A04192074}" type="slidenum">
              <a:rPr lang="en-US"/>
              <a:pPr/>
              <a:t>12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DA0351-FF6A-4522-8EA1-475AEF1C2C0F}" type="slidenum">
              <a:rPr lang="en-US"/>
              <a:pPr/>
              <a:t>13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03254F-A14A-4DD0-924F-12444813DA47}" type="slidenum">
              <a:rPr lang="en-US"/>
              <a:pPr/>
              <a:t>14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A3D87C-F52C-4462-8C21-F55EECCD5F68}" type="slidenum">
              <a:rPr lang="en-US"/>
              <a:pPr/>
              <a:t>15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EDBC92-A461-41EE-BE37-8D307E793424}" type="slidenum">
              <a:rPr lang="en-US"/>
              <a:pPr/>
              <a:t>16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5D0C55-C176-4D6D-94DF-8FEA1B502108}" type="slidenum">
              <a:rPr lang="en-US"/>
              <a:pPr/>
              <a:t>17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C7DC77-5248-4B64-91C2-E97264919CE9}" type="slidenum">
              <a:rPr lang="en-US"/>
              <a:pPr/>
              <a:t>18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4B40C-DDF0-4D68-91C6-C5A102009071}" type="datetime1">
              <a:rPr lang="en-US"/>
              <a:pPr>
                <a:defRPr/>
              </a:pPr>
              <a:t>29/05/2014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A0A852B8-DAA7-4D1D-99B7-FD851AEBB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FB259-BB88-444A-A20C-9C17E450A877}" type="datetime1">
              <a:rPr lang="en-US"/>
              <a:pPr>
                <a:defRPr/>
              </a:pPr>
              <a:t>29/05/2014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41904BA4-B05C-44F0-8362-2B39AEED15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B7EBF-505C-4FCE-97CA-2DF7F546CAD4}" type="datetime1">
              <a:rPr lang="en-US"/>
              <a:pPr>
                <a:defRPr/>
              </a:pPr>
              <a:t>29/05/2014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7BC375C7-EA9D-4697-8007-B69E7CA9A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9E150-502A-4E4C-86BD-D8AC917F7A0D}" type="datetime1">
              <a:rPr lang="en-US"/>
              <a:pPr>
                <a:defRPr/>
              </a:pPr>
              <a:t>29/05/2014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6EDB584C-D977-4634-9A29-33803BB747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129B3-5531-4179-AFD8-7D2D81697577}" type="datetime1">
              <a:rPr lang="en-US"/>
              <a:pPr>
                <a:defRPr/>
              </a:pPr>
              <a:t>29/05/2014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80F50803-375B-4EAC-8522-31B86975D7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F2E01-EB75-494D-9181-9BCB1D90AEF6}" type="datetime1">
              <a:rPr lang="en-US"/>
              <a:pPr>
                <a:defRPr/>
              </a:pPr>
              <a:t>29/05/2014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2A055FA8-0806-4FA3-AF18-771C3A5E5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A54C2-DA52-40BC-83DC-3E5EA0C9ABEB}" type="datetime1">
              <a:rPr lang="en-US"/>
              <a:pPr>
                <a:defRPr/>
              </a:pPr>
              <a:t>29/05/2014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148C9160-B78C-47C3-8E46-9FC0758AB4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01F6D-D1C3-4D59-AD9E-CA325F17A26C}" type="datetime1">
              <a:rPr lang="en-US"/>
              <a:pPr>
                <a:defRPr/>
              </a:pPr>
              <a:t>29/05/2014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1F32FB02-DF98-41BD-867E-A7AAA9734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31E18-069A-4611-9DF1-1754932EF3D3}" type="datetime1">
              <a:rPr lang="en-US"/>
              <a:pPr>
                <a:defRPr/>
              </a:pPr>
              <a:t>29/05/2014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1D7ABC2B-DADF-4D85-A2D0-B080589C8B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8490E-5EF3-48A8-A08F-C34169B51482}" type="datetime1">
              <a:rPr lang="en-US"/>
              <a:pPr>
                <a:defRPr/>
              </a:pPr>
              <a:t>29/05/2014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366C6DD6-469A-401A-8BBD-3118A7D9F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D0D83-9CEB-4F74-ACFF-498933A501CF}" type="datetime1">
              <a:rPr lang="en-US"/>
              <a:pPr>
                <a:defRPr/>
              </a:pPr>
              <a:t>29/05/2014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6, Slide #</a:t>
            </a:r>
            <a:fld id="{D6ACC968-F1BD-4D48-B165-10213A88B7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AD8789C-6F22-49A8-B422-D3A38133F9CC}" type="datetime1">
              <a:rPr lang="en-US"/>
              <a:pPr>
                <a:defRPr/>
              </a:pPr>
              <a:t>29/05/2014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Chapter 6, Slide #</a:t>
            </a:r>
            <a:fld id="{8062CC5F-6CCB-4704-8BD7-B047EC6F7E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1000" y="1752600"/>
          <a:ext cx="8229600" cy="3852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7496"/>
                <a:gridCol w="6122104"/>
              </a:tblGrid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Title:            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>
                          <a:effectLst/>
                        </a:rPr>
                        <a:t>Financial</a:t>
                      </a:r>
                      <a:r>
                        <a:rPr lang="en-MY" sz="2400" baseline="0" dirty="0" smtClean="0">
                          <a:effectLst/>
                        </a:rPr>
                        <a:t> </a:t>
                      </a:r>
                      <a:r>
                        <a:rPr lang="en-MY" sz="2400" dirty="0" smtClean="0">
                          <a:effectLst/>
                        </a:rPr>
                        <a:t>Statement Analysis</a:t>
                      </a:r>
                      <a:endParaRPr lang="en-MY" sz="2400" dirty="0">
                        <a:effectLst/>
                      </a:endParaRPr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Code: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MGT-537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Instructor: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err="1" smtClean="0"/>
                        <a:t>Dr.</a:t>
                      </a:r>
                      <a:r>
                        <a:rPr lang="en-MY" sz="2400" dirty="0" smtClean="0"/>
                        <a:t> Hafiz Muhammad </a:t>
                      </a:r>
                      <a:r>
                        <a:rPr lang="en-MY" sz="2400" dirty="0" err="1" smtClean="0"/>
                        <a:t>Ishaq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Total Lectures: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32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Previous Lecture Summary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2000" y="1905506"/>
            <a:ext cx="7391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Practical Problems Related to:</a:t>
            </a:r>
          </a:p>
          <a:p>
            <a:pPr lvl="0" eaLnBrk="0" hangingPunct="0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Common Size Analysis, Vertical</a:t>
            </a:r>
          </a:p>
          <a:p>
            <a:pPr lvl="0" eaLnBrk="0" hangingPunct="0">
              <a:lnSpc>
                <a:spcPct val="150000"/>
              </a:lnSpc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Analysis, Horizontal Analysis</a:t>
            </a:r>
          </a:p>
          <a:p>
            <a:pPr lvl="0" eaLnBrk="0" hangingPunct="0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Trend Analysis, 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Today's Lecture Topics</a:t>
            </a:r>
            <a:endParaRPr lang="en-US" dirty="0"/>
          </a:p>
        </p:txBody>
      </p:sp>
      <p:sp>
        <p:nvSpPr>
          <p:cNvPr id="99329" name="Rectangle 1"/>
          <p:cNvSpPr>
            <a:spLocks noChangeArrowheads="1"/>
          </p:cNvSpPr>
          <p:nvPr/>
        </p:nvSpPr>
        <p:spPr bwMode="auto">
          <a:xfrm>
            <a:off x="685800" y="1491734"/>
            <a:ext cx="7620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Liquidity of Short-Term Assets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Related Debt Paying Ability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Current Assets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Current Liabilities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Operating Cycle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Cash, Marketable Securities, Receivable,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Inventories, Prepayments, Other Current Assets,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charset="0"/>
              </a:rPr>
              <a:t>Current Assets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217613"/>
            <a:ext cx="8016875" cy="4114800"/>
          </a:xfrm>
        </p:spPr>
        <p:txBody>
          <a:bodyPr/>
          <a:lstStyle/>
          <a:p>
            <a:pPr>
              <a:tabLst>
                <a:tab pos="3656013" algn="l"/>
                <a:tab pos="3943350" algn="l"/>
              </a:tabLst>
            </a:pPr>
            <a:r>
              <a:rPr lang="en-US" smtClean="0"/>
              <a:t>Current assets</a:t>
            </a:r>
          </a:p>
          <a:p>
            <a:pPr lvl="1">
              <a:tabLst>
                <a:tab pos="3656013" algn="l"/>
                <a:tab pos="3943350" algn="l"/>
              </a:tabLst>
            </a:pPr>
            <a:r>
              <a:rPr lang="en-US" smtClean="0"/>
              <a:t>In the form of cash or</a:t>
            </a:r>
            <a:r>
              <a:rPr lang="en-US" b="1" smtClean="0"/>
              <a:t> </a:t>
            </a:r>
            <a:r>
              <a:rPr lang="en-US" smtClean="0"/>
              <a:t>will be realized in cash or</a:t>
            </a:r>
            <a:r>
              <a:rPr lang="en-US" b="1" smtClean="0"/>
              <a:t> </a:t>
            </a:r>
            <a:r>
              <a:rPr lang="en-US" smtClean="0"/>
              <a:t>conserve the use of cash within the operating cycle, or one year, whichever is longer</a:t>
            </a:r>
          </a:p>
          <a:p>
            <a:pPr>
              <a:tabLst>
                <a:tab pos="3656013" algn="l"/>
                <a:tab pos="3943350" algn="l"/>
              </a:tabLst>
            </a:pPr>
            <a:r>
              <a:rPr lang="en-US" smtClean="0"/>
              <a:t>Typical examples</a:t>
            </a:r>
          </a:p>
          <a:p>
            <a:pPr lvl="1">
              <a:tabLst>
                <a:tab pos="3656013" algn="l"/>
                <a:tab pos="3943350" algn="l"/>
              </a:tabLst>
            </a:pPr>
            <a:r>
              <a:rPr lang="en-US" smtClean="0"/>
              <a:t>Cash	</a:t>
            </a:r>
            <a:r>
              <a:rPr lang="en-US" smtClean="0">
                <a:cs typeface="Arial" charset="0"/>
              </a:rPr>
              <a:t>–	</a:t>
            </a:r>
            <a:r>
              <a:rPr lang="en-US" smtClean="0"/>
              <a:t>Marketable securities</a:t>
            </a:r>
          </a:p>
          <a:p>
            <a:pPr lvl="1">
              <a:tabLst>
                <a:tab pos="3656013" algn="l"/>
                <a:tab pos="3943350" algn="l"/>
              </a:tabLst>
            </a:pPr>
            <a:r>
              <a:rPr lang="en-US" smtClean="0"/>
              <a:t>Receivables	</a:t>
            </a:r>
            <a:r>
              <a:rPr lang="en-US" smtClean="0">
                <a:cs typeface="Arial" charset="0"/>
              </a:rPr>
              <a:t>–	</a:t>
            </a:r>
            <a:r>
              <a:rPr lang="en-US" smtClean="0"/>
              <a:t>Inventories</a:t>
            </a:r>
          </a:p>
          <a:p>
            <a:pPr lvl="1">
              <a:tabLst>
                <a:tab pos="3656013" algn="l"/>
                <a:tab pos="3943350" algn="l"/>
              </a:tabLst>
            </a:pPr>
            <a:r>
              <a:rPr lang="en-US" smtClean="0"/>
              <a:t>Prepayments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charset="0"/>
              </a:rPr>
              <a:t>Operating Cycle</a:t>
            </a:r>
          </a:p>
        </p:txBody>
      </p:sp>
      <p:sp>
        <p:nvSpPr>
          <p:cNvPr id="16387" name="Rectangle 18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mtClean="0"/>
              <a:t>The time period between the acquisition of goods and the final cash realization from sales</a:t>
            </a:r>
          </a:p>
        </p:txBody>
      </p:sp>
      <p:sp>
        <p:nvSpPr>
          <p:cNvPr id="16388" name="Text Box 19"/>
          <p:cNvSpPr txBox="1">
            <a:spLocks noChangeArrowheads="1"/>
          </p:cNvSpPr>
          <p:nvPr/>
        </p:nvSpPr>
        <p:spPr bwMode="auto">
          <a:xfrm>
            <a:off x="1066800" y="3297238"/>
            <a:ext cx="304800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>
                <a:latin typeface="Arial" charset="0"/>
              </a:rPr>
              <a:t>Purchase inventory</a:t>
            </a:r>
          </a:p>
          <a:p>
            <a:pPr>
              <a:spcBef>
                <a:spcPct val="50000"/>
              </a:spcBef>
            </a:pPr>
            <a:r>
              <a:rPr lang="en-US" sz="2200">
                <a:latin typeface="Arial" charset="0"/>
              </a:rPr>
              <a:t>Cash sale to customer</a:t>
            </a:r>
          </a:p>
        </p:txBody>
      </p:sp>
      <p:sp>
        <p:nvSpPr>
          <p:cNvPr id="16389" name="AutoShape 20"/>
          <p:cNvSpPr>
            <a:spLocks noChangeArrowheads="1"/>
          </p:cNvSpPr>
          <p:nvPr/>
        </p:nvSpPr>
        <p:spPr bwMode="auto">
          <a:xfrm>
            <a:off x="1100138" y="3797300"/>
            <a:ext cx="2895600" cy="381000"/>
          </a:xfrm>
          <a:prstGeom prst="flowChart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AutoShape 21"/>
          <p:cNvSpPr>
            <a:spLocks noChangeArrowheads="1"/>
          </p:cNvSpPr>
          <p:nvPr/>
        </p:nvSpPr>
        <p:spPr bwMode="auto">
          <a:xfrm>
            <a:off x="1295400" y="3221038"/>
            <a:ext cx="2743200" cy="533400"/>
          </a:xfrm>
          <a:prstGeom prst="flowChart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6391" name="AutoShape 22"/>
          <p:cNvCxnSpPr>
            <a:cxnSpLocks noChangeShapeType="1"/>
            <a:stCxn id="16389" idx="1"/>
            <a:endCxn id="16390" idx="1"/>
          </p:cNvCxnSpPr>
          <p:nvPr/>
        </p:nvCxnSpPr>
        <p:spPr bwMode="auto">
          <a:xfrm rot="10800000" flipH="1">
            <a:off x="1100138" y="3487738"/>
            <a:ext cx="195262" cy="500062"/>
          </a:xfrm>
          <a:prstGeom prst="bentConnector3">
            <a:avLst>
              <a:gd name="adj1" fmla="val -117074"/>
            </a:avLst>
          </a:prstGeom>
          <a:noFill/>
          <a:ln w="38100">
            <a:solidFill>
              <a:srgbClr val="336699"/>
            </a:solidFill>
            <a:miter lim="800000"/>
            <a:headEnd/>
            <a:tailEnd type="triangle" w="med" len="med"/>
          </a:ln>
        </p:spPr>
      </p:cxnSp>
      <p:cxnSp>
        <p:nvCxnSpPr>
          <p:cNvPr id="16392" name="AutoShape 23"/>
          <p:cNvCxnSpPr>
            <a:cxnSpLocks noChangeShapeType="1"/>
            <a:stCxn id="16390" idx="3"/>
            <a:endCxn id="16389" idx="3"/>
          </p:cNvCxnSpPr>
          <p:nvPr/>
        </p:nvCxnSpPr>
        <p:spPr bwMode="auto">
          <a:xfrm flipH="1">
            <a:off x="3995738" y="3487738"/>
            <a:ext cx="42862" cy="500062"/>
          </a:xfrm>
          <a:prstGeom prst="bentConnector3">
            <a:avLst>
              <a:gd name="adj1" fmla="val -533333"/>
            </a:avLst>
          </a:prstGeom>
          <a:noFill/>
          <a:ln w="38100">
            <a:solidFill>
              <a:srgbClr val="336699"/>
            </a:solidFill>
            <a:miter lim="800000"/>
            <a:headEnd/>
            <a:tailEnd type="triangle" w="med" len="med"/>
          </a:ln>
        </p:spPr>
      </p:cxnSp>
      <p:sp>
        <p:nvSpPr>
          <p:cNvPr id="16393" name="Text Box 24"/>
          <p:cNvSpPr txBox="1">
            <a:spLocks noChangeArrowheads="1"/>
          </p:cNvSpPr>
          <p:nvPr/>
        </p:nvSpPr>
        <p:spPr bwMode="auto">
          <a:xfrm>
            <a:off x="5141913" y="3297238"/>
            <a:ext cx="2743200" cy="294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>
                <a:latin typeface="Arial" charset="0"/>
              </a:rPr>
              <a:t>Purchase material</a:t>
            </a:r>
          </a:p>
          <a:p>
            <a:pPr>
              <a:spcBef>
                <a:spcPct val="50000"/>
              </a:spcBef>
            </a:pPr>
            <a:r>
              <a:rPr lang="en-US" sz="2200">
                <a:latin typeface="Arial" charset="0"/>
              </a:rPr>
              <a:t>Produce finished product</a:t>
            </a:r>
          </a:p>
          <a:p>
            <a:pPr>
              <a:spcBef>
                <a:spcPct val="50000"/>
              </a:spcBef>
            </a:pPr>
            <a:r>
              <a:rPr lang="en-US" sz="2200">
                <a:latin typeface="Arial" charset="0"/>
              </a:rPr>
              <a:t>Sell to customer on credit</a:t>
            </a:r>
          </a:p>
          <a:p>
            <a:pPr>
              <a:spcBef>
                <a:spcPct val="50000"/>
              </a:spcBef>
            </a:pPr>
            <a:r>
              <a:rPr lang="en-US" sz="2200">
                <a:latin typeface="Arial" charset="0"/>
              </a:rPr>
              <a:t>Collect amount due from customer</a:t>
            </a:r>
          </a:p>
        </p:txBody>
      </p:sp>
      <p:sp>
        <p:nvSpPr>
          <p:cNvPr id="16394" name="AutoShape 25"/>
          <p:cNvSpPr>
            <a:spLocks noChangeArrowheads="1"/>
          </p:cNvSpPr>
          <p:nvPr/>
        </p:nvSpPr>
        <p:spPr bwMode="auto">
          <a:xfrm>
            <a:off x="5141913" y="5735638"/>
            <a:ext cx="2362200" cy="381000"/>
          </a:xfrm>
          <a:prstGeom prst="flowChart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5" name="AutoShape 26"/>
          <p:cNvSpPr>
            <a:spLocks noChangeArrowheads="1"/>
          </p:cNvSpPr>
          <p:nvPr/>
        </p:nvSpPr>
        <p:spPr bwMode="auto">
          <a:xfrm>
            <a:off x="5105400" y="3221038"/>
            <a:ext cx="2514600" cy="533400"/>
          </a:xfrm>
          <a:prstGeom prst="flowChart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6396" name="AutoShape 27"/>
          <p:cNvCxnSpPr>
            <a:cxnSpLocks noChangeShapeType="1"/>
            <a:stCxn id="16394" idx="1"/>
            <a:endCxn id="16395" idx="1"/>
          </p:cNvCxnSpPr>
          <p:nvPr/>
        </p:nvCxnSpPr>
        <p:spPr bwMode="auto">
          <a:xfrm rot="10800000">
            <a:off x="5105400" y="3487738"/>
            <a:ext cx="36513" cy="2438400"/>
          </a:xfrm>
          <a:prstGeom prst="bentConnector3">
            <a:avLst>
              <a:gd name="adj1" fmla="val 726088"/>
            </a:avLst>
          </a:prstGeom>
          <a:noFill/>
          <a:ln w="38100">
            <a:solidFill>
              <a:srgbClr val="336699"/>
            </a:solidFill>
            <a:miter lim="800000"/>
            <a:headEnd/>
            <a:tailEnd type="triangle" w="med" len="med"/>
          </a:ln>
        </p:spPr>
      </p:cxnSp>
      <p:sp>
        <p:nvSpPr>
          <p:cNvPr id="16397" name="Line 29"/>
          <p:cNvSpPr>
            <a:spLocks noChangeShapeType="1"/>
          </p:cNvSpPr>
          <p:nvPr/>
        </p:nvSpPr>
        <p:spPr bwMode="auto">
          <a:xfrm>
            <a:off x="7656513" y="3678238"/>
            <a:ext cx="0" cy="381000"/>
          </a:xfrm>
          <a:prstGeom prst="line">
            <a:avLst/>
          </a:prstGeom>
          <a:noFill/>
          <a:ln w="38100">
            <a:solidFill>
              <a:srgbClr val="3366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8" name="Line 30"/>
          <p:cNvSpPr>
            <a:spLocks noChangeShapeType="1"/>
          </p:cNvSpPr>
          <p:nvPr/>
        </p:nvSpPr>
        <p:spPr bwMode="auto">
          <a:xfrm>
            <a:off x="7656513" y="4364038"/>
            <a:ext cx="0" cy="381000"/>
          </a:xfrm>
          <a:prstGeom prst="line">
            <a:avLst/>
          </a:prstGeom>
          <a:noFill/>
          <a:ln w="38100">
            <a:solidFill>
              <a:srgbClr val="3366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9" name="Line 31"/>
          <p:cNvSpPr>
            <a:spLocks noChangeShapeType="1"/>
          </p:cNvSpPr>
          <p:nvPr/>
        </p:nvSpPr>
        <p:spPr bwMode="auto">
          <a:xfrm>
            <a:off x="7656513" y="5126038"/>
            <a:ext cx="0" cy="381000"/>
          </a:xfrm>
          <a:prstGeom prst="line">
            <a:avLst/>
          </a:prstGeom>
          <a:noFill/>
          <a:ln w="38100">
            <a:solidFill>
              <a:srgbClr val="3366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00" name="Text Box 32"/>
          <p:cNvSpPr txBox="1">
            <a:spLocks noChangeArrowheads="1"/>
          </p:cNvSpPr>
          <p:nvPr/>
        </p:nvSpPr>
        <p:spPr bwMode="auto">
          <a:xfrm>
            <a:off x="1050925" y="2667000"/>
            <a:ext cx="3140075" cy="4270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 u="sng">
                <a:latin typeface="Arial" charset="0"/>
              </a:rPr>
              <a:t>Retail and Wholesale</a:t>
            </a:r>
          </a:p>
        </p:txBody>
      </p:sp>
      <p:sp>
        <p:nvSpPr>
          <p:cNvPr id="16401" name="Text Box 33"/>
          <p:cNvSpPr txBox="1">
            <a:spLocks noChangeArrowheads="1"/>
          </p:cNvSpPr>
          <p:nvPr/>
        </p:nvSpPr>
        <p:spPr bwMode="auto">
          <a:xfrm>
            <a:off x="4784725" y="2667000"/>
            <a:ext cx="3140075" cy="4270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 u="sng">
                <a:latin typeface="Arial" charset="0"/>
              </a:rPr>
              <a:t>Manufacturing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charset="0"/>
              </a:rPr>
              <a:t>Current Assets: Cash (cont’d)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600200"/>
            <a:ext cx="7940675" cy="4114800"/>
          </a:xfrm>
        </p:spPr>
        <p:txBody>
          <a:bodyPr/>
          <a:lstStyle/>
          <a:p>
            <a:r>
              <a:rPr lang="en-US" smtClean="0"/>
              <a:t>Compensating balance</a:t>
            </a:r>
          </a:p>
          <a:p>
            <a:pPr lvl="1"/>
            <a:r>
              <a:rPr lang="en-US" smtClean="0"/>
              <a:t>A portion of loan proceeds required to be retained on deposit</a:t>
            </a:r>
          </a:p>
          <a:p>
            <a:pPr lvl="1"/>
            <a:r>
              <a:rPr lang="en-US" smtClean="0"/>
              <a:t>Increases effective interest rate</a:t>
            </a:r>
          </a:p>
          <a:p>
            <a:pPr lvl="1"/>
            <a:r>
              <a:rPr lang="en-US" smtClean="0"/>
              <a:t>Against current liability</a:t>
            </a:r>
          </a:p>
          <a:p>
            <a:pPr lvl="2"/>
            <a:r>
              <a:rPr lang="en-US" smtClean="0"/>
              <a:t>Part of current assets; disclosure</a:t>
            </a:r>
          </a:p>
          <a:p>
            <a:pPr lvl="1"/>
            <a:r>
              <a:rPr lang="en-US" smtClean="0"/>
              <a:t>Against noncurrent liability</a:t>
            </a:r>
          </a:p>
          <a:p>
            <a:pPr lvl="2"/>
            <a:r>
              <a:rPr lang="en-US" smtClean="0"/>
              <a:t>Reported as noncurrent asset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charset="0"/>
              </a:rPr>
              <a:t>Current Assets: Cash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371600"/>
            <a:ext cx="7940675" cy="4114800"/>
          </a:xfrm>
        </p:spPr>
        <p:txBody>
          <a:bodyPr/>
          <a:lstStyle/>
          <a:p>
            <a:r>
              <a:rPr lang="en-US" smtClean="0"/>
              <a:t>Unrestricted</a:t>
            </a:r>
          </a:p>
          <a:p>
            <a:pPr lvl="1"/>
            <a:r>
              <a:rPr lang="en-US" smtClean="0"/>
              <a:t>Available to pay creditors</a:t>
            </a:r>
          </a:p>
          <a:p>
            <a:pPr lvl="1"/>
            <a:r>
              <a:rPr lang="en-US" smtClean="0"/>
              <a:t>Report as current asset</a:t>
            </a:r>
          </a:p>
          <a:p>
            <a:r>
              <a:rPr lang="en-US" smtClean="0"/>
              <a:t>Restricted</a:t>
            </a:r>
          </a:p>
          <a:p>
            <a:pPr lvl="1"/>
            <a:r>
              <a:rPr lang="en-US" smtClean="0"/>
              <a:t>May report as current but disclose restrictions</a:t>
            </a:r>
          </a:p>
          <a:p>
            <a:pPr lvl="1"/>
            <a:r>
              <a:rPr lang="en-US" smtClean="0"/>
              <a:t>Eliminate cash and related current liability when measuring short-term debt-paying 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latin typeface="Arial" charset="0"/>
              </a:rPr>
              <a:t>Current Assets: Marketable Securities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/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MY" sz="1800" dirty="0">
                <a:latin typeface="Arial" panose="020B0604020202020204" pitchFamily="34" charset="0"/>
                <a:cs typeface="Arial" panose="020B0604020202020204" pitchFamily="34" charset="0"/>
              </a:rPr>
              <a:t>Any equity or debt instrument that it readily </a:t>
            </a:r>
            <a:r>
              <a:rPr lang="en-MY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saleable </a:t>
            </a:r>
            <a:r>
              <a:rPr lang="en-MY" sz="1800" dirty="0">
                <a:latin typeface="Arial" panose="020B0604020202020204" pitchFamily="34" charset="0"/>
                <a:cs typeface="Arial" panose="020B0604020202020204" pitchFamily="34" charset="0"/>
              </a:rPr>
              <a:t>and can be converted into cash, or exchanged with ease. </a:t>
            </a:r>
            <a:endParaRPr lang="en-MY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MY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Stocks</a:t>
            </a:r>
            <a:r>
              <a:rPr lang="en-MY" sz="1800" dirty="0">
                <a:latin typeface="Arial" panose="020B0604020202020204" pitchFamily="34" charset="0"/>
                <a:cs typeface="Arial" panose="020B0604020202020204" pitchFamily="34" charset="0"/>
              </a:rPr>
              <a:t>, bonds, short-term commercial paper and certificates of deposit are all considered marketable securities because there is a public demand for them and because they can be readily converted into cash</a:t>
            </a:r>
            <a:r>
              <a:rPr lang="en-MY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 smtClean="0"/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Debt and equity securities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Readily marketable</a:t>
            </a:r>
          </a:p>
          <a:p>
            <a:pPr lvl="1"/>
            <a:r>
              <a:rPr lang="en-US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Managerial intent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to convert to cash within the year or the operating cycle, whichever is longer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Carried at fair value</a:t>
            </a:r>
          </a:p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Analysis:</a:t>
            </a:r>
          </a:p>
          <a:p>
            <a:pPr lvl="1"/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Reclassify continuing investments as noncurrent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charset="0"/>
              </a:rPr>
              <a:t>Current Assets: Receivables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/>
          <a:lstStyle/>
          <a:p>
            <a:pPr algn="just"/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Sales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made 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but not </a:t>
            </a:r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paid-for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the </a:t>
            </a:r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customers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(trade debtors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MY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Accounts receivables 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are shown as </a:t>
            </a:r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(short- term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) assets in a </a:t>
            </a:r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balance 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sheet and are, in fact, unsecured promises by customers to pay in the future. </a:t>
            </a:r>
            <a:endParaRPr lang="en-MY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 sums are a key factor in determining a firm's liquidity and may be discounted used in raising a short-term bank loan, or sold to a factor. </a:t>
            </a:r>
            <a:endParaRPr lang="en-MY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MY" sz="1800" b="1" dirty="0">
                <a:latin typeface="Arial" panose="020B0604020202020204" pitchFamily="34" charset="0"/>
                <a:cs typeface="Arial" panose="020B0604020202020204" pitchFamily="34" charset="0"/>
              </a:rPr>
              <a:t> provision is usually made in the accounts of a firm to offset uncollectible accounts receivable (bad debts) as losses</a:t>
            </a:r>
            <a:r>
              <a:rPr lang="en-MY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Claims to future cash inflows</a:t>
            </a:r>
          </a:p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Arise from sales to customers</a:t>
            </a:r>
          </a:p>
          <a:p>
            <a:pPr lvl="1"/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Trade (account) receivables</a:t>
            </a:r>
          </a:p>
          <a:p>
            <a:pPr lvl="1"/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Notes receivable</a:t>
            </a:r>
          </a:p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Other current receivables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latin typeface="Arial" charset="0"/>
              </a:rPr>
              <a:t>Current Assets: Receivables (cont’d)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Valuation</a:t>
            </a:r>
            <a:endParaRPr lang="en-US" b="1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Ignore cost of fund use for delayed collection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Assume rate of interest is reasonable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Notes that are noninterest-bearing carry an unreasonable rate, or are for an amount different from value of transaction are recorded at present value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Impairment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Uncollectibility</a:t>
            </a:r>
            <a:endParaRPr lang="en-US" dirty="0" smtClean="0"/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Allowed discounts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Allowances given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Returns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latin typeface="Arial" charset="0"/>
              </a:rPr>
              <a:t>Current Assets: Receivables (cont’d)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371600"/>
            <a:ext cx="8016875" cy="4114800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mtClean="0"/>
              <a:t>Impairment: Accrue (allowance method)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mtClean="0"/>
              <a:t>Based on estimate of receivables’ realizable value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mtClean="0"/>
              <a:t>Set up allowance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mtClean="0"/>
              <a:t>Expense recognized on income statement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mtClean="0"/>
              <a:t>Asset reduced by contra account “Allowance”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mtClean="0"/>
              <a:t>Expense on income statement before deducted on tax return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mtClean="0"/>
              <a:t>Charge-off of a specific receivable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mtClean="0"/>
              <a:t>Reduces accounts receivable and allowance for doubtful accounts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mtClean="0"/>
              <a:t>No impact on financial income or net assets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mtClean="0"/>
              <a:t>Deductible event for income taxes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latin typeface="Arial" charset="0"/>
              </a:rPr>
              <a:t>Current Assets: Receivables (cont’d)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8016875" cy="4649787"/>
          </a:xfrm>
        </p:spPr>
        <p:txBody>
          <a:bodyPr/>
          <a:lstStyle/>
          <a:p>
            <a:r>
              <a:rPr lang="en-US" sz="2400" b="1" smtClean="0">
                <a:latin typeface="Arial" charset="0"/>
                <a:cs typeface="Arial" charset="0"/>
              </a:rPr>
              <a:t>Impairment: Direct write-off</a:t>
            </a:r>
          </a:p>
          <a:p>
            <a:pPr lvl="1"/>
            <a:r>
              <a:rPr lang="en-US" sz="2400" b="1" smtClean="0">
                <a:latin typeface="Arial" charset="0"/>
                <a:cs typeface="Arial" charset="0"/>
              </a:rPr>
              <a:t>Alternative to accrual method when</a:t>
            </a:r>
          </a:p>
          <a:p>
            <a:pPr lvl="2"/>
            <a:r>
              <a:rPr lang="en-US" b="1" smtClean="0">
                <a:latin typeface="Arial" charset="0"/>
                <a:cs typeface="Arial" charset="0"/>
              </a:rPr>
              <a:t>Receivables are not material </a:t>
            </a:r>
            <a:r>
              <a:rPr lang="en-US" b="1" i="1" smtClean="0">
                <a:latin typeface="Arial" charset="0"/>
                <a:cs typeface="Arial" charset="0"/>
              </a:rPr>
              <a:t>or</a:t>
            </a:r>
            <a:endParaRPr lang="en-US" b="1" smtClean="0">
              <a:latin typeface="Arial" charset="0"/>
              <a:cs typeface="Arial" charset="0"/>
            </a:endParaRPr>
          </a:p>
          <a:p>
            <a:pPr lvl="2"/>
            <a:r>
              <a:rPr lang="en-US" b="1" smtClean="0">
                <a:latin typeface="Arial" charset="0"/>
                <a:cs typeface="Arial" charset="0"/>
              </a:rPr>
              <a:t>Amount for accrual cannot be reasonably estimated</a:t>
            </a:r>
          </a:p>
          <a:p>
            <a:pPr lvl="1"/>
            <a:r>
              <a:rPr lang="en-US" sz="2400" b="1" smtClean="0">
                <a:latin typeface="Arial" charset="0"/>
                <a:cs typeface="Arial" charset="0"/>
              </a:rPr>
              <a:t>Charge-off of a specific receivable</a:t>
            </a:r>
          </a:p>
          <a:p>
            <a:pPr lvl="2"/>
            <a:r>
              <a:rPr lang="en-US" b="1" smtClean="0">
                <a:latin typeface="Arial" charset="0"/>
                <a:cs typeface="Arial" charset="0"/>
              </a:rPr>
              <a:t>Recognize expense</a:t>
            </a:r>
          </a:p>
          <a:p>
            <a:pPr lvl="2"/>
            <a:r>
              <a:rPr lang="en-US" b="1" smtClean="0">
                <a:latin typeface="Arial" charset="0"/>
                <a:cs typeface="Arial" charset="0"/>
              </a:rPr>
              <a:t>Reduce asset</a:t>
            </a:r>
          </a:p>
          <a:p>
            <a:pPr lvl="1"/>
            <a:r>
              <a:rPr lang="en-US" sz="2400" b="1" smtClean="0">
                <a:latin typeface="Arial" charset="0"/>
                <a:cs typeface="Arial" charset="0"/>
              </a:rPr>
              <a:t>Bad debt expense likely to be recognized in a year subsequent to the sale</a:t>
            </a:r>
          </a:p>
          <a:p>
            <a:pPr lvl="2"/>
            <a:r>
              <a:rPr lang="en-US" b="1" smtClean="0">
                <a:latin typeface="Arial" charset="0"/>
                <a:cs typeface="Arial" charset="0"/>
              </a:rPr>
              <a:t>Does not match expense with revenue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latin typeface="Arial" charset="0"/>
              </a:rPr>
              <a:t>Current Assets: Receivables (cont’d)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/>
          <a:lstStyle/>
          <a:p>
            <a:r>
              <a:rPr lang="en-US" smtClean="0"/>
              <a:t>Trade receivables</a:t>
            </a:r>
          </a:p>
          <a:p>
            <a:pPr lvl="1"/>
            <a:r>
              <a:rPr lang="en-US" smtClean="0"/>
              <a:t>Typically collected within 30 days</a:t>
            </a:r>
          </a:p>
          <a:p>
            <a:r>
              <a:rPr lang="en-US" smtClean="0"/>
              <a:t>Installment receivables</a:t>
            </a:r>
          </a:p>
          <a:p>
            <a:pPr lvl="1"/>
            <a:r>
              <a:rPr lang="en-US" smtClean="0"/>
              <a:t>May be carried as a current asset yet collection may be significantly longer than trade receivables</a:t>
            </a:r>
          </a:p>
          <a:p>
            <a:pPr lvl="1"/>
            <a:r>
              <a:rPr lang="en-US" smtClean="0"/>
              <a:t>Usually considered to be lower quality than trade receivables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latin typeface="Arial" charset="0"/>
              </a:rPr>
              <a:t>Current Assets: Receivables (cont’d)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/>
          <a:lstStyle/>
          <a:p>
            <a:r>
              <a:rPr lang="en-US" smtClean="0"/>
              <a:t>Customer concentration</a:t>
            </a:r>
          </a:p>
          <a:p>
            <a:pPr lvl="1"/>
            <a:r>
              <a:rPr lang="en-US" smtClean="0"/>
              <a:t>May impair the quality of receivables if a large portion of receivables is from a few customers</a:t>
            </a:r>
          </a:p>
          <a:p>
            <a:r>
              <a:rPr lang="en-US" smtClean="0"/>
              <a:t>Liquidity</a:t>
            </a:r>
          </a:p>
          <a:p>
            <a:pPr lvl="1"/>
            <a:r>
              <a:rPr lang="en-US" smtClean="0"/>
              <a:t>Number of days’ sales in receivables</a:t>
            </a:r>
          </a:p>
          <a:p>
            <a:pPr lvl="1"/>
            <a:r>
              <a:rPr lang="en-US" smtClean="0"/>
              <a:t>Accounts receivable turnover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charset="0"/>
              </a:rPr>
              <a:t>Days’ Sales in Receivables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3048000"/>
            <a:ext cx="7940675" cy="22875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smtClean="0"/>
              <a:t>Should mirror the company’s credit terms </a:t>
            </a:r>
          </a:p>
          <a:p>
            <a:pPr>
              <a:lnSpc>
                <a:spcPct val="80000"/>
              </a:lnSpc>
            </a:pPr>
            <a:r>
              <a:rPr lang="en-US" sz="2400" smtClean="0"/>
              <a:t>Reading reflects end-of-year status of receivables</a:t>
            </a:r>
          </a:p>
          <a:p>
            <a:pPr lvl="1">
              <a:lnSpc>
                <a:spcPct val="80000"/>
              </a:lnSpc>
            </a:pPr>
            <a:r>
              <a:rPr lang="en-US" sz="2000" smtClean="0"/>
              <a:t>Use of the natural business year (lower sales at year-end) can understate result</a:t>
            </a:r>
          </a:p>
          <a:p>
            <a:pPr>
              <a:lnSpc>
                <a:spcPct val="80000"/>
              </a:lnSpc>
            </a:pPr>
            <a:r>
              <a:rPr lang="en-US" sz="2400" smtClean="0"/>
              <a:t>Compare</a:t>
            </a:r>
          </a:p>
          <a:p>
            <a:pPr lvl="1">
              <a:lnSpc>
                <a:spcPct val="80000"/>
              </a:lnSpc>
            </a:pPr>
            <a:r>
              <a:rPr lang="en-US" sz="2000" smtClean="0"/>
              <a:t>Firm data for several years</a:t>
            </a:r>
          </a:p>
          <a:p>
            <a:pPr lvl="1">
              <a:lnSpc>
                <a:spcPct val="80000"/>
              </a:lnSpc>
            </a:pPr>
            <a:r>
              <a:rPr lang="en-US" sz="2000" smtClean="0"/>
              <a:t>Other industry firms and industry averages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1676400" y="1295400"/>
          <a:ext cx="4192588" cy="1468438"/>
        </p:xfrm>
        <a:graphic>
          <a:graphicData uri="http://schemas.openxmlformats.org/presentationml/2006/ole">
            <p:oleObj spid="_x0000_s1037" name="Equation" r:id="rId4" imgW="1777229" imgH="62203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latin typeface="Arial" charset="0"/>
              </a:rPr>
              <a:t>Days’ Sales in Receivables (cont’d)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8093075" cy="4954587"/>
          </a:xfrm>
        </p:spPr>
        <p:txBody>
          <a:bodyPr/>
          <a:lstStyle/>
          <a:p>
            <a:r>
              <a:rPr lang="en-US" sz="2200" b="1" dirty="0" smtClean="0">
                <a:latin typeface="Arial" charset="0"/>
                <a:cs typeface="Arial" charset="0"/>
              </a:rPr>
              <a:t>Causes for overstatement</a:t>
            </a:r>
          </a:p>
          <a:p>
            <a:pPr lvl="1"/>
            <a:r>
              <a:rPr lang="en-US" sz="2200" b="1" dirty="0" smtClean="0">
                <a:latin typeface="Arial" charset="0"/>
                <a:cs typeface="Arial" charset="0"/>
              </a:rPr>
              <a:t>Sales volume expands materially late in the year</a:t>
            </a:r>
          </a:p>
          <a:p>
            <a:pPr lvl="1"/>
            <a:r>
              <a:rPr lang="en-US" sz="2200" b="1" dirty="0" smtClean="0">
                <a:latin typeface="Arial" charset="0"/>
                <a:cs typeface="Arial" charset="0"/>
              </a:rPr>
              <a:t>Receivables are uncollectible and should have been written off</a:t>
            </a:r>
          </a:p>
          <a:p>
            <a:pPr lvl="1"/>
            <a:r>
              <a:rPr lang="en-US" sz="2200" b="1" dirty="0" smtClean="0">
                <a:latin typeface="Arial" charset="0"/>
                <a:cs typeface="Arial" charset="0"/>
              </a:rPr>
              <a:t>The company seasonally dates invoices</a:t>
            </a:r>
          </a:p>
          <a:p>
            <a:pPr lvl="1"/>
            <a:r>
              <a:rPr lang="en-US" sz="2200" b="1" dirty="0" smtClean="0">
                <a:latin typeface="Arial" charset="0"/>
                <a:cs typeface="Arial" charset="0"/>
              </a:rPr>
              <a:t>A large portion of receivables are on the installment basis</a:t>
            </a:r>
          </a:p>
          <a:p>
            <a:r>
              <a:rPr lang="en-US" sz="2200" b="1" dirty="0" smtClean="0">
                <a:latin typeface="Arial" charset="0"/>
                <a:cs typeface="Arial" charset="0"/>
              </a:rPr>
              <a:t>Causes for understatement</a:t>
            </a:r>
          </a:p>
          <a:p>
            <a:pPr lvl="1"/>
            <a:r>
              <a:rPr lang="en-US" sz="2200" b="1" dirty="0" smtClean="0">
                <a:latin typeface="Arial" charset="0"/>
                <a:cs typeface="Arial" charset="0"/>
              </a:rPr>
              <a:t>Sales volume decreases materially late in the year</a:t>
            </a:r>
          </a:p>
          <a:p>
            <a:pPr lvl="1"/>
            <a:r>
              <a:rPr lang="en-US" sz="2200" b="1" dirty="0" smtClean="0">
                <a:latin typeface="Arial" charset="0"/>
                <a:cs typeface="Arial" charset="0"/>
              </a:rPr>
              <a:t>A material amount of sales are on a cash basis</a:t>
            </a:r>
          </a:p>
          <a:p>
            <a:pPr lvl="1"/>
            <a:r>
              <a:rPr lang="en-US" sz="2200" b="1" dirty="0" smtClean="0">
                <a:latin typeface="Arial" charset="0"/>
                <a:cs typeface="Arial" charset="0"/>
              </a:rPr>
              <a:t>The company has a  </a:t>
            </a:r>
            <a:r>
              <a:rPr lang="en-US" sz="2200" b="1" i="1" dirty="0" smtClean="0">
                <a:latin typeface="Arial" charset="0"/>
                <a:cs typeface="Arial" charset="0"/>
              </a:rPr>
              <a:t>factoring arrangement</a:t>
            </a:r>
            <a:r>
              <a:rPr lang="en-US" sz="2200" b="1" dirty="0" smtClean="0">
                <a:latin typeface="Arial" charset="0"/>
                <a:cs typeface="Arial" charset="0"/>
              </a:rPr>
              <a:t> in which a material amount of the receivables is sold to an outside party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latin typeface="Arial" charset="0"/>
              </a:rPr>
              <a:t>Accounts Receivable Turnover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2667000"/>
            <a:ext cx="7940675" cy="2668588"/>
          </a:xfrm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mtClean="0"/>
              <a:t>Indicates the liquidity of receivables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mtClean="0"/>
              <a:t>Determining </a:t>
            </a:r>
            <a:r>
              <a:rPr lang="en-US" i="1" smtClean="0"/>
              <a:t>average</a:t>
            </a:r>
            <a:r>
              <a:rPr lang="en-US" smtClean="0"/>
              <a:t> gross receivables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mtClean="0"/>
              <a:t>End of year and beginning of year base points for average mask seasonal fluctuations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mtClean="0"/>
              <a:t>Internal analysis: use monthly or weekly amounts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mtClean="0"/>
              <a:t>External analysis: use quarterly data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990600" y="1295400"/>
          <a:ext cx="5665788" cy="989013"/>
        </p:xfrm>
        <a:graphic>
          <a:graphicData uri="http://schemas.openxmlformats.org/presentationml/2006/ole">
            <p:oleObj spid="_x0000_s2061" name="Equation" r:id="rId4" imgW="2400300" imgH="4191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latin typeface="Arial" charset="0"/>
              </a:rPr>
              <a:t>Accounts Receivable Turnover in Days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3124200"/>
            <a:ext cx="7940675" cy="2668588"/>
          </a:xfrm>
        </p:spPr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Similar to </a:t>
            </a:r>
            <a:r>
              <a:rPr lang="en-US" i="1" smtClean="0">
                <a:latin typeface="Arial" charset="0"/>
                <a:cs typeface="Arial" charset="0"/>
              </a:rPr>
              <a:t>Number of Days’ Sales in Receivables</a:t>
            </a:r>
            <a:r>
              <a:rPr lang="en-US" smtClean="0">
                <a:latin typeface="Arial" charset="0"/>
                <a:cs typeface="Arial" charset="0"/>
              </a:rPr>
              <a:t> except average receivables are used</a:t>
            </a:r>
          </a:p>
          <a:p>
            <a:r>
              <a:rPr lang="en-US" smtClean="0">
                <a:latin typeface="Arial" charset="0"/>
                <a:cs typeface="Arial" charset="0"/>
              </a:rPr>
              <a:t>Should reflect firm’s credit and collection policies</a:t>
            </a:r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1371600" y="1600200"/>
          <a:ext cx="5659438" cy="1466850"/>
        </p:xfrm>
        <a:graphic>
          <a:graphicData uri="http://schemas.openxmlformats.org/presentationml/2006/ole">
            <p:oleObj spid="_x0000_s3085" name="Equation" r:id="rId4" imgW="2400300" imgH="6223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</a:t>
            </a:r>
            <a:endParaRPr lang="en-US" dirty="0"/>
          </a:p>
        </p:txBody>
      </p:sp>
      <p:sp>
        <p:nvSpPr>
          <p:cNvPr id="50177" name="Rectangle 1"/>
          <p:cNvSpPr>
            <a:spLocks noChangeArrowheads="1"/>
          </p:cNvSpPr>
          <p:nvPr/>
        </p:nvSpPr>
        <p:spPr bwMode="auto">
          <a:xfrm>
            <a:off x="228600" y="1371600"/>
            <a:ext cx="86868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Hawk Company wants to determine the liquidity of its receivables. It has supplied you with the following data regarding accounts for December 31, 2003 and 2002.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		</a:t>
            </a:r>
            <a:r>
              <a:rPr lang="en-US" sz="18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	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</a:t>
            </a:r>
            <a:r>
              <a:rPr kumimoji="0" lang="en-US" sz="18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2003			2002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Net sales				$1,180,178		$2,200,000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Receivables, less allowance for losses 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and discounts: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Beginning or year (allowance for losses and discounts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2003 -$12,300; 2002 - $ 7180)			240,360		230,180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End Of year (allowance for losses and discounts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2003-$11180, 2002-$12300)			220,385		240,360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Required: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Compute the number of days sales in receivables at December 31</a:t>
            </a:r>
            <a:r>
              <a:rPr kumimoji="0" lang="en-US" sz="18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st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2003 and 2002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Compute the accounts receivable turnover for 2003 and 2002 (Use year- end gross receivables.)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Comment on the liquidity of Hawk Company receivables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8814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73962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"/>
            <a:ext cx="7162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 Hawk Company receivables have been much less liquid in 2003 in comparison with 2002.  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days' sales in receivables at the end of the year have increased from 41.92 days in 2002 to 71.62 days in 2003.  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accounts receivable turnover declined in 2003 to 4.87 from a turnover of 8.98 in 2002.  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These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figures represent a major deterioration in the liquidation of receivables.  The reasons for this deterioration should be determined.  Some possible reasons are a major customer not paying its bills, a general deterioration of all receivable accounts, or a change in the Hawk Company credit terms.</a:t>
            </a:r>
            <a:endParaRPr lang="en-M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403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</a:t>
            </a:r>
            <a:endParaRPr lang="en-US" dirty="0"/>
          </a:p>
        </p:txBody>
      </p:sp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457200" y="1295400"/>
            <a:ext cx="8382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Mr. Williams, the owner of Williams produce, wants to maintain control over accounts receivable. He understands that day’s sales in receivables and accounts receivable turnover will give a good indication of how well receivables are being managed. Williams produce does 60% of its business during June July and August. Mr. Williams provided the pertinent data.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Compute the day’s sales in receivables for July 31, 2003 and December 31, 2003, based on the accompanying data.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Compute the accounts receivable turnover for the period ended July 31, 2003, and December 31, 2003. (Use year- end gross receivables)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Comment on the results from (a) and(b)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				For Year		For Year 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				Ended		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Ended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				December 31,	July 31,</a:t>
            </a:r>
            <a:endParaRPr kumimoji="0" lang="en-US" sz="1600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				</a:t>
            </a:r>
            <a:r>
              <a:rPr kumimoji="0" lang="en-US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2003	</a:t>
            </a:r>
            <a:r>
              <a:rPr kumimoji="0" lang="en-US" sz="1600" b="1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        </a:t>
            </a:r>
            <a:r>
              <a:rPr kumimoji="0" lang="en-US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2003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Net sales					$800,000		$790,000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Receivables, less allowance for doubtful accounts: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Beginning of period (allowance January 1, $,3,000,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August, 1, $4,000)	 			50,000		$89,000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End of period (allowance December 31,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$3,500; July 31, $4,100)   			55,400		90,150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3450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797511"/>
            <a:ext cx="7620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MY" b="1" dirty="0">
                <a:latin typeface="Arial" panose="020B0604020202020204" pitchFamily="34" charset="0"/>
                <a:cs typeface="Arial" panose="020B0604020202020204" pitchFamily="34" charset="0"/>
              </a:rPr>
              <a:t>This company appears to have a seasonal business because of the materially different days' sales in receivables and accounts receivable turnover when computed at the </a:t>
            </a:r>
            <a:r>
              <a:rPr lang="en-MY" b="1" dirty="0" smtClean="0">
                <a:latin typeface="Arial" panose="020B0604020202020204" pitchFamily="34" charset="0"/>
                <a:cs typeface="Arial" panose="020B0604020202020204" pitchFamily="34" charset="0"/>
              </a:rPr>
              <a:t>two different </a:t>
            </a:r>
            <a:r>
              <a:rPr lang="en-MY" b="1" dirty="0">
                <a:latin typeface="Arial" panose="020B0604020202020204" pitchFamily="34" charset="0"/>
                <a:cs typeface="Arial" panose="020B0604020202020204" pitchFamily="34" charset="0"/>
              </a:rPr>
              <a:t>dates.  </a:t>
            </a:r>
            <a:endParaRPr lang="en-MY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MY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MY" b="1" dirty="0">
                <a:latin typeface="Arial" panose="020B0604020202020204" pitchFamily="34" charset="0"/>
                <a:cs typeface="Arial" panose="020B0604020202020204" pitchFamily="34" charset="0"/>
              </a:rPr>
              <a:t>ratios computed will not be meaningful in an absolute sense, but they would be meaningful in a comparative sense when comparing the same dates from year to year.  They would not be meaningful when comparing different dates.</a:t>
            </a:r>
            <a:endParaRPr lang="en-M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905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</a:t>
            </a:r>
            <a:endParaRPr lang="en-US" dirty="0"/>
          </a:p>
        </p:txBody>
      </p:sp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533400" y="1447800"/>
            <a:ext cx="82296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following inventory and sales data for this year for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G.Rabbit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Company are: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		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End of Year		Beginning of Year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Net sales			$ 3,150,000						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Gross receivables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       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   180,000	</a:t>
            </a:r>
            <a:r>
              <a:rPr lang="en-US" sz="20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$ 160,000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Inventory			   480,000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390,000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Cost of goods sold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   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2,250,000		   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Required Using the above data from the G Rabbit Company, compute: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a. The account receivable turnover in days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b. The inventory turnover in days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c. The operating cycle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01610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</a:t>
            </a:r>
            <a:endParaRPr lang="en-US" dirty="0"/>
          </a:p>
        </p:txBody>
      </p:sp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381000" y="1263134"/>
            <a:ext cx="83058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Anna Banana Company would like to estimate how long it will take to realize cash from its ending inventory. For this purpose, the following data are submitted: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Account receivable, less allowance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For doubtful accounts of $30,000		$560,000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Ending inventory				 	 680,000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Net sales				            	 </a:t>
            </a:r>
            <a:r>
              <a:rPr lang="en-US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4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,350,000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Cost of Goods Sold				 3,600,000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Required: Estimate how long it will take to realize cash from ending inventory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05696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Lecture Summary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8200" y="1536174"/>
            <a:ext cx="7543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Liquidity of Short-Term Assets; Related Debt Paying Ability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lvl="0" algn="just" eaLnBrk="0" hangingPunct="0"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Current Assets , Current Liabilities and the Operating Cycle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Cash, Marketable Securities, Receivable, </a:t>
            </a:r>
          </a:p>
          <a:p>
            <a:pPr lvl="0" eaLnBrk="0" hangingPunct="0"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Inventories, Prepayments, Other Current Assets,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8296</TotalTime>
  <Words>1173</Words>
  <Application>Microsoft Office PowerPoint</Application>
  <PresentationFormat>On-screen Show (4:3)</PresentationFormat>
  <Paragraphs>215</Paragraphs>
  <Slides>30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Office Theme</vt:lpstr>
      <vt:lpstr>Equation</vt:lpstr>
      <vt:lpstr>Slide 1</vt:lpstr>
      <vt:lpstr>Previous Lecture Summary</vt:lpstr>
      <vt:lpstr>Today's Lecture Topics</vt:lpstr>
      <vt:lpstr>Current Assets</vt:lpstr>
      <vt:lpstr>Operating Cycle</vt:lpstr>
      <vt:lpstr>Current Assets: Cash (cont’d) </vt:lpstr>
      <vt:lpstr>Current Assets: Cash</vt:lpstr>
      <vt:lpstr>Current Assets: Marketable Securities</vt:lpstr>
      <vt:lpstr>Current Assets: Receivables</vt:lpstr>
      <vt:lpstr>Current Assets: Receivables (cont’d)</vt:lpstr>
      <vt:lpstr>Current Assets: Receivables (cont’d)</vt:lpstr>
      <vt:lpstr>Current Assets: Receivables (cont’d)</vt:lpstr>
      <vt:lpstr>Current Assets: Receivables (cont’d)</vt:lpstr>
      <vt:lpstr>Current Assets: Receivables (cont’d)</vt:lpstr>
      <vt:lpstr>Days’ Sales in Receivables</vt:lpstr>
      <vt:lpstr>Days’ Sales in Receivables (cont’d)</vt:lpstr>
      <vt:lpstr>Accounts Receivable Turnover</vt:lpstr>
      <vt:lpstr>Accounts Receivable Turnover in Days</vt:lpstr>
      <vt:lpstr>Practical Exercise</vt:lpstr>
      <vt:lpstr>Slide 20</vt:lpstr>
      <vt:lpstr>Slide 21</vt:lpstr>
      <vt:lpstr>Slide 22</vt:lpstr>
      <vt:lpstr>Practical Exercise</vt:lpstr>
      <vt:lpstr>Slide 24</vt:lpstr>
      <vt:lpstr>Slide 25</vt:lpstr>
      <vt:lpstr>Practical Exercise</vt:lpstr>
      <vt:lpstr>Slide 27</vt:lpstr>
      <vt:lpstr>Practical Exercise</vt:lpstr>
      <vt:lpstr>Slide 29</vt:lpstr>
      <vt:lpstr>Lecture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subject>Gibson Financial Reporting &amp; Analysis 10e</dc:subject>
  <dc:creator>Anne Oppegard</dc:creator>
  <cp:lastModifiedBy>NTS</cp:lastModifiedBy>
  <cp:revision>102</cp:revision>
  <dcterms:created xsi:type="dcterms:W3CDTF">2005-10-26T23:48:26Z</dcterms:created>
  <dcterms:modified xsi:type="dcterms:W3CDTF">2014-05-29T07:11:46Z</dcterms:modified>
</cp:coreProperties>
</file>