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356" r:id="rId2"/>
    <p:sldId id="331" r:id="rId3"/>
    <p:sldId id="333" r:id="rId4"/>
    <p:sldId id="334" r:id="rId5"/>
    <p:sldId id="335" r:id="rId6"/>
    <p:sldId id="336" r:id="rId7"/>
    <p:sldId id="337" r:id="rId8"/>
    <p:sldId id="338" r:id="rId9"/>
    <p:sldId id="339" r:id="rId10"/>
    <p:sldId id="340" r:id="rId11"/>
    <p:sldId id="341" r:id="rId12"/>
    <p:sldId id="342" r:id="rId13"/>
    <p:sldId id="343" r:id="rId14"/>
    <p:sldId id="344" r:id="rId15"/>
    <p:sldId id="345" r:id="rId16"/>
    <p:sldId id="346" r:id="rId17"/>
    <p:sldId id="347" r:id="rId18"/>
    <p:sldId id="348" r:id="rId19"/>
    <p:sldId id="349" r:id="rId20"/>
    <p:sldId id="350" r:id="rId21"/>
    <p:sldId id="351" r:id="rId22"/>
    <p:sldId id="352" r:id="rId23"/>
    <p:sldId id="353" r:id="rId24"/>
    <p:sldId id="354" r:id="rId25"/>
    <p:sldId id="355" r:id="rId26"/>
    <p:sldId id="258" r:id="rId27"/>
    <p:sldId id="300" r:id="rId28"/>
    <p:sldId id="264" r:id="rId29"/>
    <p:sldId id="319" r:id="rId30"/>
    <p:sldId id="330" r:id="rId31"/>
    <p:sldId id="266" r:id="rId32"/>
    <p:sldId id="267" r:id="rId33"/>
    <p:sldId id="273" r:id="rId34"/>
    <p:sldId id="298" r:id="rId35"/>
    <p:sldId id="277" r:id="rId36"/>
    <p:sldId id="301" r:id="rId37"/>
    <p:sldId id="302" r:id="rId38"/>
    <p:sldId id="303" r:id="rId39"/>
    <p:sldId id="304" r:id="rId40"/>
    <p:sldId id="305" r:id="rId41"/>
    <p:sldId id="306" r:id="rId42"/>
    <p:sldId id="279" r:id="rId43"/>
    <p:sldId id="307" r:id="rId44"/>
    <p:sldId id="280" r:id="rId45"/>
    <p:sldId id="308" r:id="rId46"/>
    <p:sldId id="309" r:id="rId47"/>
    <p:sldId id="281" r:id="rId48"/>
    <p:sldId id="310" r:id="rId49"/>
    <p:sldId id="311" r:id="rId50"/>
    <p:sldId id="282" r:id="rId51"/>
    <p:sldId id="312" r:id="rId52"/>
    <p:sldId id="283" r:id="rId53"/>
    <p:sldId id="313" r:id="rId54"/>
    <p:sldId id="314" r:id="rId55"/>
    <p:sldId id="284" r:id="rId56"/>
    <p:sldId id="315" r:id="rId57"/>
    <p:sldId id="316" r:id="rId58"/>
    <p:sldId id="317" r:id="rId59"/>
    <p:sldId id="285" r:id="rId60"/>
    <p:sldId id="318" r:id="rId61"/>
    <p:sldId id="320" r:id="rId62"/>
    <p:sldId id="321" r:id="rId63"/>
    <p:sldId id="322" r:id="rId64"/>
    <p:sldId id="286" r:id="rId65"/>
    <p:sldId id="323" r:id="rId66"/>
    <p:sldId id="287" r:id="rId67"/>
    <p:sldId id="324" r:id="rId68"/>
    <p:sldId id="325" r:id="rId69"/>
    <p:sldId id="326" r:id="rId70"/>
    <p:sldId id="288" r:id="rId71"/>
    <p:sldId id="327" r:id="rId72"/>
    <p:sldId id="289" r:id="rId73"/>
    <p:sldId id="328" r:id="rId74"/>
    <p:sldId id="291" r:id="rId75"/>
    <p:sldId id="329" r:id="rId76"/>
    <p:sldId id="290" r:id="rId77"/>
    <p:sldId id="293" r:id="rId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8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0" autoAdjust="0"/>
    <p:restoredTop sz="94660"/>
  </p:normalViewPr>
  <p:slideViewPr>
    <p:cSldViewPr>
      <p:cViewPr>
        <p:scale>
          <a:sx n="76" d="100"/>
          <a:sy n="76" d="100"/>
        </p:scale>
        <p:origin x="-1122"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579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916E844-A0B4-4875-A7C4-924EB5320E3B}" type="datetimeFigureOut">
              <a:rPr lang="en-US" smtClean="0"/>
              <a:pPr/>
              <a:t>6/13/2014</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F9453FE-427A-464C-9496-A99E0CDC305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916E844-A0B4-4875-A7C4-924EB5320E3B}" type="datetimeFigureOut">
              <a:rPr lang="en-US" smtClean="0"/>
              <a:pPr/>
              <a:t>6/13/2014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5F9453FE-427A-464C-9496-A99E0CDC3055}"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916E844-A0B4-4875-A7C4-924EB5320E3B}" type="datetimeFigureOut">
              <a:rPr lang="en-US" smtClean="0"/>
              <a:pPr/>
              <a:t>6/13/2014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5F9453FE-427A-464C-9496-A99E0CDC3055}"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916E844-A0B4-4875-A7C4-924EB5320E3B}" type="datetimeFigureOut">
              <a:rPr lang="en-US" smtClean="0"/>
              <a:pPr/>
              <a:t>6/13/2014</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5F9453FE-427A-464C-9496-A99E0CDC3055}"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916E844-A0B4-4875-A7C4-924EB5320E3B}" type="datetimeFigureOut">
              <a:rPr lang="en-US" smtClean="0"/>
              <a:pPr/>
              <a:t>6/13/2014</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5F9453FE-427A-464C-9496-A99E0CDC305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916E844-A0B4-4875-A7C4-924EB5320E3B}" type="datetimeFigureOut">
              <a:rPr lang="en-US" smtClean="0"/>
              <a:pPr/>
              <a:t>6/13/2014</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5F9453FE-427A-464C-9496-A99E0CDC3055}"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916E844-A0B4-4875-A7C4-924EB5320E3B}" type="datetimeFigureOut">
              <a:rPr lang="en-US" smtClean="0"/>
              <a:pPr/>
              <a:t>6/13/2014</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5F9453FE-427A-464C-9496-A99E0CDC305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916E844-A0B4-4875-A7C4-924EB5320E3B}" type="datetimeFigureOut">
              <a:rPr lang="en-US" smtClean="0"/>
              <a:pPr/>
              <a:t>6/13/2014</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5F9453FE-427A-464C-9496-A99E0CDC305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916E844-A0B4-4875-A7C4-924EB5320E3B}" type="datetimeFigureOut">
              <a:rPr lang="en-US" smtClean="0"/>
              <a:pPr/>
              <a:t>6/13/2014</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F9453FE-427A-464C-9496-A99E0CDC3055}"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916E844-A0B4-4875-A7C4-924EB5320E3B}" type="datetimeFigureOut">
              <a:rPr lang="en-US" smtClean="0"/>
              <a:pPr/>
              <a:t>6/13/2014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5F9453FE-427A-464C-9496-A99E0CDC305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916E844-A0B4-4875-A7C4-924EB5320E3B}" type="datetimeFigureOut">
              <a:rPr lang="en-US" smtClean="0"/>
              <a:pPr/>
              <a:t>6/13/2014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5F9453FE-427A-464C-9496-A99E0CDC305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916E844-A0B4-4875-A7C4-924EB5320E3B}" type="datetimeFigureOut">
              <a:rPr lang="en-US" smtClean="0"/>
              <a:pPr/>
              <a:t>6/13/2014</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F9453FE-427A-464C-9496-A99E0CDC305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440977735"/>
              </p:ext>
            </p:extLst>
          </p:nvPr>
        </p:nvGraphicFramePr>
        <p:xfrm>
          <a:off x="457200" y="1481138"/>
          <a:ext cx="8229600" cy="3852860"/>
        </p:xfrm>
        <a:graphic>
          <a:graphicData uri="http://schemas.openxmlformats.org/drawingml/2006/table">
            <a:tbl>
              <a:tblPr firstRow="1" bandRow="1">
                <a:tableStyleId>{5C22544A-7EE6-4342-B048-85BDC9FD1C3A}</a:tableStyleId>
              </a:tblPr>
              <a:tblGrid>
                <a:gridCol w="2209800"/>
                <a:gridCol w="6019800"/>
              </a:tblGrid>
              <a:tr h="770572">
                <a:tc>
                  <a:txBody>
                    <a:bodyPr/>
                    <a:lstStyle/>
                    <a:p>
                      <a:r>
                        <a:rPr lang="en-MY" dirty="0" smtClean="0"/>
                        <a:t>Course Title:</a:t>
                      </a:r>
                      <a:endParaRPr lang="en-MY" dirty="0"/>
                    </a:p>
                  </a:txBody>
                  <a:tcPr/>
                </a:tc>
                <a:tc>
                  <a:txBody>
                    <a:bodyPr/>
                    <a:lstStyle/>
                    <a:p>
                      <a:r>
                        <a:rPr lang="en-MY" sz="2400" dirty="0" smtClean="0">
                          <a:effectLst/>
                        </a:rPr>
                        <a:t>Financial</a:t>
                      </a:r>
                      <a:r>
                        <a:rPr lang="en-MY" sz="2400" baseline="0" dirty="0" smtClean="0">
                          <a:effectLst/>
                        </a:rPr>
                        <a:t> </a:t>
                      </a:r>
                      <a:r>
                        <a:rPr lang="en-MY" sz="2400" dirty="0" smtClean="0">
                          <a:effectLst/>
                        </a:rPr>
                        <a:t>Statement Analysis</a:t>
                      </a:r>
                      <a:endParaRPr lang="en-MY" sz="2400" dirty="0">
                        <a:effectLst/>
                      </a:endParaRPr>
                    </a:p>
                  </a:txBody>
                  <a:tcPr/>
                </a:tc>
              </a:tr>
              <a:tr h="770572">
                <a:tc>
                  <a:txBody>
                    <a:bodyPr/>
                    <a:lstStyle/>
                    <a:p>
                      <a:r>
                        <a:rPr lang="en-MY" dirty="0" smtClean="0"/>
                        <a:t>Course Code:</a:t>
                      </a:r>
                      <a:endParaRPr lang="en-MY" dirty="0"/>
                    </a:p>
                  </a:txBody>
                  <a:tcPr/>
                </a:tc>
                <a:tc>
                  <a:txBody>
                    <a:bodyPr/>
                    <a:lstStyle/>
                    <a:p>
                      <a:r>
                        <a:rPr lang="en-MY" sz="2400" dirty="0" smtClean="0"/>
                        <a:t>MGT-537</a:t>
                      </a:r>
                      <a:endParaRPr lang="en-MY" sz="2400" dirty="0"/>
                    </a:p>
                  </a:txBody>
                  <a:tcPr/>
                </a:tc>
              </a:tr>
              <a:tr h="770572">
                <a:tc>
                  <a:txBody>
                    <a:bodyPr/>
                    <a:lstStyle/>
                    <a:p>
                      <a:r>
                        <a:rPr lang="en-MY" dirty="0" smtClean="0"/>
                        <a:t>Course Instructor:</a:t>
                      </a:r>
                      <a:endParaRPr lang="en-MY" dirty="0"/>
                    </a:p>
                  </a:txBody>
                  <a:tcPr/>
                </a:tc>
                <a:tc>
                  <a:txBody>
                    <a:bodyPr/>
                    <a:lstStyle/>
                    <a:p>
                      <a:r>
                        <a:rPr lang="en-MY" sz="2400" dirty="0" err="1" smtClean="0"/>
                        <a:t>Dr.</a:t>
                      </a:r>
                      <a:r>
                        <a:rPr lang="en-MY" sz="2400" dirty="0" smtClean="0"/>
                        <a:t> Hafiz Muhammad </a:t>
                      </a:r>
                      <a:r>
                        <a:rPr lang="en-MY" sz="2400" dirty="0" err="1" smtClean="0"/>
                        <a:t>Ishaq</a:t>
                      </a:r>
                      <a:endParaRPr lang="en-MY" sz="2400" dirty="0"/>
                    </a:p>
                  </a:txBody>
                  <a:tcPr/>
                </a:tc>
              </a:tr>
              <a:tr h="770572">
                <a:tc>
                  <a:txBody>
                    <a:bodyPr/>
                    <a:lstStyle/>
                    <a:p>
                      <a:r>
                        <a:rPr lang="en-MY" dirty="0" smtClean="0"/>
                        <a:t>Total Lectures:</a:t>
                      </a:r>
                      <a:endParaRPr lang="en-MY" dirty="0"/>
                    </a:p>
                  </a:txBody>
                  <a:tcPr/>
                </a:tc>
                <a:tc>
                  <a:txBody>
                    <a:bodyPr/>
                    <a:lstStyle/>
                    <a:p>
                      <a:r>
                        <a:rPr lang="en-MY" sz="2400" dirty="0" smtClean="0"/>
                        <a:t>32</a:t>
                      </a:r>
                      <a:endParaRPr lang="en-MY" sz="2400" dirty="0"/>
                    </a:p>
                  </a:txBody>
                  <a:tcPr/>
                </a:tc>
              </a:tr>
              <a:tr h="770572">
                <a:tc>
                  <a:txBody>
                    <a:bodyPr/>
                    <a:lstStyle/>
                    <a:p>
                      <a:endParaRPr lang="en-MY" dirty="0"/>
                    </a:p>
                  </a:txBody>
                  <a:tcPr/>
                </a:tc>
                <a:tc>
                  <a:txBody>
                    <a:bodyPr/>
                    <a:lstStyle/>
                    <a:p>
                      <a:endParaRPr lang="en-MY" dirty="0"/>
                    </a:p>
                  </a:txBody>
                  <a:tcPr/>
                </a:tc>
              </a:tr>
            </a:tbl>
          </a:graphicData>
        </a:graphic>
      </p:graphicFrame>
      <p:sp>
        <p:nvSpPr>
          <p:cNvPr id="3" name="Title 2"/>
          <p:cNvSpPr>
            <a:spLocks noGrp="1"/>
          </p:cNvSpPr>
          <p:nvPr>
            <p:ph type="title"/>
          </p:nvPr>
        </p:nvSpPr>
        <p:spPr/>
        <p:txBody>
          <a:bodyPr/>
          <a:lstStyle/>
          <a:p>
            <a:endParaRPr lang="en-MY" dirty="0"/>
          </a:p>
        </p:txBody>
      </p:sp>
    </p:spTree>
    <p:extLst>
      <p:ext uri="{BB962C8B-B14F-4D97-AF65-F5344CB8AC3E}">
        <p14:creationId xmlns:p14="http://schemas.microsoft.com/office/powerpoint/2010/main" xmlns="" val="2989814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buNone/>
            </a:pPr>
            <a:endParaRPr lang="en-MY" dirty="0"/>
          </a:p>
        </p:txBody>
      </p:sp>
      <p:sp>
        <p:nvSpPr>
          <p:cNvPr id="3" name="Title 2"/>
          <p:cNvSpPr>
            <a:spLocks noGrp="1"/>
          </p:cNvSpPr>
          <p:nvPr>
            <p:ph type="title"/>
          </p:nvPr>
        </p:nvSpPr>
        <p:spPr>
          <a:xfrm>
            <a:off x="457200" y="274638"/>
            <a:ext cx="8229600" cy="3840162"/>
          </a:xfrm>
        </p:spPr>
        <p:txBody>
          <a:bodyPr/>
          <a:lstStyle/>
          <a:p>
            <a:pPr algn="ctr"/>
            <a:r>
              <a:rPr lang="en-MY" dirty="0" smtClean="0"/>
              <a:t>Course Outline:</a:t>
            </a:r>
            <a:endParaRPr lang="en-MY" dirty="0"/>
          </a:p>
        </p:txBody>
      </p:sp>
    </p:spTree>
    <p:extLst>
      <p:ext uri="{BB962C8B-B14F-4D97-AF65-F5344CB8AC3E}">
        <p14:creationId xmlns:p14="http://schemas.microsoft.com/office/powerpoint/2010/main" xmlns="" val="33744536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MY" dirty="0"/>
              <a:t>Fundamental Concepts and Introduction to Financial Reporting </a:t>
            </a:r>
          </a:p>
          <a:p>
            <a:pPr lvl="0"/>
            <a:r>
              <a:rPr lang="en-MY" dirty="0"/>
              <a:t>Generally Accepted Accounting Principles (GAAP)</a:t>
            </a:r>
          </a:p>
          <a:p>
            <a:pPr lvl="0"/>
            <a:r>
              <a:rPr lang="en-MY" dirty="0"/>
              <a:t>Security Exchange Commission (SEC)</a:t>
            </a:r>
          </a:p>
          <a:p>
            <a:pPr lvl="0"/>
            <a:r>
              <a:rPr lang="en-MY" dirty="0"/>
              <a:t>American Institute of Certified Public Accountants(AICPA)</a:t>
            </a:r>
          </a:p>
          <a:p>
            <a:pPr lvl="0"/>
            <a:r>
              <a:rPr lang="en-MY" dirty="0"/>
              <a:t>Financial Accounting Standard Boards (FASB)</a:t>
            </a:r>
          </a:p>
          <a:p>
            <a:pPr lvl="0"/>
            <a:r>
              <a:rPr lang="en-MY" dirty="0"/>
              <a:t>Traditional Assumptions of the Accounting Model</a:t>
            </a:r>
          </a:p>
          <a:p>
            <a:r>
              <a:rPr lang="en-MY" dirty="0"/>
              <a:t>Business Entity, Going Concern or Continuity, Time Period, Monetary Unit, Realization, Matching, Consistency, Cash Basis, Accrual Basis</a:t>
            </a:r>
          </a:p>
        </p:txBody>
      </p:sp>
      <p:sp>
        <p:nvSpPr>
          <p:cNvPr id="3" name="Title 2"/>
          <p:cNvSpPr>
            <a:spLocks noGrp="1"/>
          </p:cNvSpPr>
          <p:nvPr>
            <p:ph type="title"/>
          </p:nvPr>
        </p:nvSpPr>
        <p:spPr/>
        <p:txBody>
          <a:bodyPr/>
          <a:lstStyle/>
          <a:p>
            <a:pPr algn="ctr"/>
            <a:r>
              <a:rPr lang="en-MY" dirty="0" smtClean="0"/>
              <a:t>Lecture 1</a:t>
            </a:r>
            <a:endParaRPr lang="en-MY" dirty="0"/>
          </a:p>
        </p:txBody>
      </p:sp>
    </p:spTree>
    <p:extLst>
      <p:ext uri="{BB962C8B-B14F-4D97-AF65-F5344CB8AC3E}">
        <p14:creationId xmlns:p14="http://schemas.microsoft.com/office/powerpoint/2010/main" xmlns="" val="20969303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MY" dirty="0"/>
              <a:t>Introduction to Financial Statements and other Financial Reporting Topics</a:t>
            </a:r>
          </a:p>
          <a:p>
            <a:pPr lvl="0"/>
            <a:r>
              <a:rPr lang="en-MY" dirty="0"/>
              <a:t>Forms of Business Entities </a:t>
            </a:r>
          </a:p>
          <a:p>
            <a:pPr lvl="0"/>
            <a:r>
              <a:rPr lang="en-MY" dirty="0"/>
              <a:t>The Financial Statements</a:t>
            </a:r>
          </a:p>
          <a:p>
            <a:pPr lvl="0"/>
            <a:r>
              <a:rPr lang="en-MY" dirty="0"/>
              <a:t>Balance Sheet (Statement of Financial Position)</a:t>
            </a:r>
          </a:p>
          <a:p>
            <a:pPr lvl="0"/>
            <a:r>
              <a:rPr lang="en-MY" dirty="0"/>
              <a:t>Income Statement (Statement of Earnings)</a:t>
            </a:r>
          </a:p>
          <a:p>
            <a:pPr lvl="0"/>
            <a:r>
              <a:rPr lang="en-MY" dirty="0"/>
              <a:t>Statement of Owners Equity</a:t>
            </a:r>
          </a:p>
          <a:p>
            <a:pPr lvl="0"/>
            <a:r>
              <a:rPr lang="en-MY" dirty="0"/>
              <a:t>Statement of Cash flows</a:t>
            </a:r>
          </a:p>
          <a:p>
            <a:r>
              <a:rPr lang="en-MY" dirty="0"/>
              <a:t>The Accounting Cycle, Auditor’s Report</a:t>
            </a:r>
          </a:p>
        </p:txBody>
      </p:sp>
      <p:sp>
        <p:nvSpPr>
          <p:cNvPr id="3" name="Title 2"/>
          <p:cNvSpPr>
            <a:spLocks noGrp="1"/>
          </p:cNvSpPr>
          <p:nvPr>
            <p:ph type="title"/>
          </p:nvPr>
        </p:nvSpPr>
        <p:spPr/>
        <p:txBody>
          <a:bodyPr/>
          <a:lstStyle/>
          <a:p>
            <a:pPr algn="ctr"/>
            <a:r>
              <a:rPr lang="en-MY" dirty="0"/>
              <a:t>Lecture </a:t>
            </a:r>
            <a:r>
              <a:rPr lang="en-MY" dirty="0" smtClean="0"/>
              <a:t>2</a:t>
            </a:r>
            <a:endParaRPr lang="en-MY" dirty="0"/>
          </a:p>
        </p:txBody>
      </p:sp>
    </p:spTree>
    <p:extLst>
      <p:ext uri="{BB962C8B-B14F-4D97-AF65-F5344CB8AC3E}">
        <p14:creationId xmlns:p14="http://schemas.microsoft.com/office/powerpoint/2010/main" xmlns="" val="1941659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MY" dirty="0"/>
              <a:t>Balance Sheet</a:t>
            </a:r>
          </a:p>
          <a:p>
            <a:pPr lvl="0"/>
            <a:r>
              <a:rPr lang="en-MY" dirty="0"/>
              <a:t>Consolidated Statements</a:t>
            </a:r>
          </a:p>
          <a:p>
            <a:pPr lvl="0"/>
            <a:r>
              <a:rPr lang="en-MY" dirty="0"/>
              <a:t>Basic Elements of the Balance Sheet</a:t>
            </a:r>
          </a:p>
          <a:p>
            <a:r>
              <a:rPr lang="en-MY" dirty="0"/>
              <a:t>Assets, Liabilities, Owner’s Equity, </a:t>
            </a:r>
          </a:p>
        </p:txBody>
      </p:sp>
      <p:sp>
        <p:nvSpPr>
          <p:cNvPr id="3" name="Title 2"/>
          <p:cNvSpPr>
            <a:spLocks noGrp="1"/>
          </p:cNvSpPr>
          <p:nvPr>
            <p:ph type="title"/>
          </p:nvPr>
        </p:nvSpPr>
        <p:spPr/>
        <p:txBody>
          <a:bodyPr/>
          <a:lstStyle/>
          <a:p>
            <a:pPr algn="ctr"/>
            <a:r>
              <a:rPr lang="en-MY" dirty="0"/>
              <a:t>Lecture </a:t>
            </a:r>
            <a:r>
              <a:rPr lang="en-MY" dirty="0" smtClean="0"/>
              <a:t>3</a:t>
            </a:r>
            <a:endParaRPr lang="en-MY" dirty="0"/>
          </a:p>
        </p:txBody>
      </p:sp>
    </p:spTree>
    <p:extLst>
      <p:ext uri="{BB962C8B-B14F-4D97-AF65-F5344CB8AC3E}">
        <p14:creationId xmlns:p14="http://schemas.microsoft.com/office/powerpoint/2010/main" xmlns="" val="5743381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ctr">
              <a:buNone/>
            </a:pPr>
            <a:r>
              <a:rPr lang="en-MY" dirty="0"/>
              <a:t>Balance Sheet</a:t>
            </a:r>
          </a:p>
          <a:p>
            <a:r>
              <a:rPr lang="en-MY" dirty="0"/>
              <a:t>Quasi Reorganization, Foreign Currency Translation, Unrealized holding gains and </a:t>
            </a:r>
            <a:r>
              <a:rPr lang="en-MY" dirty="0" smtClean="0"/>
              <a:t>losses</a:t>
            </a:r>
          </a:p>
          <a:p>
            <a:pPr lvl="0"/>
            <a:r>
              <a:rPr lang="en-MY" dirty="0"/>
              <a:t>Equity-Oriented Deferred Compensation, Employee Stock ownership Plans, Treasury </a:t>
            </a:r>
            <a:r>
              <a:rPr lang="en-MY" dirty="0" smtClean="0"/>
              <a:t>Stock, </a:t>
            </a:r>
            <a:r>
              <a:rPr lang="en-MY" dirty="0"/>
              <a:t>Practical </a:t>
            </a:r>
            <a:r>
              <a:rPr lang="en-MY" dirty="0" smtClean="0"/>
              <a:t>Exercises </a:t>
            </a:r>
            <a:endParaRPr lang="en-MY" dirty="0"/>
          </a:p>
          <a:p>
            <a:endParaRPr lang="en-MY" dirty="0" smtClean="0"/>
          </a:p>
          <a:p>
            <a:endParaRPr lang="en-MY" dirty="0"/>
          </a:p>
        </p:txBody>
      </p:sp>
      <p:sp>
        <p:nvSpPr>
          <p:cNvPr id="3" name="Title 2"/>
          <p:cNvSpPr>
            <a:spLocks noGrp="1"/>
          </p:cNvSpPr>
          <p:nvPr>
            <p:ph type="title"/>
          </p:nvPr>
        </p:nvSpPr>
        <p:spPr/>
        <p:txBody>
          <a:bodyPr/>
          <a:lstStyle/>
          <a:p>
            <a:pPr algn="ctr"/>
            <a:r>
              <a:rPr lang="en-MY" dirty="0"/>
              <a:t>Lecture </a:t>
            </a:r>
            <a:r>
              <a:rPr lang="en-MY" dirty="0" smtClean="0"/>
              <a:t>4 &amp; 5</a:t>
            </a:r>
            <a:endParaRPr lang="en-MY" dirty="0"/>
          </a:p>
        </p:txBody>
      </p:sp>
    </p:spTree>
    <p:extLst>
      <p:ext uri="{BB962C8B-B14F-4D97-AF65-F5344CB8AC3E}">
        <p14:creationId xmlns:p14="http://schemas.microsoft.com/office/powerpoint/2010/main" xmlns="" val="23539406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buNone/>
            </a:pPr>
            <a:endParaRPr lang="en-MY" dirty="0"/>
          </a:p>
          <a:p>
            <a:pPr marL="109728" indent="0" algn="ctr">
              <a:buNone/>
            </a:pPr>
            <a:r>
              <a:rPr lang="en-MY" dirty="0"/>
              <a:t>Income Statement</a:t>
            </a:r>
          </a:p>
          <a:p>
            <a:pPr lvl="0"/>
            <a:r>
              <a:rPr lang="en-MY" dirty="0"/>
              <a:t>Single – step income statement</a:t>
            </a:r>
          </a:p>
          <a:p>
            <a:r>
              <a:rPr lang="en-MY" dirty="0"/>
              <a:t>Basic Elements of the Income Statement: Net Sales Cost of goods sold Other operating revenue, Operating expenses, other income and expenses.</a:t>
            </a:r>
          </a:p>
        </p:txBody>
      </p:sp>
      <p:sp>
        <p:nvSpPr>
          <p:cNvPr id="3" name="Title 2"/>
          <p:cNvSpPr>
            <a:spLocks noGrp="1"/>
          </p:cNvSpPr>
          <p:nvPr>
            <p:ph type="title"/>
          </p:nvPr>
        </p:nvSpPr>
        <p:spPr/>
        <p:txBody>
          <a:bodyPr/>
          <a:lstStyle/>
          <a:p>
            <a:pPr algn="ctr"/>
            <a:r>
              <a:rPr lang="en-MY" dirty="0"/>
              <a:t>Lecture </a:t>
            </a:r>
            <a:r>
              <a:rPr lang="en-MY" dirty="0" smtClean="0"/>
              <a:t>6</a:t>
            </a:r>
            <a:endParaRPr lang="en-MY" dirty="0"/>
          </a:p>
        </p:txBody>
      </p:sp>
    </p:spTree>
    <p:extLst>
      <p:ext uri="{BB962C8B-B14F-4D97-AF65-F5344CB8AC3E}">
        <p14:creationId xmlns:p14="http://schemas.microsoft.com/office/powerpoint/2010/main" xmlns="" val="9349237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MY" dirty="0"/>
              <a:t>Income Statement Multiple-step income statement, Special Income Statement Items: Unusual item disclosed separately, Discontinued operations, Extraordinary items, Minority share of </a:t>
            </a:r>
            <a:r>
              <a:rPr lang="en-MY" dirty="0" smtClean="0"/>
              <a:t>earnings</a:t>
            </a:r>
          </a:p>
          <a:p>
            <a:r>
              <a:rPr lang="en-MY" dirty="0" smtClean="0"/>
              <a:t>Earnings </a:t>
            </a:r>
            <a:r>
              <a:rPr lang="en-MY" dirty="0"/>
              <a:t>per </a:t>
            </a:r>
            <a:r>
              <a:rPr lang="en-MY" dirty="0" smtClean="0"/>
              <a:t>share, Retained </a:t>
            </a:r>
            <a:r>
              <a:rPr lang="en-MY" dirty="0"/>
              <a:t>Earnings, </a:t>
            </a:r>
            <a:r>
              <a:rPr lang="en-MY" dirty="0" smtClean="0"/>
              <a:t>  Dividends </a:t>
            </a:r>
            <a:r>
              <a:rPr lang="en-MY" dirty="0"/>
              <a:t>and stock splits</a:t>
            </a:r>
          </a:p>
          <a:p>
            <a:r>
              <a:rPr lang="en-MY" dirty="0"/>
              <a:t>Practical </a:t>
            </a:r>
            <a:r>
              <a:rPr lang="en-MY" dirty="0" smtClean="0"/>
              <a:t>Exercises</a:t>
            </a:r>
            <a:endParaRPr lang="en-MY" dirty="0"/>
          </a:p>
        </p:txBody>
      </p:sp>
      <p:sp>
        <p:nvSpPr>
          <p:cNvPr id="3" name="Title 2"/>
          <p:cNvSpPr>
            <a:spLocks noGrp="1"/>
          </p:cNvSpPr>
          <p:nvPr>
            <p:ph type="title"/>
          </p:nvPr>
        </p:nvSpPr>
        <p:spPr/>
        <p:txBody>
          <a:bodyPr/>
          <a:lstStyle/>
          <a:p>
            <a:pPr algn="ctr"/>
            <a:r>
              <a:rPr lang="en-MY" dirty="0" smtClean="0"/>
              <a:t>Lecture 7 </a:t>
            </a:r>
            <a:endParaRPr lang="en-MY" dirty="0"/>
          </a:p>
        </p:txBody>
      </p:sp>
    </p:spTree>
    <p:extLst>
      <p:ext uri="{BB962C8B-B14F-4D97-AF65-F5344CB8AC3E}">
        <p14:creationId xmlns:p14="http://schemas.microsoft.com/office/powerpoint/2010/main" xmlns="" val="41678792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ctr">
              <a:buNone/>
            </a:pPr>
            <a:r>
              <a:rPr lang="en-MY" dirty="0"/>
              <a:t>Basics of Analysis </a:t>
            </a:r>
            <a:endParaRPr lang="en-MY" dirty="0" smtClean="0"/>
          </a:p>
          <a:p>
            <a:pPr marL="109728" indent="0" algn="ctr">
              <a:buNone/>
            </a:pPr>
            <a:endParaRPr lang="en-MY" dirty="0"/>
          </a:p>
          <a:p>
            <a:r>
              <a:rPr lang="en-MY" dirty="0"/>
              <a:t>Ratio Analysis, Common size analysis (Vertical and Horizontal), Financial Statement Variations by type of Industry, Comparison, Trend Analysis,</a:t>
            </a:r>
          </a:p>
        </p:txBody>
      </p:sp>
      <p:sp>
        <p:nvSpPr>
          <p:cNvPr id="3" name="Title 2"/>
          <p:cNvSpPr>
            <a:spLocks noGrp="1"/>
          </p:cNvSpPr>
          <p:nvPr>
            <p:ph type="title"/>
          </p:nvPr>
        </p:nvSpPr>
        <p:spPr/>
        <p:txBody>
          <a:bodyPr/>
          <a:lstStyle/>
          <a:p>
            <a:pPr algn="ctr"/>
            <a:r>
              <a:rPr lang="en-MY" dirty="0" smtClean="0"/>
              <a:t>Lecture 8</a:t>
            </a:r>
            <a:endParaRPr lang="en-MY" dirty="0"/>
          </a:p>
        </p:txBody>
      </p:sp>
    </p:spTree>
    <p:extLst>
      <p:ext uri="{BB962C8B-B14F-4D97-AF65-F5344CB8AC3E}">
        <p14:creationId xmlns:p14="http://schemas.microsoft.com/office/powerpoint/2010/main" xmlns="" val="14288432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MY" dirty="0"/>
              <a:t>Liquidity of Short-Term Assets; Related Debt Paying Ability</a:t>
            </a:r>
          </a:p>
          <a:p>
            <a:pPr lvl="0"/>
            <a:r>
              <a:rPr lang="en-MY" dirty="0"/>
              <a:t>Current </a:t>
            </a:r>
            <a:r>
              <a:rPr lang="en-MY" dirty="0" smtClean="0"/>
              <a:t>Assets, </a:t>
            </a:r>
            <a:r>
              <a:rPr lang="en-MY" dirty="0"/>
              <a:t>Current Liabilities and the Operating Cycle</a:t>
            </a:r>
          </a:p>
          <a:p>
            <a:r>
              <a:rPr lang="en-MY" dirty="0"/>
              <a:t>Cash, Marketable Securities, Receivable, Inventories, Prepayments, Other Current Assets, Current Liabilities,</a:t>
            </a:r>
          </a:p>
        </p:txBody>
      </p:sp>
      <p:sp>
        <p:nvSpPr>
          <p:cNvPr id="3" name="Title 2"/>
          <p:cNvSpPr>
            <a:spLocks noGrp="1"/>
          </p:cNvSpPr>
          <p:nvPr>
            <p:ph type="title"/>
          </p:nvPr>
        </p:nvSpPr>
        <p:spPr/>
        <p:txBody>
          <a:bodyPr/>
          <a:lstStyle/>
          <a:p>
            <a:pPr algn="ctr"/>
            <a:r>
              <a:rPr lang="en-MY" dirty="0" smtClean="0"/>
              <a:t>Lecture 9</a:t>
            </a:r>
            <a:endParaRPr lang="en-MY" dirty="0"/>
          </a:p>
        </p:txBody>
      </p:sp>
    </p:spTree>
    <p:extLst>
      <p:ext uri="{BB962C8B-B14F-4D97-AF65-F5344CB8AC3E}">
        <p14:creationId xmlns:p14="http://schemas.microsoft.com/office/powerpoint/2010/main" xmlns="" val="9869181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MY" dirty="0"/>
              <a:t>Liquidity of Short-Term Assets; Related Debt Paying Ability</a:t>
            </a:r>
          </a:p>
          <a:p>
            <a:r>
              <a:rPr lang="en-MY" dirty="0"/>
              <a:t>Current Assets Compared with Current Liabilities</a:t>
            </a:r>
          </a:p>
          <a:p>
            <a:r>
              <a:rPr lang="en-MY" dirty="0"/>
              <a:t>Working Capital, Current Ratio, Acid Test Ratio (Quick Ratio), Cash Ratio</a:t>
            </a:r>
          </a:p>
        </p:txBody>
      </p:sp>
      <p:sp>
        <p:nvSpPr>
          <p:cNvPr id="3" name="Title 2"/>
          <p:cNvSpPr>
            <a:spLocks noGrp="1"/>
          </p:cNvSpPr>
          <p:nvPr>
            <p:ph type="title"/>
          </p:nvPr>
        </p:nvSpPr>
        <p:spPr/>
        <p:txBody>
          <a:bodyPr/>
          <a:lstStyle/>
          <a:p>
            <a:pPr algn="ctr"/>
            <a:r>
              <a:rPr lang="en-MY" dirty="0" smtClean="0"/>
              <a:t>Lecture 10 &amp; 11</a:t>
            </a:r>
            <a:endParaRPr lang="en-MY" dirty="0"/>
          </a:p>
        </p:txBody>
      </p:sp>
    </p:spTree>
    <p:extLst>
      <p:ext uri="{BB962C8B-B14F-4D97-AF65-F5344CB8AC3E}">
        <p14:creationId xmlns:p14="http://schemas.microsoft.com/office/powerpoint/2010/main" xmlns="" val="3534085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MY" dirty="0"/>
              <a:t>Liquidity of Short-Term Assets; Related Debt Paying Ability</a:t>
            </a:r>
          </a:p>
          <a:p>
            <a:r>
              <a:rPr lang="en-MY" dirty="0"/>
              <a:t>Sales to Working Capital (Working Capital Turnover),Liquidity Considerations Not on the Face of the </a:t>
            </a:r>
            <a:r>
              <a:rPr lang="en-MY" dirty="0" smtClean="0"/>
              <a:t>Statements</a:t>
            </a:r>
          </a:p>
          <a:p>
            <a:r>
              <a:rPr lang="en-MY" dirty="0"/>
              <a:t>Liquidity of Short-Term Assets; Related Debt Paying Ability</a:t>
            </a:r>
          </a:p>
          <a:p>
            <a:pPr lvl="0"/>
            <a:r>
              <a:rPr lang="en-MY" dirty="0"/>
              <a:t>LIFO-FIFO, Rising Prices, a Time to Switch Off LIFO?</a:t>
            </a:r>
          </a:p>
          <a:p>
            <a:r>
              <a:rPr lang="en-MY" dirty="0"/>
              <a:t>The Other Side of LIFO</a:t>
            </a:r>
          </a:p>
        </p:txBody>
      </p:sp>
      <p:sp>
        <p:nvSpPr>
          <p:cNvPr id="3" name="Title 2"/>
          <p:cNvSpPr>
            <a:spLocks noGrp="1"/>
          </p:cNvSpPr>
          <p:nvPr>
            <p:ph type="title"/>
          </p:nvPr>
        </p:nvSpPr>
        <p:spPr/>
        <p:txBody>
          <a:bodyPr/>
          <a:lstStyle/>
          <a:p>
            <a:pPr algn="ctr"/>
            <a:r>
              <a:rPr lang="en-MY" dirty="0" smtClean="0"/>
              <a:t>Lecture 12 &amp; 13</a:t>
            </a:r>
            <a:endParaRPr lang="en-MY" dirty="0"/>
          </a:p>
        </p:txBody>
      </p:sp>
    </p:spTree>
    <p:extLst>
      <p:ext uri="{BB962C8B-B14F-4D97-AF65-F5344CB8AC3E}">
        <p14:creationId xmlns:p14="http://schemas.microsoft.com/office/powerpoint/2010/main" xmlns="" val="24206821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ctr">
              <a:buNone/>
            </a:pPr>
            <a:r>
              <a:rPr lang="en-MY" dirty="0"/>
              <a:t>Long Term Debt-Paying Ability</a:t>
            </a:r>
          </a:p>
          <a:p>
            <a:pPr lvl="0"/>
            <a:r>
              <a:rPr lang="en-MY" dirty="0"/>
              <a:t>Income Statement Consideration when Determining Long-Term Debt-Paying Ability, Times interest earned, fixed charge coverage.</a:t>
            </a:r>
          </a:p>
          <a:p>
            <a:pPr lvl="0"/>
            <a:r>
              <a:rPr lang="en-MY" dirty="0"/>
              <a:t>Balance Sheet Consideration when Determining Long-Term Debt-Paying Ability, Debt Ratio, Debt/Equity Ratio, Debt to Tangible net worth ratio, Other Long-Term Debt-Paying Ability Ratios</a:t>
            </a:r>
          </a:p>
          <a:p>
            <a:endParaRPr lang="en-MY" dirty="0"/>
          </a:p>
        </p:txBody>
      </p:sp>
      <p:sp>
        <p:nvSpPr>
          <p:cNvPr id="3" name="Title 2"/>
          <p:cNvSpPr>
            <a:spLocks noGrp="1"/>
          </p:cNvSpPr>
          <p:nvPr>
            <p:ph type="title"/>
          </p:nvPr>
        </p:nvSpPr>
        <p:spPr/>
        <p:txBody>
          <a:bodyPr/>
          <a:lstStyle/>
          <a:p>
            <a:pPr algn="ctr"/>
            <a:r>
              <a:rPr lang="en-MY" dirty="0" smtClean="0"/>
              <a:t>Lecture 14 &amp; 15</a:t>
            </a:r>
            <a:endParaRPr lang="en-MY" dirty="0"/>
          </a:p>
        </p:txBody>
      </p:sp>
    </p:spTree>
    <p:extLst>
      <p:ext uri="{BB962C8B-B14F-4D97-AF65-F5344CB8AC3E}">
        <p14:creationId xmlns:p14="http://schemas.microsoft.com/office/powerpoint/2010/main" xmlns="" val="22971495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ctr">
              <a:buNone/>
            </a:pPr>
            <a:r>
              <a:rPr lang="en-MY" dirty="0"/>
              <a:t>Long Term Debt-Paying Ability</a:t>
            </a:r>
          </a:p>
          <a:p>
            <a:pPr lvl="0"/>
            <a:r>
              <a:rPr lang="en-MY" dirty="0"/>
              <a:t>Special Items that Influence a Firm’s Long-Term Debt-Paying Ability,</a:t>
            </a:r>
          </a:p>
          <a:p>
            <a:r>
              <a:rPr lang="en-MY" dirty="0" smtClean="0"/>
              <a:t>Long–Term </a:t>
            </a:r>
            <a:r>
              <a:rPr lang="en-MY" dirty="0"/>
              <a:t>Assets Versus Long Term Debt, Long term leasing, Pension Plans, </a:t>
            </a:r>
            <a:endParaRPr lang="en-MY" dirty="0" smtClean="0"/>
          </a:p>
          <a:p>
            <a:r>
              <a:rPr lang="en-MY" dirty="0" smtClean="0"/>
              <a:t>Postretirement </a:t>
            </a:r>
            <a:r>
              <a:rPr lang="en-MY" dirty="0"/>
              <a:t>Benefits Other than Pensions, Joint Ventures, Contingencies, </a:t>
            </a:r>
            <a:endParaRPr lang="en-MY" dirty="0" smtClean="0"/>
          </a:p>
          <a:p>
            <a:r>
              <a:rPr lang="en-MY" dirty="0" smtClean="0"/>
              <a:t>Financial </a:t>
            </a:r>
            <a:r>
              <a:rPr lang="en-MY" dirty="0"/>
              <a:t>Instruments with Concentrations of  Credit Risk, Disclosures About Fair Value of Financial Instruments,</a:t>
            </a:r>
          </a:p>
        </p:txBody>
      </p:sp>
      <p:sp>
        <p:nvSpPr>
          <p:cNvPr id="3" name="Title 2"/>
          <p:cNvSpPr>
            <a:spLocks noGrp="1"/>
          </p:cNvSpPr>
          <p:nvPr>
            <p:ph type="title"/>
          </p:nvPr>
        </p:nvSpPr>
        <p:spPr/>
        <p:txBody>
          <a:bodyPr/>
          <a:lstStyle/>
          <a:p>
            <a:pPr algn="ctr"/>
            <a:r>
              <a:rPr lang="en-MY" dirty="0" smtClean="0"/>
              <a:t>Lecture 16</a:t>
            </a:r>
            <a:endParaRPr lang="en-MY" dirty="0"/>
          </a:p>
        </p:txBody>
      </p:sp>
    </p:spTree>
    <p:extLst>
      <p:ext uri="{BB962C8B-B14F-4D97-AF65-F5344CB8AC3E}">
        <p14:creationId xmlns:p14="http://schemas.microsoft.com/office/powerpoint/2010/main" xmlns="" val="31597412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ctr">
              <a:buNone/>
            </a:pPr>
            <a:r>
              <a:rPr lang="en-MY" dirty="0"/>
              <a:t>Analysis of Profitability </a:t>
            </a:r>
          </a:p>
          <a:p>
            <a:pPr lvl="0"/>
            <a:r>
              <a:rPr lang="en-MY" dirty="0"/>
              <a:t>Net Profit Margin, Total Asset Turnover, Return on Assets, DuPont Return on Assets, Interpretation through DuPont Analysis, Operating Income Margin, Operating Asset Turnover, Return on Operating Assets,</a:t>
            </a:r>
          </a:p>
          <a:p>
            <a:r>
              <a:rPr lang="en-MY" dirty="0"/>
              <a:t>Sales to Fixed Assets, Return on Investment, Return on Total Equity, Return on Common Equity, The relationship between profitability ratios, Gross Profit Margin</a:t>
            </a:r>
          </a:p>
        </p:txBody>
      </p:sp>
      <p:sp>
        <p:nvSpPr>
          <p:cNvPr id="3" name="Title 2"/>
          <p:cNvSpPr>
            <a:spLocks noGrp="1"/>
          </p:cNvSpPr>
          <p:nvPr>
            <p:ph type="title"/>
          </p:nvPr>
        </p:nvSpPr>
        <p:spPr/>
        <p:txBody>
          <a:bodyPr/>
          <a:lstStyle/>
          <a:p>
            <a:pPr algn="ctr"/>
            <a:r>
              <a:rPr lang="en-MY" dirty="0" smtClean="0"/>
              <a:t>Lecture 17</a:t>
            </a:r>
            <a:endParaRPr lang="en-MY" dirty="0"/>
          </a:p>
        </p:txBody>
      </p:sp>
    </p:spTree>
    <p:extLst>
      <p:ext uri="{BB962C8B-B14F-4D97-AF65-F5344CB8AC3E}">
        <p14:creationId xmlns:p14="http://schemas.microsoft.com/office/powerpoint/2010/main" xmlns="" val="24961581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ctr">
              <a:buNone/>
            </a:pPr>
            <a:r>
              <a:rPr lang="en-MY" dirty="0"/>
              <a:t>Analysis of Profitability </a:t>
            </a:r>
            <a:endParaRPr lang="en-MY" dirty="0" smtClean="0"/>
          </a:p>
          <a:p>
            <a:pPr marL="109728" indent="0" algn="ctr">
              <a:buNone/>
            </a:pPr>
            <a:endParaRPr lang="en-MY" dirty="0"/>
          </a:p>
          <a:p>
            <a:r>
              <a:rPr lang="en-MY" dirty="0"/>
              <a:t>Trends in Profitability, Segment Reporting, Gains and Losses that Bypass the Income Statement, Interim Reports</a:t>
            </a:r>
          </a:p>
        </p:txBody>
      </p:sp>
      <p:sp>
        <p:nvSpPr>
          <p:cNvPr id="3" name="Title 2"/>
          <p:cNvSpPr>
            <a:spLocks noGrp="1"/>
          </p:cNvSpPr>
          <p:nvPr>
            <p:ph type="title"/>
          </p:nvPr>
        </p:nvSpPr>
        <p:spPr/>
        <p:txBody>
          <a:bodyPr/>
          <a:lstStyle/>
          <a:p>
            <a:pPr algn="ctr"/>
            <a:r>
              <a:rPr lang="en-MY" dirty="0" smtClean="0"/>
              <a:t>Lecture 18</a:t>
            </a:r>
            <a:endParaRPr lang="en-MY" dirty="0"/>
          </a:p>
        </p:txBody>
      </p:sp>
    </p:spTree>
    <p:extLst>
      <p:ext uri="{BB962C8B-B14F-4D97-AF65-F5344CB8AC3E}">
        <p14:creationId xmlns:p14="http://schemas.microsoft.com/office/powerpoint/2010/main" xmlns="" val="10235887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ctr">
              <a:buNone/>
            </a:pPr>
            <a:r>
              <a:rPr lang="en-MY" dirty="0"/>
              <a:t>Analysis for the Investor</a:t>
            </a:r>
          </a:p>
          <a:p>
            <a:r>
              <a:rPr lang="en-MY" dirty="0"/>
              <a:t>Definition of Financial Leverage, Computation of Financial </a:t>
            </a:r>
            <a:r>
              <a:rPr lang="en-MY" dirty="0" smtClean="0"/>
              <a:t>Leverage</a:t>
            </a:r>
          </a:p>
          <a:p>
            <a:pPr lvl="0"/>
            <a:r>
              <a:rPr lang="en-MY" dirty="0"/>
              <a:t>Earnings per common share, Price/Earnings ratio, Percentage of Retained earnings, Dividend </a:t>
            </a:r>
            <a:r>
              <a:rPr lang="en-MY" dirty="0" err="1"/>
              <a:t>Payout</a:t>
            </a:r>
            <a:r>
              <a:rPr lang="en-MY" dirty="0"/>
              <a:t>, Book value per share, Stock appreciation </a:t>
            </a:r>
            <a:r>
              <a:rPr lang="en-MY" dirty="0" smtClean="0"/>
              <a:t>rights</a:t>
            </a:r>
          </a:p>
          <a:p>
            <a:pPr lvl="0"/>
            <a:r>
              <a:rPr lang="en-MY" dirty="0"/>
              <a:t>Stock Split, Stock Option Plan, Consideration of Stock Dividend,</a:t>
            </a:r>
          </a:p>
          <a:p>
            <a:endParaRPr lang="en-MY" dirty="0"/>
          </a:p>
        </p:txBody>
      </p:sp>
      <p:sp>
        <p:nvSpPr>
          <p:cNvPr id="3" name="Title 2"/>
          <p:cNvSpPr>
            <a:spLocks noGrp="1"/>
          </p:cNvSpPr>
          <p:nvPr>
            <p:ph type="title"/>
          </p:nvPr>
        </p:nvSpPr>
        <p:spPr/>
        <p:txBody>
          <a:bodyPr/>
          <a:lstStyle/>
          <a:p>
            <a:pPr algn="ctr"/>
            <a:r>
              <a:rPr lang="en-MY" dirty="0" smtClean="0"/>
              <a:t>Lecture 19, 20,21 &amp;22</a:t>
            </a:r>
            <a:endParaRPr lang="en-MY" dirty="0"/>
          </a:p>
        </p:txBody>
      </p:sp>
    </p:spTree>
    <p:extLst>
      <p:ext uri="{BB962C8B-B14F-4D97-AF65-F5344CB8AC3E}">
        <p14:creationId xmlns:p14="http://schemas.microsoft.com/office/powerpoint/2010/main" xmlns="" val="14675612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ctr">
              <a:buNone/>
            </a:pPr>
            <a:r>
              <a:rPr lang="en-MY" dirty="0"/>
              <a:t>Statement of Cash Flows</a:t>
            </a:r>
          </a:p>
          <a:p>
            <a:pPr lvl="0"/>
            <a:r>
              <a:rPr lang="en-MY" dirty="0"/>
              <a:t>A Review of the Funds Statement</a:t>
            </a:r>
          </a:p>
          <a:p>
            <a:pPr lvl="0"/>
            <a:r>
              <a:rPr lang="en-MY" dirty="0"/>
              <a:t>Basic Elements of the Statements of Cash Flows</a:t>
            </a:r>
          </a:p>
          <a:p>
            <a:r>
              <a:rPr lang="en-MY" dirty="0"/>
              <a:t>Financial Ratios and the Statement of Cash Flows, Operating Cash </a:t>
            </a:r>
            <a:r>
              <a:rPr lang="en-MY" dirty="0" smtClean="0"/>
              <a:t>Flow/Current</a:t>
            </a:r>
          </a:p>
          <a:p>
            <a:r>
              <a:rPr lang="en-MY" dirty="0" smtClean="0"/>
              <a:t>Maturities </a:t>
            </a:r>
            <a:r>
              <a:rPr lang="en-MY" dirty="0"/>
              <a:t>of long-term debt and current notes payable, operating cash flow/total debt, operating cash flow per share, operating cash </a:t>
            </a:r>
            <a:r>
              <a:rPr lang="en-MY" dirty="0" smtClean="0"/>
              <a:t>flow/cash </a:t>
            </a:r>
            <a:r>
              <a:rPr lang="en-MY" dirty="0"/>
              <a:t>dividend</a:t>
            </a:r>
          </a:p>
        </p:txBody>
      </p:sp>
      <p:sp>
        <p:nvSpPr>
          <p:cNvPr id="3" name="Title 2"/>
          <p:cNvSpPr>
            <a:spLocks noGrp="1"/>
          </p:cNvSpPr>
          <p:nvPr>
            <p:ph type="title"/>
          </p:nvPr>
        </p:nvSpPr>
        <p:spPr/>
        <p:txBody>
          <a:bodyPr/>
          <a:lstStyle/>
          <a:p>
            <a:pPr algn="ctr"/>
            <a:r>
              <a:rPr lang="en-MY" dirty="0" smtClean="0"/>
              <a:t>Lecture 23 &amp; 24</a:t>
            </a:r>
            <a:endParaRPr lang="en-MY" dirty="0"/>
          </a:p>
        </p:txBody>
      </p:sp>
    </p:spTree>
    <p:extLst>
      <p:ext uri="{BB962C8B-B14F-4D97-AF65-F5344CB8AC3E}">
        <p14:creationId xmlns:p14="http://schemas.microsoft.com/office/powerpoint/2010/main" xmlns="" val="9894637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MY" dirty="0"/>
              <a:t>Statement of Cash Flows</a:t>
            </a:r>
          </a:p>
          <a:p>
            <a:pPr lvl="0"/>
            <a:r>
              <a:rPr lang="en-MY" dirty="0"/>
              <a:t>Alternative cash flow</a:t>
            </a:r>
          </a:p>
          <a:p>
            <a:r>
              <a:rPr lang="en-MY" dirty="0"/>
              <a:t>Procedures for development of the Statement of cash </a:t>
            </a:r>
            <a:r>
              <a:rPr lang="en-MY" dirty="0" smtClean="0"/>
              <a:t>flows</a:t>
            </a:r>
          </a:p>
          <a:p>
            <a:r>
              <a:rPr lang="en-MY" dirty="0"/>
              <a:t>Direct Method, Consolidated Cash Flow Statements</a:t>
            </a:r>
          </a:p>
        </p:txBody>
      </p:sp>
      <p:sp>
        <p:nvSpPr>
          <p:cNvPr id="3" name="Title 2"/>
          <p:cNvSpPr>
            <a:spLocks noGrp="1"/>
          </p:cNvSpPr>
          <p:nvPr>
            <p:ph type="title"/>
          </p:nvPr>
        </p:nvSpPr>
        <p:spPr/>
        <p:txBody>
          <a:bodyPr/>
          <a:lstStyle/>
          <a:p>
            <a:pPr algn="ctr"/>
            <a:r>
              <a:rPr lang="en-MY" dirty="0" smtClean="0"/>
              <a:t>Lecture 25 &amp; 26</a:t>
            </a:r>
            <a:endParaRPr lang="en-MY" dirty="0"/>
          </a:p>
        </p:txBody>
      </p:sp>
    </p:spTree>
    <p:extLst>
      <p:ext uri="{BB962C8B-B14F-4D97-AF65-F5344CB8AC3E}">
        <p14:creationId xmlns:p14="http://schemas.microsoft.com/office/powerpoint/2010/main" xmlns="" val="802235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MY" dirty="0"/>
              <a:t>Impact of Changing Prices on Financial Statements</a:t>
            </a:r>
          </a:p>
          <a:p>
            <a:pPr lvl="0"/>
            <a:r>
              <a:rPr lang="en-MY" dirty="0"/>
              <a:t>Constant Dollar Accounting</a:t>
            </a:r>
          </a:p>
          <a:p>
            <a:pPr lvl="0"/>
            <a:r>
              <a:rPr lang="en-MY" dirty="0"/>
              <a:t>Current Cost Accounting </a:t>
            </a:r>
          </a:p>
          <a:p>
            <a:r>
              <a:rPr lang="en-MY" dirty="0"/>
              <a:t>Financial Reporting and Changing Prices</a:t>
            </a:r>
          </a:p>
        </p:txBody>
      </p:sp>
      <p:sp>
        <p:nvSpPr>
          <p:cNvPr id="3" name="Title 2"/>
          <p:cNvSpPr>
            <a:spLocks noGrp="1"/>
          </p:cNvSpPr>
          <p:nvPr>
            <p:ph type="title"/>
          </p:nvPr>
        </p:nvSpPr>
        <p:spPr/>
        <p:txBody>
          <a:bodyPr/>
          <a:lstStyle/>
          <a:p>
            <a:pPr algn="ctr"/>
            <a:r>
              <a:rPr lang="en-MY" dirty="0" smtClean="0"/>
              <a:t>Lecture 27 </a:t>
            </a:r>
            <a:endParaRPr lang="en-MY" dirty="0"/>
          </a:p>
        </p:txBody>
      </p:sp>
    </p:spTree>
    <p:extLst>
      <p:ext uri="{BB962C8B-B14F-4D97-AF65-F5344CB8AC3E}">
        <p14:creationId xmlns:p14="http://schemas.microsoft.com/office/powerpoint/2010/main" xmlns="" val="16548810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ctr">
              <a:buNone/>
            </a:pPr>
            <a:endParaRPr lang="en-MY" dirty="0" smtClean="0"/>
          </a:p>
          <a:p>
            <a:pPr marL="109728" indent="0" algn="ctr">
              <a:buNone/>
            </a:pPr>
            <a:endParaRPr lang="en-MY" dirty="0"/>
          </a:p>
          <a:p>
            <a:pPr marL="109728" indent="0" algn="ctr">
              <a:buNone/>
            </a:pPr>
            <a:r>
              <a:rPr lang="en-MY" dirty="0" smtClean="0"/>
              <a:t>Practical </a:t>
            </a:r>
            <a:r>
              <a:rPr lang="en-MY" dirty="0"/>
              <a:t>Questions</a:t>
            </a:r>
            <a:endParaRPr lang="en-MY" b="1" dirty="0"/>
          </a:p>
        </p:txBody>
      </p:sp>
      <p:sp>
        <p:nvSpPr>
          <p:cNvPr id="3" name="Title 2"/>
          <p:cNvSpPr>
            <a:spLocks noGrp="1"/>
          </p:cNvSpPr>
          <p:nvPr>
            <p:ph type="title"/>
          </p:nvPr>
        </p:nvSpPr>
        <p:spPr/>
        <p:txBody>
          <a:bodyPr/>
          <a:lstStyle/>
          <a:p>
            <a:pPr algn="ctr"/>
            <a:r>
              <a:rPr lang="en-MY" dirty="0" smtClean="0"/>
              <a:t>Lecture 28</a:t>
            </a:r>
            <a:endParaRPr lang="en-MY" dirty="0"/>
          </a:p>
        </p:txBody>
      </p:sp>
    </p:spTree>
    <p:extLst>
      <p:ext uri="{BB962C8B-B14F-4D97-AF65-F5344CB8AC3E}">
        <p14:creationId xmlns:p14="http://schemas.microsoft.com/office/powerpoint/2010/main" xmlns="" val="13808368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ctr">
              <a:buNone/>
            </a:pPr>
            <a:r>
              <a:rPr lang="en-MY" dirty="0"/>
              <a:t>Statement Analysis for Special </a:t>
            </a:r>
            <a:r>
              <a:rPr lang="en-MY" dirty="0" smtClean="0"/>
              <a:t>Industries:</a:t>
            </a:r>
          </a:p>
          <a:p>
            <a:pPr marL="109728" indent="0" algn="ctr">
              <a:buNone/>
            </a:pPr>
            <a:endParaRPr lang="en-MY" dirty="0" smtClean="0"/>
          </a:p>
          <a:p>
            <a:pPr algn="just"/>
            <a:r>
              <a:rPr lang="en-MY" dirty="0" smtClean="0"/>
              <a:t>Utilities</a:t>
            </a:r>
            <a:r>
              <a:rPr lang="en-MY" dirty="0"/>
              <a:t>, Oil and Gas, Transportation, Insurance, Real Estate Companies,</a:t>
            </a:r>
          </a:p>
          <a:p>
            <a:pPr algn="just"/>
            <a:r>
              <a:rPr lang="en-MY" dirty="0"/>
              <a:t>Banks, Balance Sheet, Income Statement, Ratios for Banks</a:t>
            </a:r>
          </a:p>
        </p:txBody>
      </p:sp>
      <p:sp>
        <p:nvSpPr>
          <p:cNvPr id="3" name="Title 2"/>
          <p:cNvSpPr>
            <a:spLocks noGrp="1"/>
          </p:cNvSpPr>
          <p:nvPr>
            <p:ph type="title"/>
          </p:nvPr>
        </p:nvSpPr>
        <p:spPr/>
        <p:txBody>
          <a:bodyPr/>
          <a:lstStyle/>
          <a:p>
            <a:pPr algn="ctr"/>
            <a:r>
              <a:rPr lang="en-MY" dirty="0" smtClean="0"/>
              <a:t>Lecture 29</a:t>
            </a:r>
            <a:endParaRPr lang="en-MY" dirty="0"/>
          </a:p>
        </p:txBody>
      </p:sp>
    </p:spTree>
    <p:extLst>
      <p:ext uri="{BB962C8B-B14F-4D97-AF65-F5344CB8AC3E}">
        <p14:creationId xmlns:p14="http://schemas.microsoft.com/office/powerpoint/2010/main" xmlns="" val="21148270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109728" indent="0" algn="ctr">
              <a:buNone/>
            </a:pPr>
            <a:r>
              <a:rPr lang="en-MY" dirty="0"/>
              <a:t>Statement Analysis for Special Industries: </a:t>
            </a:r>
            <a:endParaRPr lang="en-MY" dirty="0" smtClean="0"/>
          </a:p>
          <a:p>
            <a:pPr algn="just"/>
            <a:r>
              <a:rPr lang="en-MY" dirty="0" smtClean="0"/>
              <a:t>Banks</a:t>
            </a:r>
            <a:r>
              <a:rPr lang="en-MY" dirty="0"/>
              <a:t>, Utilities, Oil and Gas, Transportation, Insurance, Real Estate Companies</a:t>
            </a:r>
          </a:p>
          <a:p>
            <a:pPr algn="just"/>
            <a:r>
              <a:rPr lang="en-MY" dirty="0" smtClean="0"/>
              <a:t>Electric </a:t>
            </a:r>
            <a:r>
              <a:rPr lang="en-MY" dirty="0"/>
              <a:t>Utilities, Financial Statements, Ratios for Electric Utilities</a:t>
            </a:r>
          </a:p>
          <a:p>
            <a:pPr algn="just"/>
            <a:r>
              <a:rPr lang="en-MY" dirty="0"/>
              <a:t>Oil and Gas, Successful efforts Versus Full Cost, Supplementary information on </a:t>
            </a:r>
            <a:r>
              <a:rPr lang="en-MY" dirty="0" smtClean="0"/>
              <a:t>Oil </a:t>
            </a:r>
            <a:r>
              <a:rPr lang="en-MY" dirty="0"/>
              <a:t>and Gas Exploration, Development and Production Activities, Cash Flow.</a:t>
            </a:r>
          </a:p>
          <a:p>
            <a:pPr algn="just"/>
            <a:r>
              <a:rPr lang="en-MY" dirty="0"/>
              <a:t>Transportation, Financial Statements, Ratios</a:t>
            </a:r>
          </a:p>
          <a:p>
            <a:pPr algn="just"/>
            <a:r>
              <a:rPr lang="en-MY" dirty="0"/>
              <a:t>Insurance, Balance Sheet under GAAP, Income Statement, Ratios</a:t>
            </a:r>
          </a:p>
        </p:txBody>
      </p:sp>
      <p:sp>
        <p:nvSpPr>
          <p:cNvPr id="3" name="Title 2"/>
          <p:cNvSpPr>
            <a:spLocks noGrp="1"/>
          </p:cNvSpPr>
          <p:nvPr>
            <p:ph type="title"/>
          </p:nvPr>
        </p:nvSpPr>
        <p:spPr/>
        <p:txBody>
          <a:bodyPr/>
          <a:lstStyle/>
          <a:p>
            <a:pPr algn="ctr"/>
            <a:r>
              <a:rPr lang="en-MY" dirty="0" smtClean="0"/>
              <a:t>Lecture 30</a:t>
            </a:r>
            <a:endParaRPr lang="en-MY" dirty="0"/>
          </a:p>
        </p:txBody>
      </p:sp>
    </p:spTree>
    <p:extLst>
      <p:ext uri="{BB962C8B-B14F-4D97-AF65-F5344CB8AC3E}">
        <p14:creationId xmlns:p14="http://schemas.microsoft.com/office/powerpoint/2010/main" xmlns="" val="38636366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ctr">
              <a:buNone/>
            </a:pPr>
            <a:endParaRPr lang="en-MY" dirty="0" smtClean="0"/>
          </a:p>
          <a:p>
            <a:pPr marL="109728" indent="0" algn="ctr">
              <a:buNone/>
            </a:pPr>
            <a:endParaRPr lang="en-MY" dirty="0"/>
          </a:p>
          <a:p>
            <a:pPr marL="109728" indent="0" algn="ctr">
              <a:buNone/>
            </a:pPr>
            <a:r>
              <a:rPr lang="en-MY" dirty="0" smtClean="0"/>
              <a:t>Practical </a:t>
            </a:r>
            <a:r>
              <a:rPr lang="en-MY" dirty="0"/>
              <a:t>Questions</a:t>
            </a:r>
          </a:p>
        </p:txBody>
      </p:sp>
      <p:sp>
        <p:nvSpPr>
          <p:cNvPr id="3" name="Title 2"/>
          <p:cNvSpPr>
            <a:spLocks noGrp="1"/>
          </p:cNvSpPr>
          <p:nvPr>
            <p:ph type="title"/>
          </p:nvPr>
        </p:nvSpPr>
        <p:spPr/>
        <p:txBody>
          <a:bodyPr/>
          <a:lstStyle/>
          <a:p>
            <a:pPr algn="ctr"/>
            <a:r>
              <a:rPr lang="en-MY" dirty="0" smtClean="0"/>
              <a:t>Lecture 31 &amp; 32</a:t>
            </a:r>
            <a:endParaRPr lang="en-MY" dirty="0"/>
          </a:p>
        </p:txBody>
      </p:sp>
    </p:spTree>
    <p:extLst>
      <p:ext uri="{BB962C8B-B14F-4D97-AF65-F5344CB8AC3E}">
        <p14:creationId xmlns:p14="http://schemas.microsoft.com/office/powerpoint/2010/main" xmlns="" val="33960807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ts val="1200"/>
              </a:lnSpc>
              <a:spcBef>
                <a:spcPts val="5"/>
              </a:spcBef>
            </a:pPr>
            <a:endParaRPr lang="en-MY" sz="2400" dirty="0">
              <a:latin typeface="Calibri"/>
              <a:ea typeface="Times New Roman"/>
              <a:cs typeface="Times New Roman"/>
            </a:endParaRPr>
          </a:p>
          <a:p>
            <a:pPr marL="0" lvl="0" indent="0">
              <a:lnSpc>
                <a:spcPct val="115000"/>
              </a:lnSpc>
              <a:buNone/>
            </a:pPr>
            <a:r>
              <a:rPr lang="en-MY" sz="2800" dirty="0" smtClean="0">
                <a:latin typeface="Times New Roman"/>
                <a:ea typeface="Times New Roman"/>
                <a:cs typeface="Times New Roman"/>
              </a:rPr>
              <a:t>1.  Financial </a:t>
            </a:r>
            <a:r>
              <a:rPr lang="en-MY" sz="2800" dirty="0">
                <a:latin typeface="Times New Roman"/>
                <a:ea typeface="Times New Roman"/>
                <a:cs typeface="Times New Roman"/>
              </a:rPr>
              <a:t>Statement Analysis by Charles H. Gibson (7</a:t>
            </a:r>
            <a:r>
              <a:rPr lang="en-MY" sz="2800" baseline="30000" dirty="0">
                <a:latin typeface="Times New Roman"/>
                <a:ea typeface="Times New Roman"/>
                <a:cs typeface="Times New Roman"/>
              </a:rPr>
              <a:t>th</a:t>
            </a:r>
            <a:r>
              <a:rPr lang="en-MY" sz="2800" dirty="0">
                <a:latin typeface="Times New Roman"/>
                <a:ea typeface="Times New Roman"/>
                <a:cs typeface="Times New Roman"/>
              </a:rPr>
              <a:t> Edition).  </a:t>
            </a:r>
            <a:endParaRPr lang="en-MY" sz="2400" dirty="0">
              <a:latin typeface="Calibri"/>
              <a:ea typeface="Times New Roman"/>
              <a:cs typeface="Times New Roman"/>
            </a:endParaRPr>
          </a:p>
          <a:p>
            <a:pPr>
              <a:lnSpc>
                <a:spcPts val="1400"/>
              </a:lnSpc>
              <a:spcBef>
                <a:spcPts val="5"/>
              </a:spcBef>
            </a:pPr>
            <a:endParaRPr lang="en-MY" sz="2400" dirty="0">
              <a:latin typeface="Calibri"/>
              <a:ea typeface="Times New Roman"/>
              <a:cs typeface="Times New Roman"/>
            </a:endParaRPr>
          </a:p>
          <a:p>
            <a:pPr marL="112268" indent="0">
              <a:lnSpc>
                <a:spcPct val="115000"/>
              </a:lnSpc>
              <a:buNone/>
            </a:pPr>
            <a:r>
              <a:rPr lang="en-MY" sz="2800" dirty="0">
                <a:latin typeface="Times New Roman"/>
                <a:ea typeface="Times New Roman"/>
                <a:cs typeface="Times New Roman"/>
              </a:rPr>
              <a:t>2. </a:t>
            </a:r>
            <a:r>
              <a:rPr lang="en-MY" sz="2800" spc="-5" dirty="0" smtClean="0">
                <a:latin typeface="Times New Roman"/>
                <a:ea typeface="Times New Roman"/>
                <a:cs typeface="Times New Roman"/>
              </a:rPr>
              <a:t>F</a:t>
            </a:r>
            <a:r>
              <a:rPr lang="en-MY" sz="2800" dirty="0" smtClean="0">
                <a:latin typeface="Times New Roman"/>
                <a:ea typeface="Times New Roman"/>
                <a:cs typeface="Times New Roman"/>
              </a:rPr>
              <a:t>inan</a:t>
            </a:r>
            <a:r>
              <a:rPr lang="en-MY" sz="2800" spc="-5" dirty="0" smtClean="0">
                <a:latin typeface="Times New Roman"/>
                <a:ea typeface="Times New Roman"/>
                <a:cs typeface="Times New Roman"/>
              </a:rPr>
              <a:t>c</a:t>
            </a:r>
            <a:r>
              <a:rPr lang="en-MY" sz="2800" dirty="0" smtClean="0">
                <a:latin typeface="Times New Roman"/>
                <a:ea typeface="Times New Roman"/>
                <a:cs typeface="Times New Roman"/>
              </a:rPr>
              <a:t>ial Ma</a:t>
            </a:r>
            <a:r>
              <a:rPr lang="en-MY" sz="2800" spc="10" dirty="0" smtClean="0">
                <a:latin typeface="Times New Roman"/>
                <a:ea typeface="Times New Roman"/>
                <a:cs typeface="Times New Roman"/>
              </a:rPr>
              <a:t>n</a:t>
            </a:r>
            <a:r>
              <a:rPr lang="en-MY" sz="2800" spc="5" dirty="0" smtClean="0">
                <a:latin typeface="Times New Roman"/>
                <a:ea typeface="Times New Roman"/>
                <a:cs typeface="Times New Roman"/>
              </a:rPr>
              <a:t>a</a:t>
            </a:r>
            <a:r>
              <a:rPr lang="en-MY" sz="2800" spc="-10" dirty="0" smtClean="0">
                <a:latin typeface="Times New Roman"/>
                <a:ea typeface="Times New Roman"/>
                <a:cs typeface="Times New Roman"/>
              </a:rPr>
              <a:t>g</a:t>
            </a:r>
            <a:r>
              <a:rPr lang="en-MY" sz="2800" spc="-5" dirty="0" smtClean="0">
                <a:latin typeface="Times New Roman"/>
                <a:ea typeface="Times New Roman"/>
                <a:cs typeface="Times New Roman"/>
              </a:rPr>
              <a:t>e</a:t>
            </a:r>
            <a:r>
              <a:rPr lang="en-MY" sz="2800" dirty="0" smtClean="0">
                <a:latin typeface="Times New Roman"/>
                <a:ea typeface="Times New Roman"/>
                <a:cs typeface="Times New Roman"/>
              </a:rPr>
              <a:t>ment</a:t>
            </a:r>
            <a:endParaRPr lang="en-MY" sz="2400" dirty="0">
              <a:latin typeface="Calibri"/>
              <a:ea typeface="Times New Roman"/>
              <a:cs typeface="Times New Roman"/>
            </a:endParaRPr>
          </a:p>
          <a:p>
            <a:pPr>
              <a:lnSpc>
                <a:spcPts val="1400"/>
              </a:lnSpc>
              <a:spcBef>
                <a:spcPts val="5"/>
              </a:spcBef>
            </a:pPr>
            <a:endParaRPr lang="en-MY" sz="2400" dirty="0">
              <a:latin typeface="Calibri"/>
              <a:ea typeface="Times New Roman"/>
              <a:cs typeface="Times New Roman"/>
            </a:endParaRPr>
          </a:p>
          <a:p>
            <a:pPr marL="340868" indent="0">
              <a:lnSpc>
                <a:spcPct val="115000"/>
              </a:lnSpc>
              <a:buNone/>
            </a:pPr>
            <a:r>
              <a:rPr lang="en-MY" sz="2800" i="1" dirty="0">
                <a:latin typeface="Times New Roman"/>
                <a:ea typeface="Times New Roman"/>
                <a:cs typeface="Times New Roman"/>
              </a:rPr>
              <a:t>Author: </a:t>
            </a:r>
            <a:r>
              <a:rPr lang="en-MY" sz="2800" i="1" spc="-5" dirty="0">
                <a:latin typeface="Times New Roman"/>
                <a:ea typeface="Times New Roman"/>
                <a:cs typeface="Times New Roman"/>
              </a:rPr>
              <a:t>J</a:t>
            </a:r>
            <a:r>
              <a:rPr lang="en-MY" sz="2800" i="1" dirty="0">
                <a:latin typeface="Times New Roman"/>
                <a:ea typeface="Times New Roman"/>
                <a:cs typeface="Times New Roman"/>
              </a:rPr>
              <a:t>am</a:t>
            </a:r>
            <a:r>
              <a:rPr lang="en-MY" sz="2800" i="1" spc="-5" dirty="0">
                <a:latin typeface="Times New Roman"/>
                <a:ea typeface="Times New Roman"/>
                <a:cs typeface="Times New Roman"/>
              </a:rPr>
              <a:t>e</a:t>
            </a:r>
            <a:r>
              <a:rPr lang="en-MY" sz="2800" i="1" dirty="0">
                <a:latin typeface="Times New Roman"/>
                <a:ea typeface="Times New Roman"/>
                <a:cs typeface="Times New Roman"/>
              </a:rPr>
              <a:t>s </a:t>
            </a:r>
            <a:r>
              <a:rPr lang="en-MY" sz="2800" i="1" spc="5" dirty="0">
                <a:latin typeface="Times New Roman"/>
                <a:ea typeface="Times New Roman"/>
                <a:cs typeface="Times New Roman"/>
              </a:rPr>
              <a:t>C</a:t>
            </a:r>
            <a:r>
              <a:rPr lang="en-MY" sz="2800" i="1" dirty="0">
                <a:latin typeface="Times New Roman"/>
                <a:ea typeface="Times New Roman"/>
                <a:cs typeface="Times New Roman"/>
              </a:rPr>
              <a:t>. Van </a:t>
            </a:r>
            <a:r>
              <a:rPr lang="en-MY" sz="2800" i="1" spc="5" dirty="0">
                <a:latin typeface="Times New Roman"/>
                <a:ea typeface="Times New Roman"/>
                <a:cs typeface="Times New Roman"/>
              </a:rPr>
              <a:t>H</a:t>
            </a:r>
            <a:r>
              <a:rPr lang="en-MY" sz="2800" i="1" dirty="0">
                <a:latin typeface="Times New Roman"/>
                <a:ea typeface="Times New Roman"/>
                <a:cs typeface="Times New Roman"/>
              </a:rPr>
              <a:t>orne</a:t>
            </a:r>
            <a:endParaRPr lang="en-MY" sz="2400" dirty="0">
              <a:latin typeface="Calibri"/>
              <a:ea typeface="Times New Roman"/>
              <a:cs typeface="Times New Roman"/>
            </a:endParaRPr>
          </a:p>
          <a:p>
            <a:pPr marL="112268" indent="0">
              <a:lnSpc>
                <a:spcPct val="115000"/>
              </a:lnSpc>
              <a:spcBef>
                <a:spcPts val="360"/>
              </a:spcBef>
              <a:buNone/>
            </a:pPr>
            <a:r>
              <a:rPr lang="en-MY" sz="2800" dirty="0">
                <a:latin typeface="Times New Roman"/>
                <a:ea typeface="Times New Roman"/>
                <a:cs typeface="Times New Roman"/>
              </a:rPr>
              <a:t>3. </a:t>
            </a:r>
            <a:r>
              <a:rPr lang="en-MY" sz="2800" spc="-5" dirty="0" smtClean="0">
                <a:latin typeface="Times New Roman"/>
                <a:ea typeface="Times New Roman"/>
                <a:cs typeface="Times New Roman"/>
              </a:rPr>
              <a:t>F</a:t>
            </a:r>
            <a:r>
              <a:rPr lang="en-MY" sz="2800" dirty="0" smtClean="0">
                <a:latin typeface="Times New Roman"/>
                <a:ea typeface="Times New Roman"/>
                <a:cs typeface="Times New Roman"/>
              </a:rPr>
              <a:t>inan</a:t>
            </a:r>
            <a:r>
              <a:rPr lang="en-MY" sz="2800" spc="-5" dirty="0" smtClean="0">
                <a:latin typeface="Times New Roman"/>
                <a:ea typeface="Times New Roman"/>
                <a:cs typeface="Times New Roman"/>
              </a:rPr>
              <a:t>c</a:t>
            </a:r>
            <a:r>
              <a:rPr lang="en-MY" sz="2800" dirty="0" smtClean="0">
                <a:latin typeface="Times New Roman"/>
                <a:ea typeface="Times New Roman"/>
                <a:cs typeface="Times New Roman"/>
              </a:rPr>
              <a:t>ial </a:t>
            </a:r>
            <a:r>
              <a:rPr lang="en-MY" sz="2800" dirty="0">
                <a:latin typeface="Times New Roman"/>
                <a:ea typeface="Times New Roman"/>
                <a:cs typeface="Times New Roman"/>
              </a:rPr>
              <a:t>M</a:t>
            </a:r>
            <a:r>
              <a:rPr lang="en-MY" sz="2800" spc="-5" dirty="0">
                <a:latin typeface="Times New Roman"/>
                <a:ea typeface="Times New Roman"/>
                <a:cs typeface="Times New Roman"/>
              </a:rPr>
              <a:t>a</a:t>
            </a:r>
            <a:r>
              <a:rPr lang="en-MY" sz="2800" spc="10" dirty="0">
                <a:latin typeface="Times New Roman"/>
                <a:ea typeface="Times New Roman"/>
                <a:cs typeface="Times New Roman"/>
              </a:rPr>
              <a:t>n</a:t>
            </a:r>
            <a:r>
              <a:rPr lang="en-MY" sz="2800" spc="5" dirty="0">
                <a:latin typeface="Times New Roman"/>
                <a:ea typeface="Times New Roman"/>
                <a:cs typeface="Times New Roman"/>
              </a:rPr>
              <a:t>a</a:t>
            </a:r>
            <a:r>
              <a:rPr lang="en-MY" sz="2800" spc="-10" dirty="0">
                <a:latin typeface="Times New Roman"/>
                <a:ea typeface="Times New Roman"/>
                <a:cs typeface="Times New Roman"/>
              </a:rPr>
              <a:t>g</a:t>
            </a:r>
            <a:r>
              <a:rPr lang="en-MY" sz="2800" spc="-5" dirty="0">
                <a:latin typeface="Times New Roman"/>
                <a:ea typeface="Times New Roman"/>
                <a:cs typeface="Times New Roman"/>
              </a:rPr>
              <a:t>e</a:t>
            </a:r>
            <a:r>
              <a:rPr lang="en-MY" sz="2800" dirty="0">
                <a:latin typeface="Times New Roman"/>
                <a:ea typeface="Times New Roman"/>
                <a:cs typeface="Times New Roman"/>
              </a:rPr>
              <a:t>ment</a:t>
            </a:r>
            <a:endParaRPr lang="en-MY" sz="2400" dirty="0">
              <a:latin typeface="Calibri"/>
              <a:ea typeface="Times New Roman"/>
              <a:cs typeface="Times New Roman"/>
            </a:endParaRPr>
          </a:p>
          <a:p>
            <a:pPr marL="109728" indent="0">
              <a:lnSpc>
                <a:spcPts val="1400"/>
              </a:lnSpc>
              <a:spcBef>
                <a:spcPts val="5"/>
              </a:spcBef>
              <a:buNone/>
            </a:pPr>
            <a:r>
              <a:rPr lang="en-MY" sz="3200" dirty="0">
                <a:latin typeface="Times New Roman"/>
                <a:ea typeface="Times New Roman"/>
                <a:cs typeface="Times New Roman"/>
              </a:rPr>
              <a:t> </a:t>
            </a:r>
            <a:endParaRPr lang="en-MY" sz="2400" dirty="0">
              <a:latin typeface="Calibri"/>
              <a:ea typeface="Times New Roman"/>
              <a:cs typeface="Times New Roman"/>
            </a:endParaRPr>
          </a:p>
          <a:p>
            <a:pPr marL="340868" indent="0">
              <a:lnSpc>
                <a:spcPct val="115000"/>
              </a:lnSpc>
              <a:buNone/>
            </a:pPr>
            <a:r>
              <a:rPr lang="en-MY" sz="2800" i="1" dirty="0">
                <a:latin typeface="Times New Roman"/>
                <a:ea typeface="Times New Roman"/>
                <a:cs typeface="Times New Roman"/>
              </a:rPr>
              <a:t>Author: Kap</a:t>
            </a:r>
            <a:r>
              <a:rPr lang="en-MY" sz="2800" i="1" spc="5" dirty="0">
                <a:latin typeface="Times New Roman"/>
                <a:ea typeface="Times New Roman"/>
                <a:cs typeface="Times New Roman"/>
              </a:rPr>
              <a:t>l</a:t>
            </a:r>
            <a:r>
              <a:rPr lang="en-MY" sz="2800" i="1" dirty="0">
                <a:latin typeface="Times New Roman"/>
                <a:ea typeface="Times New Roman"/>
                <a:cs typeface="Times New Roman"/>
              </a:rPr>
              <a:t>an publ</a:t>
            </a:r>
            <a:r>
              <a:rPr lang="en-MY" sz="2800" i="1" spc="5" dirty="0">
                <a:latin typeface="Times New Roman"/>
                <a:ea typeface="Times New Roman"/>
                <a:cs typeface="Times New Roman"/>
              </a:rPr>
              <a:t>i</a:t>
            </a:r>
            <a:r>
              <a:rPr lang="en-MY" sz="2800" i="1" dirty="0">
                <a:latin typeface="Times New Roman"/>
                <a:ea typeface="Times New Roman"/>
                <a:cs typeface="Times New Roman"/>
              </a:rPr>
              <a:t>sh</a:t>
            </a:r>
            <a:r>
              <a:rPr lang="en-MY" sz="2800" i="1" spc="-10" dirty="0">
                <a:latin typeface="Times New Roman"/>
                <a:ea typeface="Times New Roman"/>
                <a:cs typeface="Times New Roman"/>
              </a:rPr>
              <a:t>i</a:t>
            </a:r>
            <a:r>
              <a:rPr lang="en-MY" sz="2800" i="1" dirty="0">
                <a:latin typeface="Times New Roman"/>
                <a:ea typeface="Times New Roman"/>
                <a:cs typeface="Times New Roman"/>
              </a:rPr>
              <a:t>ng</a:t>
            </a:r>
            <a:endParaRPr lang="en-MY" sz="2400" dirty="0">
              <a:latin typeface="Calibri"/>
              <a:ea typeface="Times New Roman"/>
              <a:cs typeface="Times New Roman"/>
            </a:endParaRPr>
          </a:p>
          <a:p>
            <a:pPr marL="109728" indent="0">
              <a:lnSpc>
                <a:spcPts val="1400"/>
              </a:lnSpc>
              <a:spcBef>
                <a:spcPts val="15"/>
              </a:spcBef>
              <a:buNone/>
            </a:pPr>
            <a:r>
              <a:rPr lang="en-MY" sz="3200" dirty="0">
                <a:latin typeface="Times New Roman"/>
                <a:ea typeface="Times New Roman"/>
                <a:cs typeface="Times New Roman"/>
              </a:rPr>
              <a:t> </a:t>
            </a:r>
            <a:endParaRPr lang="en-MY" sz="2400" dirty="0">
              <a:latin typeface="Calibri"/>
              <a:ea typeface="Times New Roman"/>
              <a:cs typeface="Times New Roman"/>
            </a:endParaRPr>
          </a:p>
          <a:p>
            <a:endParaRPr lang="en-MY" dirty="0"/>
          </a:p>
        </p:txBody>
      </p:sp>
      <p:sp>
        <p:nvSpPr>
          <p:cNvPr id="3" name="Title 2"/>
          <p:cNvSpPr>
            <a:spLocks noGrp="1"/>
          </p:cNvSpPr>
          <p:nvPr>
            <p:ph type="title"/>
          </p:nvPr>
        </p:nvSpPr>
        <p:spPr/>
        <p:txBody>
          <a:bodyPr>
            <a:normAutofit fontScale="90000"/>
          </a:bodyPr>
          <a:lstStyle/>
          <a:p>
            <a:pPr algn="ctr"/>
            <a:r>
              <a:rPr lang="en-MY" sz="4000" dirty="0">
                <a:effectLst/>
                <a:latin typeface="Bookman Old Style" pitchFamily="18" charset="0"/>
              </a:rPr>
              <a:t>Recommended </a:t>
            </a:r>
            <a:r>
              <a:rPr lang="en-MY" sz="4000" dirty="0" smtClean="0">
                <a:effectLst/>
                <a:latin typeface="Bookman Old Style" pitchFamily="18" charset="0"/>
              </a:rPr>
              <a:t>Text</a:t>
            </a:r>
            <a:r>
              <a:rPr lang="en-MY" sz="4000" dirty="0">
                <a:solidFill>
                  <a:srgbClr val="800000"/>
                </a:solidFill>
                <a:latin typeface="Calibri"/>
                <a:ea typeface="Times New Roman"/>
                <a:cs typeface="Times New Roman"/>
              </a:rPr>
              <a:t/>
            </a:r>
            <a:br>
              <a:rPr lang="en-MY" sz="4000" dirty="0">
                <a:solidFill>
                  <a:srgbClr val="800000"/>
                </a:solidFill>
                <a:latin typeface="Calibri"/>
                <a:ea typeface="Times New Roman"/>
                <a:cs typeface="Times New Roman"/>
              </a:rPr>
            </a:br>
            <a:endParaRPr lang="en-MY" dirty="0">
              <a:solidFill>
                <a:srgbClr val="800000"/>
              </a:solidFill>
            </a:endParaRPr>
          </a:p>
        </p:txBody>
      </p:sp>
    </p:spTree>
    <p:extLst>
      <p:ext uri="{BB962C8B-B14F-4D97-AF65-F5344CB8AC3E}">
        <p14:creationId xmlns:p14="http://schemas.microsoft.com/office/powerpoint/2010/main" xmlns="" val="20051843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180" y="172233"/>
            <a:ext cx="8229600" cy="1143000"/>
          </a:xfrm>
        </p:spPr>
        <p:txBody>
          <a:bodyPr>
            <a:normAutofit fontScale="90000"/>
          </a:bodyPr>
          <a:lstStyle/>
          <a:p>
            <a:pPr algn="ctr"/>
            <a:r>
              <a:rPr lang="en-US" sz="4400" dirty="0">
                <a:effectLst/>
                <a:latin typeface="Bookman Old Style" pitchFamily="18" charset="0"/>
              </a:rPr>
              <a:t>GAAP</a:t>
            </a:r>
            <a:r>
              <a:rPr lang="en-US" dirty="0" smtClean="0">
                <a:solidFill>
                  <a:srgbClr val="C00000"/>
                </a:solidFill>
                <a:latin typeface="Bookman Old Style" pitchFamily="18" charset="0"/>
              </a:rPr>
              <a:t/>
            </a:r>
            <a:br>
              <a:rPr lang="en-US" dirty="0" smtClean="0">
                <a:solidFill>
                  <a:srgbClr val="C00000"/>
                </a:solidFill>
                <a:latin typeface="Bookman Old Style" pitchFamily="18" charset="0"/>
              </a:rPr>
            </a:br>
            <a:endParaRPr lang="en-US" dirty="0">
              <a:solidFill>
                <a:srgbClr val="C00000"/>
              </a:solidFill>
              <a:latin typeface="Bookman Old Style" pitchFamily="18" charset="0"/>
            </a:endParaRPr>
          </a:p>
        </p:txBody>
      </p:sp>
      <p:sp>
        <p:nvSpPr>
          <p:cNvPr id="3" name="Rectangle 2"/>
          <p:cNvSpPr/>
          <p:nvPr/>
        </p:nvSpPr>
        <p:spPr>
          <a:xfrm>
            <a:off x="718158" y="1143000"/>
            <a:ext cx="8077200" cy="3970318"/>
          </a:xfrm>
          <a:prstGeom prst="rect">
            <a:avLst/>
          </a:prstGeom>
        </p:spPr>
        <p:txBody>
          <a:bodyPr wrap="square">
            <a:spAutoFit/>
          </a:bodyPr>
          <a:lstStyle/>
          <a:p>
            <a:pPr marL="285750" indent="-285750" algn="just">
              <a:buFont typeface="Arial" panose="020B0604020202020204" pitchFamily="34" charset="0"/>
              <a:buChar char="•"/>
            </a:pPr>
            <a:r>
              <a:rPr lang="en-MY" dirty="0">
                <a:latin typeface="Bookman Old Style" panose="02050604050505020204" pitchFamily="18" charset="0"/>
              </a:rPr>
              <a:t>The common set of accounting principles, standards and procedures that companies use to compile their financial statements. GAAP are a combination of authoritative standards (set by policy boards) and simply the commonly accepted ways of recording and reporting accounting information. </a:t>
            </a:r>
            <a:endParaRPr lang="en-MY" dirty="0" smtClean="0">
              <a:latin typeface="Bookman Old Style" panose="02050604050505020204" pitchFamily="18" charset="0"/>
            </a:endParaRPr>
          </a:p>
          <a:p>
            <a:pPr marL="285750" indent="-285750" algn="just">
              <a:buFont typeface="Arial" panose="020B0604020202020204" pitchFamily="34" charset="0"/>
              <a:buChar char="•"/>
            </a:pPr>
            <a:r>
              <a:rPr lang="en-MY" dirty="0" smtClean="0">
                <a:latin typeface="Bookman Old Style" panose="02050604050505020204" pitchFamily="18" charset="0"/>
              </a:rPr>
              <a:t>GAAP </a:t>
            </a:r>
            <a:r>
              <a:rPr lang="en-MY" dirty="0">
                <a:latin typeface="Bookman Old Style" panose="02050604050505020204" pitchFamily="18" charset="0"/>
              </a:rPr>
              <a:t>cover such things as revenue recognition, balance sheet item classification and outstanding share measurements. Companies are expected to follow GAAP rules when reporting their financial data via financial statements. keep in mind that GAAP is only a set of standards</a:t>
            </a:r>
            <a:r>
              <a:rPr lang="en-MY" dirty="0" smtClean="0">
                <a:latin typeface="Bookman Old Style" panose="02050604050505020204" pitchFamily="18" charset="0"/>
              </a:rPr>
              <a:t>.</a:t>
            </a:r>
            <a:endParaRPr lang="en-US" altLang="en-US" dirty="0" smtClean="0">
              <a:latin typeface="Bookman Old Style" pitchFamily="18" charset="0"/>
            </a:endParaRPr>
          </a:p>
          <a:p>
            <a:pPr>
              <a:buFont typeface="Arial" pitchFamily="34" charset="0"/>
              <a:buChar char="•"/>
            </a:pPr>
            <a:r>
              <a:rPr lang="en-US" altLang="en-US" dirty="0" smtClean="0">
                <a:latin typeface="Bookman Old Style" pitchFamily="18" charset="0"/>
              </a:rPr>
              <a:t>  Major Sources of GAAP</a:t>
            </a:r>
          </a:p>
          <a:p>
            <a:pPr lvl="1">
              <a:buFont typeface="Wingdings" pitchFamily="2" charset="2"/>
              <a:buChar char="ü"/>
            </a:pPr>
            <a:r>
              <a:rPr lang="en-US" altLang="en-US" dirty="0" smtClean="0">
                <a:latin typeface="Bookman Old Style" pitchFamily="18" charset="0"/>
              </a:rPr>
              <a:t>Securities and Exchange Commission (SEC)</a:t>
            </a:r>
          </a:p>
          <a:p>
            <a:pPr lvl="1">
              <a:buFont typeface="Wingdings" pitchFamily="2" charset="2"/>
              <a:buChar char="ü"/>
            </a:pPr>
            <a:r>
              <a:rPr lang="en-US" altLang="en-US" dirty="0" smtClean="0">
                <a:latin typeface="Bookman Old Style" pitchFamily="18" charset="0"/>
              </a:rPr>
              <a:t>American Institute of Certified Public Accountants (AICPA)</a:t>
            </a:r>
          </a:p>
          <a:p>
            <a:pPr lvl="1">
              <a:buFont typeface="Wingdings" pitchFamily="2" charset="2"/>
              <a:buChar char="ü"/>
            </a:pPr>
            <a:r>
              <a:rPr lang="en-US" altLang="en-US" dirty="0" smtClean="0">
                <a:latin typeface="Bookman Old Style" pitchFamily="18" charset="0"/>
              </a:rPr>
              <a:t>Financial Accounting Standards Board (FASB</a:t>
            </a:r>
            <a:r>
              <a:rPr lang="en-US" altLang="en-US" dirty="0" smtClean="0"/>
              <a:t>)</a:t>
            </a:r>
          </a:p>
        </p:txBody>
      </p:sp>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altLang="en-US" sz="3600" dirty="0" smtClean="0">
                <a:effectLst/>
                <a:latin typeface="Bookman Old Style" pitchFamily="18" charset="0"/>
              </a:rPr>
              <a:t>Objectives of Financial Reporting </a:t>
            </a:r>
            <a:br>
              <a:rPr lang="en-US" altLang="en-US" sz="3600" dirty="0" smtClean="0">
                <a:effectLst/>
                <a:latin typeface="Bookman Old Style" pitchFamily="18" charset="0"/>
              </a:rPr>
            </a:br>
            <a:endParaRPr lang="en-US" sz="3600" dirty="0">
              <a:effectLst/>
              <a:latin typeface="Bookman Old Style" pitchFamily="18" charset="0"/>
            </a:endParaRPr>
          </a:p>
        </p:txBody>
      </p:sp>
      <p:sp>
        <p:nvSpPr>
          <p:cNvPr id="3" name="Rectangle 2"/>
          <p:cNvSpPr/>
          <p:nvPr/>
        </p:nvSpPr>
        <p:spPr>
          <a:xfrm>
            <a:off x="533400" y="1447800"/>
            <a:ext cx="8077200" cy="3416320"/>
          </a:xfrm>
          <a:prstGeom prst="rect">
            <a:avLst/>
          </a:prstGeom>
        </p:spPr>
        <p:txBody>
          <a:bodyPr wrap="square">
            <a:spAutoFit/>
          </a:bodyPr>
          <a:lstStyle/>
          <a:p>
            <a:pPr>
              <a:buFont typeface="Arial" pitchFamily="34" charset="0"/>
              <a:buChar char="•"/>
            </a:pPr>
            <a:r>
              <a:rPr lang="en-US" altLang="en-US" sz="2400" dirty="0" smtClean="0">
                <a:latin typeface="Bookman Old Style" pitchFamily="18" charset="0"/>
              </a:rPr>
              <a:t> Provide information useful in making business and</a:t>
            </a:r>
          </a:p>
          <a:p>
            <a:r>
              <a:rPr lang="en-US" altLang="en-US" sz="2400" dirty="0" smtClean="0">
                <a:latin typeface="Bookman Old Style" pitchFamily="18" charset="0"/>
              </a:rPr>
              <a:t>  economic decisions</a:t>
            </a:r>
          </a:p>
          <a:p>
            <a:pPr>
              <a:buFont typeface="Arial" pitchFamily="34" charset="0"/>
              <a:buChar char="•"/>
            </a:pPr>
            <a:r>
              <a:rPr lang="en-US" altLang="en-US" sz="2400" dirty="0" smtClean="0">
                <a:latin typeface="Bookman Old Style" pitchFamily="18" charset="0"/>
              </a:rPr>
              <a:t> Information is comprehensible to those having a </a:t>
            </a:r>
          </a:p>
          <a:p>
            <a:r>
              <a:rPr lang="en-US" altLang="en-US" sz="2400" dirty="0">
                <a:latin typeface="Bookman Old Style" pitchFamily="18" charset="0"/>
              </a:rPr>
              <a:t> </a:t>
            </a:r>
            <a:r>
              <a:rPr lang="en-US" altLang="en-US" sz="2400" dirty="0" smtClean="0">
                <a:latin typeface="Bookman Old Style" pitchFamily="18" charset="0"/>
              </a:rPr>
              <a:t> reasonable understanding of business and </a:t>
            </a:r>
          </a:p>
          <a:p>
            <a:r>
              <a:rPr lang="en-US" altLang="en-US" sz="2400" dirty="0">
                <a:latin typeface="Bookman Old Style" pitchFamily="18" charset="0"/>
              </a:rPr>
              <a:t> </a:t>
            </a:r>
            <a:r>
              <a:rPr lang="en-US" altLang="en-US" sz="2400" dirty="0" smtClean="0">
                <a:latin typeface="Bookman Old Style" pitchFamily="18" charset="0"/>
              </a:rPr>
              <a:t> economic activities</a:t>
            </a:r>
          </a:p>
          <a:p>
            <a:pPr>
              <a:buFont typeface="Arial" pitchFamily="34" charset="0"/>
              <a:buChar char="•"/>
            </a:pPr>
            <a:r>
              <a:rPr lang="en-US" altLang="en-US" sz="2400" dirty="0" smtClean="0">
                <a:latin typeface="Bookman Old Style" pitchFamily="18" charset="0"/>
              </a:rPr>
              <a:t> Helps users to assess future cash flows</a:t>
            </a:r>
          </a:p>
          <a:p>
            <a:pPr>
              <a:buFont typeface="Arial" pitchFamily="34" charset="0"/>
              <a:buChar char="•"/>
            </a:pPr>
            <a:r>
              <a:rPr lang="en-US" altLang="en-US" sz="2400" dirty="0" smtClean="0">
                <a:latin typeface="Bookman Old Style" pitchFamily="18" charset="0"/>
              </a:rPr>
              <a:t> Primary focus is earnings and its components</a:t>
            </a:r>
          </a:p>
          <a:p>
            <a:pPr>
              <a:buFont typeface="Arial" pitchFamily="34" charset="0"/>
              <a:buChar char="•"/>
            </a:pPr>
            <a:r>
              <a:rPr lang="en-US" altLang="en-US" sz="2400" dirty="0" smtClean="0">
                <a:latin typeface="Bookman Old Style" pitchFamily="18" charset="0"/>
              </a:rPr>
              <a:t> Information is provided about economic resources</a:t>
            </a:r>
          </a:p>
          <a:p>
            <a:r>
              <a:rPr lang="en-US" altLang="en-US" sz="2400" dirty="0" smtClean="0">
                <a:latin typeface="Bookman Old Style" pitchFamily="18" charset="0"/>
              </a:rPr>
              <a:t>  and the claims against those resources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altLang="en-US" sz="4400" dirty="0" smtClean="0">
                <a:latin typeface="Bookman Old Style" pitchFamily="18" charset="0"/>
              </a:rPr>
              <a:t>A Hierarchy of Accounting Qualities</a:t>
            </a:r>
            <a:endParaRPr lang="en-US" dirty="0">
              <a:latin typeface="Bookman Old Style" pitchFamily="18" charset="0"/>
            </a:endParaRPr>
          </a:p>
        </p:txBody>
      </p:sp>
      <p:pic>
        <p:nvPicPr>
          <p:cNvPr id="3" name="Picture 6" descr="Ex 01-02"/>
          <p:cNvPicPr>
            <a:picLocks noChangeAspect="1" noChangeArrowheads="1"/>
          </p:cNvPicPr>
          <p:nvPr/>
        </p:nvPicPr>
        <p:blipFill>
          <a:blip r:embed="rId2" cstate="print">
            <a:clrChange>
              <a:clrFrom>
                <a:srgbClr val="FFFFFF"/>
              </a:clrFrom>
              <a:clrTo>
                <a:srgbClr val="FFFFFF">
                  <a:alpha val="0"/>
                </a:srgbClr>
              </a:clrTo>
            </a:clrChange>
          </a:blip>
          <a:srcRect t="4591" b="9933"/>
          <a:stretch>
            <a:fillRect/>
          </a:stretch>
        </p:blipFill>
        <p:spPr bwMode="auto">
          <a:xfrm>
            <a:off x="1676400" y="1524000"/>
            <a:ext cx="6553200" cy="4789488"/>
          </a:xfrm>
          <a:prstGeom prst="rect">
            <a:avLst/>
          </a:prstGeom>
          <a:ln>
            <a:headEnd/>
            <a:tailEnd/>
          </a:ln>
        </p:spPr>
        <p:style>
          <a:lnRef idx="1">
            <a:schemeClr val="accent6"/>
          </a:lnRef>
          <a:fillRef idx="2">
            <a:schemeClr val="accent6"/>
          </a:fillRef>
          <a:effectRef idx="1">
            <a:schemeClr val="accent6"/>
          </a:effectRef>
          <a:fontRef idx="minor">
            <a:schemeClr val="dk1"/>
          </a:fontRef>
        </p:style>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MY" dirty="0" smtClean="0"/>
              <a:t>Elements of Financial Statement</a:t>
            </a:r>
            <a:endParaRPr lang="en-MY" dirty="0"/>
          </a:p>
        </p:txBody>
      </p:sp>
      <p:sp>
        <p:nvSpPr>
          <p:cNvPr id="3" name="Rectangle 2"/>
          <p:cNvSpPr/>
          <p:nvPr/>
        </p:nvSpPr>
        <p:spPr>
          <a:xfrm>
            <a:off x="756781" y="1524000"/>
            <a:ext cx="7772400" cy="3477875"/>
          </a:xfrm>
          <a:prstGeom prst="rect">
            <a:avLst/>
          </a:prstGeom>
        </p:spPr>
        <p:txBody>
          <a:bodyPr wrap="square">
            <a:spAutoFit/>
          </a:bodyPr>
          <a:lstStyle/>
          <a:p>
            <a:r>
              <a:rPr lang="en-US" altLang="en-US" sz="2000" dirty="0">
                <a:latin typeface="Bookman Old Style" pitchFamily="18" charset="0"/>
              </a:rPr>
              <a:t>Assets</a:t>
            </a:r>
          </a:p>
          <a:p>
            <a:pPr lvl="1"/>
            <a:r>
              <a:rPr lang="en-US" altLang="en-US" sz="2000" dirty="0">
                <a:latin typeface="Bookman Old Style" pitchFamily="18" charset="0"/>
              </a:rPr>
              <a:t>Probable future economic benefits obtained or controlled; the result of past business transactions</a:t>
            </a:r>
          </a:p>
          <a:p>
            <a:endParaRPr lang="en-US" altLang="en-US" sz="2000" dirty="0" smtClean="0">
              <a:latin typeface="Bookman Old Style" pitchFamily="18" charset="0"/>
            </a:endParaRPr>
          </a:p>
          <a:p>
            <a:r>
              <a:rPr lang="en-US" altLang="en-US" sz="2000" dirty="0" smtClean="0">
                <a:latin typeface="Bookman Old Style" pitchFamily="18" charset="0"/>
              </a:rPr>
              <a:t>Liabilities</a:t>
            </a:r>
            <a:endParaRPr lang="en-US" altLang="en-US" sz="2000" dirty="0">
              <a:latin typeface="Bookman Old Style" pitchFamily="18" charset="0"/>
            </a:endParaRPr>
          </a:p>
          <a:p>
            <a:pPr lvl="1"/>
            <a:r>
              <a:rPr lang="en-US" altLang="en-US" sz="2000" dirty="0">
                <a:latin typeface="Bookman Old Style" pitchFamily="18" charset="0"/>
              </a:rPr>
              <a:t>Obligations to transfer assets or provide services in the future; the result of past business transactions</a:t>
            </a:r>
          </a:p>
          <a:p>
            <a:endParaRPr lang="en-US" altLang="en-US" sz="2000" dirty="0" smtClean="0">
              <a:latin typeface="Bookman Old Style" pitchFamily="18" charset="0"/>
            </a:endParaRPr>
          </a:p>
          <a:p>
            <a:r>
              <a:rPr lang="en-US" altLang="en-US" sz="2000" dirty="0" smtClean="0">
                <a:latin typeface="Bookman Old Style" pitchFamily="18" charset="0"/>
              </a:rPr>
              <a:t>Equity</a:t>
            </a:r>
            <a:endParaRPr lang="en-US" altLang="en-US" sz="2000" dirty="0">
              <a:latin typeface="Bookman Old Style" pitchFamily="18" charset="0"/>
            </a:endParaRPr>
          </a:p>
          <a:p>
            <a:pPr lvl="1"/>
            <a:r>
              <a:rPr lang="en-US" altLang="en-US" sz="2000" dirty="0">
                <a:latin typeface="Bookman Old Style" pitchFamily="18" charset="0"/>
              </a:rPr>
              <a:t>The owner’s residual interest in the assets after deducting liabilities</a:t>
            </a:r>
            <a:endParaRPr lang="en-US" sz="2000" dirty="0">
              <a:latin typeface="Bookman Old Style" pitchFamily="18" charset="0"/>
            </a:endParaRPr>
          </a:p>
        </p:txBody>
      </p:sp>
    </p:spTree>
    <p:extLst>
      <p:ext uri="{BB962C8B-B14F-4D97-AF65-F5344CB8AC3E}">
        <p14:creationId xmlns:p14="http://schemas.microsoft.com/office/powerpoint/2010/main" xmlns="" val="22113489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Simple Balance Sheet Format</a:t>
            </a:r>
            <a:endParaRPr lang="en-US" dirty="0"/>
          </a:p>
        </p:txBody>
      </p:sp>
      <p:pic>
        <p:nvPicPr>
          <p:cNvPr id="68610" name="Picture 2" descr="https://encrypted-tbn1.gstatic.com/images?q=tbn:ANd9GcRTF7_gNWBeFZ6BXAYvKudWWz7rn8e7AVwDoimS_jYVi7eMxWpq"/>
          <p:cNvPicPr>
            <a:picLocks noChangeAspect="1" noChangeArrowheads="1"/>
          </p:cNvPicPr>
          <p:nvPr/>
        </p:nvPicPr>
        <p:blipFill>
          <a:blip r:embed="rId2" cstate="print"/>
          <a:srcRect/>
          <a:stretch>
            <a:fillRect/>
          </a:stretch>
        </p:blipFill>
        <p:spPr bwMode="auto">
          <a:xfrm>
            <a:off x="685800" y="1828800"/>
            <a:ext cx="7848600" cy="38100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altLang="en-US" sz="3200" dirty="0" smtClean="0">
                <a:latin typeface="Bookman Old Style" pitchFamily="18" charset="0"/>
              </a:rPr>
              <a:t>Elements of Financial Statements </a:t>
            </a:r>
            <a:br>
              <a:rPr lang="en-US" altLang="en-US" sz="3200" dirty="0" smtClean="0">
                <a:latin typeface="Bookman Old Style" pitchFamily="18" charset="0"/>
              </a:rPr>
            </a:br>
            <a:r>
              <a:rPr lang="en-US" altLang="en-US" sz="3200" dirty="0" smtClean="0">
                <a:latin typeface="Bookman Old Style" pitchFamily="18" charset="0"/>
              </a:rPr>
              <a:t> (</a:t>
            </a:r>
            <a:r>
              <a:rPr lang="en-US" altLang="en-US" sz="3200" dirty="0" err="1">
                <a:latin typeface="Bookman Old Style" pitchFamily="18" charset="0"/>
              </a:rPr>
              <a:t>C</a:t>
            </a:r>
            <a:r>
              <a:rPr lang="en-US" altLang="en-US" sz="3200" dirty="0" err="1" smtClean="0">
                <a:latin typeface="Bookman Old Style" pitchFamily="18" charset="0"/>
              </a:rPr>
              <a:t>on’t</a:t>
            </a:r>
            <a:r>
              <a:rPr lang="en-US" altLang="en-US" sz="3200" dirty="0" smtClean="0">
                <a:latin typeface="Bookman Old Style" pitchFamily="18" charset="0"/>
              </a:rPr>
              <a:t>)</a:t>
            </a:r>
            <a:endParaRPr lang="en-US" sz="3200" dirty="0">
              <a:latin typeface="Bookman Old Style" pitchFamily="18" charset="0"/>
            </a:endParaRPr>
          </a:p>
        </p:txBody>
      </p:sp>
      <p:sp>
        <p:nvSpPr>
          <p:cNvPr id="3" name="Rectangle 2"/>
          <p:cNvSpPr/>
          <p:nvPr/>
        </p:nvSpPr>
        <p:spPr>
          <a:xfrm>
            <a:off x="381000" y="1637740"/>
            <a:ext cx="8534400" cy="2834622"/>
          </a:xfrm>
          <a:prstGeom prst="rect">
            <a:avLst/>
          </a:prstGeom>
        </p:spPr>
        <p:txBody>
          <a:bodyPr wrap="square">
            <a:spAutoFit/>
          </a:bodyPr>
          <a:lstStyle/>
          <a:p>
            <a:pPr>
              <a:lnSpc>
                <a:spcPct val="90000"/>
              </a:lnSpc>
            </a:pPr>
            <a:r>
              <a:rPr lang="en-US" altLang="en-US" b="1" dirty="0" smtClean="0">
                <a:solidFill>
                  <a:srgbClr val="002060"/>
                </a:solidFill>
                <a:latin typeface="Bookman Old Style" pitchFamily="18" charset="0"/>
              </a:rPr>
              <a:t>Investments by owners</a:t>
            </a:r>
          </a:p>
          <a:p>
            <a:pPr lvl="1">
              <a:lnSpc>
                <a:spcPct val="90000"/>
              </a:lnSpc>
            </a:pPr>
            <a:r>
              <a:rPr lang="en-US" altLang="en-US" dirty="0" smtClean="0">
                <a:latin typeface="Bookman Old Style" pitchFamily="18" charset="0"/>
              </a:rPr>
              <a:t>Increases in equity due to transfers of value for the purpose of obtaining or increasing ownership</a:t>
            </a:r>
          </a:p>
          <a:p>
            <a:pPr>
              <a:lnSpc>
                <a:spcPct val="90000"/>
              </a:lnSpc>
            </a:pPr>
            <a:endParaRPr lang="en-US" altLang="en-US" b="1" dirty="0" smtClean="0">
              <a:solidFill>
                <a:srgbClr val="002060"/>
              </a:solidFill>
              <a:latin typeface="Bookman Old Style" pitchFamily="18" charset="0"/>
            </a:endParaRPr>
          </a:p>
          <a:p>
            <a:pPr>
              <a:lnSpc>
                <a:spcPct val="90000"/>
              </a:lnSpc>
            </a:pPr>
            <a:r>
              <a:rPr lang="en-US" altLang="en-US" b="1" dirty="0" smtClean="0">
                <a:solidFill>
                  <a:srgbClr val="002060"/>
                </a:solidFill>
                <a:latin typeface="Bookman Old Style" pitchFamily="18" charset="0"/>
              </a:rPr>
              <a:t>Distribution to owners</a:t>
            </a:r>
          </a:p>
          <a:p>
            <a:pPr lvl="1">
              <a:lnSpc>
                <a:spcPct val="90000"/>
              </a:lnSpc>
            </a:pPr>
            <a:r>
              <a:rPr lang="en-US" altLang="en-US" dirty="0" smtClean="0">
                <a:latin typeface="Bookman Old Style" pitchFamily="18" charset="0"/>
              </a:rPr>
              <a:t>Decrease in equity resulting from transfer of asset, rendering of service, or incurrence of liabilities by the entity to owners</a:t>
            </a:r>
          </a:p>
          <a:p>
            <a:pPr>
              <a:lnSpc>
                <a:spcPct val="90000"/>
              </a:lnSpc>
            </a:pPr>
            <a:endParaRPr lang="en-US" altLang="en-US" b="1" dirty="0" smtClean="0">
              <a:solidFill>
                <a:srgbClr val="002060"/>
              </a:solidFill>
              <a:latin typeface="Bookman Old Style" pitchFamily="18" charset="0"/>
            </a:endParaRPr>
          </a:p>
          <a:p>
            <a:pPr>
              <a:lnSpc>
                <a:spcPct val="90000"/>
              </a:lnSpc>
            </a:pPr>
            <a:r>
              <a:rPr lang="en-US" altLang="en-US" b="1" dirty="0" smtClean="0">
                <a:solidFill>
                  <a:srgbClr val="002060"/>
                </a:solidFill>
                <a:latin typeface="Bookman Old Style" pitchFamily="18" charset="0"/>
              </a:rPr>
              <a:t>Comprehensive </a:t>
            </a:r>
            <a:r>
              <a:rPr lang="en-US" altLang="en-US" b="1" dirty="0">
                <a:solidFill>
                  <a:srgbClr val="002060"/>
                </a:solidFill>
                <a:latin typeface="Bookman Old Style" pitchFamily="18" charset="0"/>
              </a:rPr>
              <a:t>income</a:t>
            </a:r>
          </a:p>
          <a:p>
            <a:pPr lvl="1">
              <a:lnSpc>
                <a:spcPct val="90000"/>
              </a:lnSpc>
            </a:pPr>
            <a:r>
              <a:rPr lang="en-US" altLang="en-US" dirty="0" smtClean="0">
                <a:latin typeface="Bookman Old Style" pitchFamily="18" charset="0"/>
              </a:rPr>
              <a:t>The change in equity during a period due to non owner transactions, events, and circumstances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200" dirty="0" smtClean="0">
                <a:effectLst/>
                <a:latin typeface="Bookman Old Style" pitchFamily="18" charset="0"/>
              </a:rPr>
              <a:t>Elements of Financial Statements </a:t>
            </a:r>
            <a:br>
              <a:rPr lang="en-US" altLang="en-US" sz="3200" dirty="0" smtClean="0">
                <a:effectLst/>
                <a:latin typeface="Bookman Old Style" pitchFamily="18" charset="0"/>
              </a:rPr>
            </a:br>
            <a:r>
              <a:rPr lang="en-US" altLang="en-US" sz="3200" dirty="0" smtClean="0">
                <a:effectLst/>
                <a:latin typeface="Bookman Old Style" pitchFamily="18" charset="0"/>
              </a:rPr>
              <a:t>(</a:t>
            </a:r>
            <a:r>
              <a:rPr lang="en-US" altLang="en-US" sz="3200" dirty="0" err="1" smtClean="0">
                <a:effectLst/>
                <a:latin typeface="Bookman Old Style" pitchFamily="18" charset="0"/>
              </a:rPr>
              <a:t>con’t</a:t>
            </a:r>
            <a:r>
              <a:rPr lang="en-US" altLang="en-US" sz="3200" dirty="0" smtClean="0">
                <a:effectLst/>
                <a:latin typeface="Bookman Old Style" pitchFamily="18" charset="0"/>
              </a:rPr>
              <a:t>)</a:t>
            </a:r>
            <a:endParaRPr lang="en-US" sz="3200" dirty="0">
              <a:effectLst/>
            </a:endParaRPr>
          </a:p>
        </p:txBody>
      </p:sp>
      <p:sp>
        <p:nvSpPr>
          <p:cNvPr id="3" name="Rectangle 2"/>
          <p:cNvSpPr/>
          <p:nvPr/>
        </p:nvSpPr>
        <p:spPr>
          <a:xfrm>
            <a:off x="533400" y="1676398"/>
            <a:ext cx="8382000" cy="4401205"/>
          </a:xfrm>
          <a:prstGeom prst="rect">
            <a:avLst/>
          </a:prstGeom>
        </p:spPr>
        <p:txBody>
          <a:bodyPr wrap="square">
            <a:spAutoFit/>
          </a:bodyPr>
          <a:lstStyle/>
          <a:p>
            <a:r>
              <a:rPr lang="en-US" altLang="en-US" sz="2000" b="1" dirty="0">
                <a:latin typeface="Arial" panose="020B0604020202020204" pitchFamily="34" charset="0"/>
                <a:cs typeface="Arial" panose="020B0604020202020204" pitchFamily="34" charset="0"/>
              </a:rPr>
              <a:t>Revenues</a:t>
            </a:r>
          </a:p>
          <a:p>
            <a:pPr lvl="1"/>
            <a:r>
              <a:rPr lang="en-US" altLang="en-US" sz="2000" dirty="0" smtClean="0">
                <a:latin typeface="Bookman Old Style" pitchFamily="18" charset="0"/>
              </a:rPr>
              <a:t>Inflows and other enhancements of revenue or reductions of liabilities from delivering or providing goods or services related to the central operations</a:t>
            </a:r>
          </a:p>
          <a:p>
            <a:endParaRPr lang="en-US" altLang="en-US" sz="2000" b="1" dirty="0" smtClean="0">
              <a:latin typeface="Arial" panose="020B0604020202020204" pitchFamily="34" charset="0"/>
              <a:cs typeface="Arial" panose="020B0604020202020204" pitchFamily="34" charset="0"/>
            </a:endParaRPr>
          </a:p>
          <a:p>
            <a:r>
              <a:rPr lang="en-US" altLang="en-US" sz="2000" b="1" dirty="0" smtClean="0">
                <a:latin typeface="Arial" panose="020B0604020202020204" pitchFamily="34" charset="0"/>
                <a:cs typeface="Arial" panose="020B0604020202020204" pitchFamily="34" charset="0"/>
              </a:rPr>
              <a:t>Expenses</a:t>
            </a:r>
            <a:endParaRPr lang="en-US" altLang="en-US" sz="2000" b="1" dirty="0">
              <a:latin typeface="Arial" panose="020B0604020202020204" pitchFamily="34" charset="0"/>
              <a:cs typeface="Arial" panose="020B0604020202020204" pitchFamily="34" charset="0"/>
            </a:endParaRPr>
          </a:p>
          <a:p>
            <a:pPr lvl="1"/>
            <a:r>
              <a:rPr lang="en-US" altLang="en-US" sz="2000" dirty="0" smtClean="0">
                <a:latin typeface="Bookman Old Style" pitchFamily="18" charset="0"/>
              </a:rPr>
              <a:t>Outflows or consumption of assets from delivering or providing goods or services related to the central operations</a:t>
            </a:r>
          </a:p>
          <a:p>
            <a:endParaRPr lang="en-US" altLang="en-US" sz="2000" b="1" dirty="0" smtClean="0">
              <a:latin typeface="Arial" panose="020B0604020202020204" pitchFamily="34" charset="0"/>
              <a:cs typeface="Arial" panose="020B0604020202020204" pitchFamily="34" charset="0"/>
            </a:endParaRPr>
          </a:p>
          <a:p>
            <a:r>
              <a:rPr lang="en-US" altLang="en-US" sz="2000" b="1" dirty="0" smtClean="0">
                <a:latin typeface="Arial" panose="020B0604020202020204" pitchFamily="34" charset="0"/>
                <a:cs typeface="Arial" panose="020B0604020202020204" pitchFamily="34" charset="0"/>
              </a:rPr>
              <a:t>Gains</a:t>
            </a:r>
            <a:endParaRPr lang="en-US" altLang="en-US" sz="2000" b="1" dirty="0">
              <a:latin typeface="Arial" panose="020B0604020202020204" pitchFamily="34" charset="0"/>
              <a:cs typeface="Arial" panose="020B0604020202020204" pitchFamily="34" charset="0"/>
            </a:endParaRPr>
          </a:p>
          <a:p>
            <a:pPr lvl="1"/>
            <a:r>
              <a:rPr lang="en-US" altLang="en-US" sz="2000" dirty="0" smtClean="0">
                <a:latin typeface="Bookman Old Style" pitchFamily="18" charset="0"/>
              </a:rPr>
              <a:t>Increases in equity from fringe transactions of the entity</a:t>
            </a:r>
          </a:p>
          <a:p>
            <a:endParaRPr lang="en-US" altLang="en-US" sz="2000" b="1" dirty="0" smtClean="0">
              <a:latin typeface="Arial" panose="020B0604020202020204" pitchFamily="34" charset="0"/>
              <a:cs typeface="Arial" panose="020B0604020202020204" pitchFamily="34" charset="0"/>
            </a:endParaRPr>
          </a:p>
          <a:p>
            <a:r>
              <a:rPr lang="en-US" altLang="en-US" sz="2000" b="1" dirty="0" smtClean="0">
                <a:latin typeface="Arial" panose="020B0604020202020204" pitchFamily="34" charset="0"/>
                <a:cs typeface="Arial" panose="020B0604020202020204" pitchFamily="34" charset="0"/>
              </a:rPr>
              <a:t>Losses</a:t>
            </a:r>
            <a:endParaRPr lang="en-US" altLang="en-US" sz="2000" b="1" dirty="0">
              <a:latin typeface="Arial" panose="020B0604020202020204" pitchFamily="34" charset="0"/>
              <a:cs typeface="Arial" panose="020B0604020202020204" pitchFamily="34" charset="0"/>
            </a:endParaRPr>
          </a:p>
          <a:p>
            <a:pPr lvl="1"/>
            <a:r>
              <a:rPr lang="en-US" altLang="en-US" sz="2000" dirty="0" smtClean="0">
                <a:latin typeface="Bookman Old Style" pitchFamily="18" charset="0"/>
              </a:rPr>
              <a:t>Decreases in equity from fringe transactions of the entity</a:t>
            </a:r>
            <a:endParaRPr lang="en-US" dirty="0">
              <a:latin typeface="Bookman Old Style"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altLang="en-US" sz="4000" dirty="0" smtClean="0">
                <a:latin typeface="Bookman Old Style" pitchFamily="18" charset="0"/>
              </a:rPr>
              <a:t>Annual Report on Internal Control Systems</a:t>
            </a:r>
            <a:endParaRPr lang="en-US" sz="4000" dirty="0">
              <a:latin typeface="Bookman Old Style" pitchFamily="18" charset="0"/>
            </a:endParaRPr>
          </a:p>
        </p:txBody>
      </p:sp>
      <p:sp>
        <p:nvSpPr>
          <p:cNvPr id="3" name="Rectangle 2"/>
          <p:cNvSpPr/>
          <p:nvPr/>
        </p:nvSpPr>
        <p:spPr>
          <a:xfrm>
            <a:off x="762000" y="1676400"/>
            <a:ext cx="7315200" cy="3416320"/>
          </a:xfrm>
          <a:prstGeom prst="rect">
            <a:avLst/>
          </a:prstGeom>
        </p:spPr>
        <p:txBody>
          <a:bodyPr wrap="square">
            <a:spAutoFit/>
          </a:bodyPr>
          <a:lstStyle/>
          <a:p>
            <a:pPr marL="533400" indent="-533400">
              <a:lnSpc>
                <a:spcPct val="90000"/>
              </a:lnSpc>
            </a:pPr>
            <a:r>
              <a:rPr lang="en-US" altLang="en-US" sz="2000" dirty="0" smtClean="0">
                <a:latin typeface="Bookman Old Style" pitchFamily="18" charset="0"/>
              </a:rPr>
              <a:t>Required by the SEC to include</a:t>
            </a:r>
          </a:p>
          <a:p>
            <a:pPr marL="914400" lvl="1" indent="-457200">
              <a:lnSpc>
                <a:spcPct val="90000"/>
              </a:lnSpc>
              <a:buFontTx/>
              <a:buAutoNum type="arabicPeriod"/>
            </a:pPr>
            <a:r>
              <a:rPr lang="en-US" altLang="en-US" sz="2000" dirty="0" smtClean="0">
                <a:latin typeface="Bookman Old Style" pitchFamily="18" charset="0"/>
              </a:rPr>
              <a:t>A statement of management’s responsibilities for established and maintaining an adequate system</a:t>
            </a:r>
          </a:p>
          <a:p>
            <a:pPr marL="914400" lvl="1" indent="-457200">
              <a:lnSpc>
                <a:spcPct val="90000"/>
              </a:lnSpc>
              <a:buFontTx/>
              <a:buAutoNum type="arabicPeriod"/>
            </a:pPr>
            <a:r>
              <a:rPr lang="en-US" altLang="en-US" sz="2000" dirty="0" smtClean="0">
                <a:latin typeface="Bookman Old Style" pitchFamily="18" charset="0"/>
              </a:rPr>
              <a:t>Identification of the framework used to evaluate the internal controls</a:t>
            </a:r>
          </a:p>
          <a:p>
            <a:pPr marL="914400" lvl="1" indent="-457200">
              <a:lnSpc>
                <a:spcPct val="90000"/>
              </a:lnSpc>
              <a:buFontTx/>
              <a:buAutoNum type="arabicPeriod"/>
            </a:pPr>
            <a:r>
              <a:rPr lang="en-US" altLang="en-US" sz="2000" dirty="0" smtClean="0">
                <a:latin typeface="Bookman Old Style" pitchFamily="18" charset="0"/>
              </a:rPr>
              <a:t>A statement as to whether or not the internal control system is effective as of year-end</a:t>
            </a:r>
          </a:p>
          <a:p>
            <a:pPr marL="914400" lvl="1" indent="-457200">
              <a:lnSpc>
                <a:spcPct val="90000"/>
              </a:lnSpc>
              <a:buFontTx/>
              <a:buAutoNum type="arabicPeriod"/>
            </a:pPr>
            <a:r>
              <a:rPr lang="en-US" altLang="en-US" sz="2000" dirty="0" smtClean="0">
                <a:latin typeface="Bookman Old Style" pitchFamily="18" charset="0"/>
              </a:rPr>
              <a:t>The disclosure of any material weaknesses in the system</a:t>
            </a:r>
          </a:p>
          <a:p>
            <a:pPr marL="914400" lvl="1" indent="-457200">
              <a:lnSpc>
                <a:spcPct val="90000"/>
              </a:lnSpc>
              <a:buFontTx/>
              <a:buAutoNum type="arabicPeriod"/>
            </a:pPr>
            <a:r>
              <a:rPr lang="en-US" altLang="en-US" sz="2000" dirty="0" smtClean="0">
                <a:latin typeface="Bookman Old Style" pitchFamily="18" charset="0"/>
              </a:rPr>
              <a:t>A statement that the company’s auditors have issued an audit report on management’s assessment</a:t>
            </a:r>
            <a:endParaRPr lang="en-US" sz="2000" dirty="0">
              <a:latin typeface="Bookman Old Style"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a:bodyPr>
          <a:lstStyle/>
          <a:p>
            <a:r>
              <a:rPr lang="en-US" altLang="en-US" dirty="0" smtClean="0">
                <a:latin typeface="Bookman Old Style" pitchFamily="18" charset="0"/>
              </a:rPr>
              <a:t>Business Entity</a:t>
            </a:r>
          </a:p>
          <a:p>
            <a:r>
              <a:rPr lang="en-US" altLang="en-US" dirty="0" smtClean="0">
                <a:latin typeface="Bookman Old Style" pitchFamily="18" charset="0"/>
              </a:rPr>
              <a:t>Going Concern (Continuity)</a:t>
            </a:r>
          </a:p>
          <a:p>
            <a:r>
              <a:rPr lang="en-US" altLang="en-US" dirty="0" smtClean="0">
                <a:latin typeface="Bookman Old Style" pitchFamily="18" charset="0"/>
              </a:rPr>
              <a:t>Time Period</a:t>
            </a:r>
          </a:p>
          <a:p>
            <a:r>
              <a:rPr lang="en-US" altLang="en-US" dirty="0" smtClean="0">
                <a:latin typeface="Bookman Old Style" pitchFamily="18" charset="0"/>
              </a:rPr>
              <a:t>Monetary Unit</a:t>
            </a:r>
          </a:p>
          <a:p>
            <a:r>
              <a:rPr lang="en-US" altLang="en-US" dirty="0" smtClean="0">
                <a:latin typeface="Bookman Old Style" pitchFamily="18" charset="0"/>
              </a:rPr>
              <a:t>Historical Cost</a:t>
            </a:r>
          </a:p>
          <a:p>
            <a:r>
              <a:rPr lang="en-US" altLang="en-US" dirty="0" smtClean="0">
                <a:latin typeface="Bookman Old Style" pitchFamily="18" charset="0"/>
              </a:rPr>
              <a:t>Conservatism</a:t>
            </a:r>
          </a:p>
          <a:p>
            <a:r>
              <a:rPr lang="en-US" altLang="en-US" dirty="0" smtClean="0">
                <a:latin typeface="Bookman Old Style" pitchFamily="18" charset="0"/>
              </a:rPr>
              <a:t>Realization</a:t>
            </a:r>
            <a:endParaRPr lang="en-US" dirty="0">
              <a:latin typeface="Bookman Old Style" pitchFamily="18" charset="0"/>
            </a:endParaRPr>
          </a:p>
        </p:txBody>
      </p:sp>
      <p:sp>
        <p:nvSpPr>
          <p:cNvPr id="3" name="Content Placeholder 2"/>
          <p:cNvSpPr>
            <a:spLocks noGrp="1"/>
          </p:cNvSpPr>
          <p:nvPr>
            <p:ph sz="half" idx="2"/>
          </p:nvPr>
        </p:nvSpPr>
        <p:spPr/>
        <p:txBody>
          <a:bodyPr>
            <a:normAutofit/>
          </a:bodyPr>
          <a:lstStyle/>
          <a:p>
            <a:r>
              <a:rPr lang="en-US" altLang="en-US" dirty="0" smtClean="0">
                <a:latin typeface="Bookman Old Style" pitchFamily="18" charset="0"/>
              </a:rPr>
              <a:t>Matching</a:t>
            </a:r>
          </a:p>
          <a:p>
            <a:r>
              <a:rPr lang="en-US" altLang="en-US" dirty="0" smtClean="0">
                <a:latin typeface="Bookman Old Style" pitchFamily="18" charset="0"/>
              </a:rPr>
              <a:t>Consistency</a:t>
            </a:r>
          </a:p>
          <a:p>
            <a:r>
              <a:rPr lang="en-US" altLang="en-US" dirty="0" smtClean="0">
                <a:latin typeface="Bookman Old Style" pitchFamily="18" charset="0"/>
              </a:rPr>
              <a:t>Full Disclosure</a:t>
            </a:r>
          </a:p>
          <a:p>
            <a:r>
              <a:rPr lang="en-US" altLang="en-US" dirty="0" smtClean="0">
                <a:latin typeface="Bookman Old Style" pitchFamily="18" charset="0"/>
              </a:rPr>
              <a:t>Materiality</a:t>
            </a:r>
          </a:p>
          <a:p>
            <a:r>
              <a:rPr lang="en-US" altLang="en-US" dirty="0" smtClean="0">
                <a:latin typeface="Bookman Old Style" pitchFamily="18" charset="0"/>
              </a:rPr>
              <a:t>Industry Practices</a:t>
            </a:r>
          </a:p>
          <a:p>
            <a:r>
              <a:rPr lang="en-US" altLang="en-US" dirty="0" smtClean="0">
                <a:latin typeface="Bookman Old Style" pitchFamily="18" charset="0"/>
              </a:rPr>
              <a:t>Transaction Approach</a:t>
            </a:r>
          </a:p>
          <a:p>
            <a:r>
              <a:rPr lang="en-US" altLang="en-US" dirty="0" smtClean="0">
                <a:latin typeface="Bookman Old Style" pitchFamily="18" charset="0"/>
              </a:rPr>
              <a:t>Cash Basis</a:t>
            </a:r>
          </a:p>
          <a:p>
            <a:r>
              <a:rPr lang="en-US" altLang="en-US" dirty="0" smtClean="0">
                <a:latin typeface="Bookman Old Style" pitchFamily="18" charset="0"/>
              </a:rPr>
              <a:t>Accrual Basis</a:t>
            </a:r>
          </a:p>
          <a:p>
            <a:endParaRPr lang="en-US" dirty="0"/>
          </a:p>
        </p:txBody>
      </p:sp>
      <p:sp>
        <p:nvSpPr>
          <p:cNvPr id="4" name="Title 3"/>
          <p:cNvSpPr>
            <a:spLocks noGrp="1"/>
          </p:cNvSpPr>
          <p:nvPr>
            <p:ph type="title"/>
          </p:nvPr>
        </p:nvSpPr>
        <p:spPr/>
        <p:txBody>
          <a:bodyPr>
            <a:noAutofit/>
          </a:bodyPr>
          <a:lstStyle/>
          <a:p>
            <a:pPr algn="ctr"/>
            <a:r>
              <a:rPr lang="en-US" altLang="en-US" sz="3600" dirty="0" smtClean="0">
                <a:effectLst/>
                <a:latin typeface="Bookman Old Style" pitchFamily="18" charset="0"/>
              </a:rPr>
              <a:t>Traditional Assumptions </a:t>
            </a:r>
            <a:br>
              <a:rPr lang="en-US" altLang="en-US" sz="3600" dirty="0" smtClean="0">
                <a:effectLst/>
                <a:latin typeface="Bookman Old Style" pitchFamily="18" charset="0"/>
              </a:rPr>
            </a:br>
            <a:r>
              <a:rPr lang="en-US" altLang="en-US" sz="3600" dirty="0" smtClean="0">
                <a:effectLst/>
                <a:latin typeface="Bookman Old Style" pitchFamily="18" charset="0"/>
              </a:rPr>
              <a:t>of the Accounting Model</a:t>
            </a:r>
            <a:endParaRPr lang="en-US" sz="3600" dirty="0">
              <a:effectLst/>
              <a:latin typeface="Bookman Old Style"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smtClean="0">
                <a:latin typeface="Bookman Old Style" pitchFamily="18" charset="0"/>
              </a:rPr>
              <a:t>Business Entity</a:t>
            </a:r>
            <a:endParaRPr lang="en-US" dirty="0">
              <a:latin typeface="Bookman Old Style" pitchFamily="18" charset="0"/>
            </a:endParaRPr>
          </a:p>
        </p:txBody>
      </p:sp>
      <p:sp>
        <p:nvSpPr>
          <p:cNvPr id="3" name="Rectangle 2"/>
          <p:cNvSpPr/>
          <p:nvPr/>
        </p:nvSpPr>
        <p:spPr>
          <a:xfrm>
            <a:off x="685800" y="1676400"/>
            <a:ext cx="7772400" cy="1938992"/>
          </a:xfrm>
          <a:prstGeom prst="rect">
            <a:avLst/>
          </a:prstGeom>
        </p:spPr>
        <p:txBody>
          <a:bodyPr wrap="square">
            <a:spAutoFit/>
          </a:bodyPr>
          <a:lstStyle/>
          <a:p>
            <a:pPr>
              <a:buFont typeface="Wingdings" pitchFamily="2" charset="2"/>
              <a:buChar char="ü"/>
            </a:pPr>
            <a:r>
              <a:rPr lang="en-US" altLang="en-US" sz="2400" dirty="0" smtClean="0">
                <a:latin typeface="Bookman Old Style" pitchFamily="18" charset="0"/>
              </a:rPr>
              <a:t>The business entity is separate and distinct from</a:t>
            </a:r>
          </a:p>
          <a:p>
            <a:r>
              <a:rPr lang="en-US" altLang="en-US" sz="2400" dirty="0" smtClean="0">
                <a:latin typeface="Bookman Old Style" pitchFamily="18" charset="0"/>
              </a:rPr>
              <a:t>   the owners of the entity</a:t>
            </a:r>
          </a:p>
          <a:p>
            <a:endParaRPr lang="en-US" altLang="en-US" sz="2400" dirty="0" smtClean="0">
              <a:latin typeface="Bookman Old Style" pitchFamily="18" charset="0"/>
            </a:endParaRPr>
          </a:p>
          <a:p>
            <a:pPr>
              <a:buFont typeface="Wingdings" pitchFamily="2" charset="2"/>
              <a:buChar char="ü"/>
            </a:pPr>
            <a:r>
              <a:rPr lang="en-US" altLang="en-US" sz="2400" dirty="0" smtClean="0">
                <a:latin typeface="Bookman Old Style" pitchFamily="18" charset="0"/>
              </a:rPr>
              <a:t>The entity is an economic unit that stands on its</a:t>
            </a:r>
          </a:p>
          <a:p>
            <a:r>
              <a:rPr lang="en-US" altLang="en-US" sz="2400" dirty="0" smtClean="0">
                <a:latin typeface="Bookman Old Style" pitchFamily="18" charset="0"/>
              </a:rPr>
              <a:t>   own</a:t>
            </a:r>
            <a:endParaRPr lang="en-US" sz="2400" dirty="0">
              <a:latin typeface="Bookman Old Style"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Bookman Old Style" pitchFamily="18" charset="0"/>
              </a:rPr>
              <a:t>Business </a:t>
            </a:r>
            <a:r>
              <a:rPr lang="en-US" altLang="en-US" dirty="0" smtClean="0">
                <a:latin typeface="Bookman Old Style" pitchFamily="18" charset="0"/>
              </a:rPr>
              <a:t>Entity </a:t>
            </a:r>
            <a:r>
              <a:rPr lang="en-US" altLang="en-US" dirty="0">
                <a:effectLst/>
                <a:latin typeface="Bookman Old Style" pitchFamily="18" charset="0"/>
              </a:rPr>
              <a:t>(cont’d)</a:t>
            </a:r>
            <a:endParaRPr lang="en-MY" dirty="0"/>
          </a:p>
        </p:txBody>
      </p:sp>
      <p:sp>
        <p:nvSpPr>
          <p:cNvPr id="3" name="Rectangle 2"/>
          <p:cNvSpPr/>
          <p:nvPr/>
        </p:nvSpPr>
        <p:spPr>
          <a:xfrm>
            <a:off x="457200" y="1648577"/>
            <a:ext cx="7391399" cy="2677656"/>
          </a:xfrm>
          <a:prstGeom prst="rect">
            <a:avLst/>
          </a:prstGeom>
        </p:spPr>
        <p:txBody>
          <a:bodyPr wrap="square">
            <a:spAutoFit/>
          </a:bodyPr>
          <a:lstStyle/>
          <a:p>
            <a:pPr marL="342900" indent="-342900" algn="just">
              <a:buFont typeface="Arial" panose="020B0604020202020204" pitchFamily="34" charset="0"/>
              <a:buChar char="•"/>
            </a:pPr>
            <a:r>
              <a:rPr lang="en-MY" sz="2400" dirty="0">
                <a:latin typeface="Bookman Old Style" panose="02050604050505020204" pitchFamily="18" charset="0"/>
              </a:rPr>
              <a:t>In accounting we treat a business or an organization and its owners as two separately identifiable parties. </a:t>
            </a:r>
            <a:endParaRPr lang="en-MY" sz="2400" dirty="0" smtClean="0">
              <a:latin typeface="Bookman Old Style" panose="02050604050505020204" pitchFamily="18" charset="0"/>
            </a:endParaRPr>
          </a:p>
          <a:p>
            <a:pPr marL="342900" indent="-342900" algn="just">
              <a:buFont typeface="Arial" panose="020B0604020202020204" pitchFamily="34" charset="0"/>
              <a:buChar char="•"/>
            </a:pPr>
            <a:r>
              <a:rPr lang="en-MY" sz="2400" dirty="0" smtClean="0">
                <a:latin typeface="Bookman Old Style" panose="02050604050505020204" pitchFamily="18" charset="0"/>
              </a:rPr>
              <a:t>This </a:t>
            </a:r>
            <a:r>
              <a:rPr lang="en-MY" sz="2400" dirty="0">
                <a:latin typeface="Bookman Old Style" panose="02050604050505020204" pitchFamily="18" charset="0"/>
              </a:rPr>
              <a:t>concept is called business entity concept. It means that personal transactions of owners are treated separately from those of the business</a:t>
            </a:r>
            <a:r>
              <a:rPr lang="en-MY" dirty="0">
                <a:latin typeface="Bookman Old Style" panose="02050604050505020204" pitchFamily="18" charset="0"/>
              </a:rPr>
              <a:t>.</a:t>
            </a:r>
          </a:p>
        </p:txBody>
      </p:sp>
    </p:spTree>
    <p:extLst>
      <p:ext uri="{BB962C8B-B14F-4D97-AF65-F5344CB8AC3E}">
        <p14:creationId xmlns:p14="http://schemas.microsoft.com/office/powerpoint/2010/main" xmlns="" val="7610899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latin typeface="Bookman Old Style" pitchFamily="18" charset="0"/>
              </a:rPr>
              <a:t>Business Entity </a:t>
            </a:r>
            <a:r>
              <a:rPr lang="en-US" altLang="en-US" dirty="0">
                <a:effectLst/>
                <a:latin typeface="Bookman Old Style" pitchFamily="18" charset="0"/>
              </a:rPr>
              <a:t>(cont’d)</a:t>
            </a:r>
            <a:endParaRPr lang="en-MY" dirty="0"/>
          </a:p>
        </p:txBody>
      </p:sp>
      <p:sp>
        <p:nvSpPr>
          <p:cNvPr id="3" name="Rectangle 2"/>
          <p:cNvSpPr/>
          <p:nvPr/>
        </p:nvSpPr>
        <p:spPr>
          <a:xfrm>
            <a:off x="834025" y="1905000"/>
            <a:ext cx="7239000" cy="2862322"/>
          </a:xfrm>
          <a:prstGeom prst="rect">
            <a:avLst/>
          </a:prstGeom>
        </p:spPr>
        <p:txBody>
          <a:bodyPr wrap="square">
            <a:spAutoFit/>
          </a:bodyPr>
          <a:lstStyle/>
          <a:p>
            <a:pPr marL="285750" indent="-285750" algn="just">
              <a:buFont typeface="Arial" panose="020B0604020202020204" pitchFamily="34" charset="0"/>
              <a:buChar char="•"/>
            </a:pPr>
            <a:r>
              <a:rPr lang="en-MY" dirty="0" smtClean="0">
                <a:latin typeface="Bookman Old Style" panose="02050604050505020204" pitchFamily="18" charset="0"/>
              </a:rPr>
              <a:t>In </a:t>
            </a:r>
            <a:r>
              <a:rPr lang="en-MY" dirty="0">
                <a:latin typeface="Bookman Old Style" panose="02050604050505020204" pitchFamily="18" charset="0"/>
              </a:rPr>
              <a:t>other words, businesses, related businesses, and the owners should be accounted for separately. Even though the tax law looks at a sole proprietorship and the owner as one entity, </a:t>
            </a:r>
            <a:r>
              <a:rPr lang="en-MY" dirty="0" smtClean="0">
                <a:latin typeface="Bookman Old Style" panose="02050604050505020204" pitchFamily="18" charset="0"/>
              </a:rPr>
              <a:t>GAAP disagrees</a:t>
            </a:r>
            <a:r>
              <a:rPr lang="en-MY" dirty="0">
                <a:latin typeface="Bookman Old Style" panose="02050604050505020204" pitchFamily="18" charset="0"/>
              </a:rPr>
              <a:t>. </a:t>
            </a:r>
            <a:endParaRPr lang="en-MY" dirty="0" smtClean="0">
              <a:latin typeface="Bookman Old Style" panose="02050604050505020204" pitchFamily="18" charset="0"/>
            </a:endParaRPr>
          </a:p>
          <a:p>
            <a:pPr marL="285750" indent="-285750" algn="just">
              <a:buFont typeface="Arial" panose="020B0604020202020204" pitchFamily="34" charset="0"/>
              <a:buChar char="•"/>
            </a:pPr>
            <a:r>
              <a:rPr lang="en-MY" dirty="0" smtClean="0">
                <a:latin typeface="Bookman Old Style" panose="02050604050505020204" pitchFamily="18" charset="0"/>
              </a:rPr>
              <a:t>The </a:t>
            </a:r>
            <a:r>
              <a:rPr lang="en-MY" dirty="0">
                <a:latin typeface="Bookman Old Style" panose="02050604050505020204" pitchFamily="18" charset="0"/>
              </a:rPr>
              <a:t>owner and the business are two separate entities and should be accounted for separately. </a:t>
            </a:r>
            <a:endParaRPr lang="en-MY" dirty="0" smtClean="0">
              <a:latin typeface="Bookman Old Style" panose="02050604050505020204" pitchFamily="18" charset="0"/>
            </a:endParaRPr>
          </a:p>
          <a:p>
            <a:pPr marL="285750" indent="-285750" algn="just">
              <a:buFont typeface="Arial" panose="020B0604020202020204" pitchFamily="34" charset="0"/>
              <a:buChar char="•"/>
            </a:pPr>
            <a:r>
              <a:rPr lang="en-MY" dirty="0" smtClean="0">
                <a:latin typeface="Bookman Old Style" panose="02050604050505020204" pitchFamily="18" charset="0"/>
              </a:rPr>
              <a:t>The </a:t>
            </a:r>
            <a:r>
              <a:rPr lang="en-MY" dirty="0">
                <a:latin typeface="Bookman Old Style" panose="02050604050505020204" pitchFamily="18" charset="0"/>
              </a:rPr>
              <a:t>same goes for partnership and corporations. The partners and shareholders' activities should be kept separate from the partnership and corporate transactions because they are separate economic entities.</a:t>
            </a:r>
          </a:p>
        </p:txBody>
      </p:sp>
    </p:spTree>
    <p:extLst>
      <p:ext uri="{BB962C8B-B14F-4D97-AF65-F5344CB8AC3E}">
        <p14:creationId xmlns:p14="http://schemas.microsoft.com/office/powerpoint/2010/main" xmlns="" val="113058153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latin typeface="Bookman Old Style" pitchFamily="18" charset="0"/>
              </a:rPr>
              <a:t>Business Entity </a:t>
            </a:r>
            <a:r>
              <a:rPr lang="en-US" altLang="en-US" dirty="0">
                <a:effectLst/>
                <a:latin typeface="Bookman Old Style" pitchFamily="18" charset="0"/>
              </a:rPr>
              <a:t>(cont’d)</a:t>
            </a:r>
            <a:endParaRPr lang="en-MY" dirty="0">
              <a:effectLst/>
            </a:endParaRPr>
          </a:p>
        </p:txBody>
      </p:sp>
      <p:sp>
        <p:nvSpPr>
          <p:cNvPr id="3" name="Rectangle 2"/>
          <p:cNvSpPr/>
          <p:nvPr/>
        </p:nvSpPr>
        <p:spPr>
          <a:xfrm>
            <a:off x="685800" y="1443841"/>
            <a:ext cx="8077200" cy="2585323"/>
          </a:xfrm>
          <a:prstGeom prst="rect">
            <a:avLst/>
          </a:prstGeom>
        </p:spPr>
        <p:txBody>
          <a:bodyPr wrap="square">
            <a:spAutoFit/>
          </a:bodyPr>
          <a:lstStyle/>
          <a:p>
            <a:pPr algn="just"/>
            <a:r>
              <a:rPr lang="en-MY" dirty="0" smtClean="0">
                <a:latin typeface="Bookman Old Style" panose="02050604050505020204" pitchFamily="18" charset="0"/>
              </a:rPr>
              <a:t>Example:</a:t>
            </a:r>
          </a:p>
          <a:p>
            <a:pPr algn="just"/>
            <a:r>
              <a:rPr lang="en-MY" dirty="0" smtClean="0">
                <a:latin typeface="Bookman Old Style" panose="02050604050505020204" pitchFamily="18" charset="0"/>
              </a:rPr>
              <a:t>Mike</a:t>
            </a:r>
            <a:r>
              <a:rPr lang="en-MY" dirty="0">
                <a:latin typeface="Bookman Old Style" panose="02050604050505020204" pitchFamily="18" charset="0"/>
              </a:rPr>
              <a:t>, a partner in Big House Realty, LLC, often uses his </a:t>
            </a:r>
            <a:r>
              <a:rPr lang="en-MY" dirty="0" smtClean="0">
                <a:latin typeface="Bookman Old Style" panose="02050604050505020204" pitchFamily="18" charset="0"/>
              </a:rPr>
              <a:t>company</a:t>
            </a:r>
            <a:r>
              <a:rPr lang="en-MY" u="sng" dirty="0" smtClean="0">
                <a:latin typeface="Bookman Old Style" panose="02050604050505020204" pitchFamily="18" charset="0"/>
              </a:rPr>
              <a:t> </a:t>
            </a:r>
            <a:r>
              <a:rPr lang="en-MY" dirty="0">
                <a:latin typeface="Bookman Old Style" panose="02050604050505020204" pitchFamily="18" charset="0"/>
              </a:rPr>
              <a:t>credit card for personal expenses like dry cleaning and new clothes. He insists that these are business expenses because he must wear new clothes in order to show houses. Unfortunately, these are not business expenses. Clothing is a personal expense and can't be recorded in the company financial statements. This would violate the business entity concept. Instead, these transactions should be accounted for as </a:t>
            </a:r>
            <a:r>
              <a:rPr lang="en-MY" dirty="0" smtClean="0">
                <a:latin typeface="Bookman Old Style" panose="02050604050505020204" pitchFamily="18" charset="0"/>
              </a:rPr>
              <a:t>an owner withdrawal.</a:t>
            </a:r>
            <a:endParaRPr lang="en-MY" dirty="0">
              <a:latin typeface="Bookman Old Style" panose="02050604050505020204" pitchFamily="18" charset="0"/>
            </a:endParaRPr>
          </a:p>
        </p:txBody>
      </p:sp>
    </p:spTree>
    <p:extLst>
      <p:ext uri="{BB962C8B-B14F-4D97-AF65-F5344CB8AC3E}">
        <p14:creationId xmlns:p14="http://schemas.microsoft.com/office/powerpoint/2010/main" xmlns="" val="235524914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MY" dirty="0" smtClean="0"/>
              <a:t>Going Concern</a:t>
            </a:r>
            <a:endParaRPr lang="en-MY" dirty="0"/>
          </a:p>
        </p:txBody>
      </p:sp>
      <p:sp>
        <p:nvSpPr>
          <p:cNvPr id="3" name="Rectangle 2"/>
          <p:cNvSpPr/>
          <p:nvPr/>
        </p:nvSpPr>
        <p:spPr>
          <a:xfrm>
            <a:off x="228600" y="1752600"/>
            <a:ext cx="8610600" cy="2031325"/>
          </a:xfrm>
          <a:prstGeom prst="rect">
            <a:avLst/>
          </a:prstGeom>
        </p:spPr>
        <p:txBody>
          <a:bodyPr wrap="square">
            <a:spAutoFit/>
          </a:bodyPr>
          <a:lstStyle/>
          <a:p>
            <a:pPr marL="285750" indent="-285750" algn="just">
              <a:buFont typeface="Wingdings" panose="05000000000000000000" pitchFamily="2" charset="2"/>
              <a:buChar char="Ø"/>
            </a:pPr>
            <a:r>
              <a:rPr lang="en-MY" dirty="0">
                <a:latin typeface="Bookman Old Style" panose="02050604050505020204" pitchFamily="18" charset="0"/>
              </a:rPr>
              <a:t>A term for a company that has the resources needed in order to continue to operate indefinitely. If a company is not a going concern, it means the company has gone bankrupt</a:t>
            </a:r>
            <a:r>
              <a:rPr lang="en-MY" dirty="0" smtClean="0">
                <a:latin typeface="Bookman Old Style" panose="02050604050505020204" pitchFamily="18" charset="0"/>
              </a:rPr>
              <a:t>.</a:t>
            </a:r>
          </a:p>
          <a:p>
            <a:pPr algn="just"/>
            <a:endParaRPr lang="en-MY" dirty="0" smtClean="0">
              <a:latin typeface="Bookman Old Style" panose="02050604050505020204" pitchFamily="18" charset="0"/>
            </a:endParaRPr>
          </a:p>
          <a:p>
            <a:pPr marL="285750" indent="-285750" algn="just">
              <a:buFont typeface="Wingdings" panose="05000000000000000000" pitchFamily="2" charset="2"/>
              <a:buChar char="Ø"/>
            </a:pPr>
            <a:r>
              <a:rPr lang="en-MY" dirty="0"/>
              <a:t> </a:t>
            </a:r>
            <a:r>
              <a:rPr lang="en-MY" dirty="0">
                <a:latin typeface="Bookman Old Style" panose="02050604050505020204" pitchFamily="18" charset="0"/>
              </a:rPr>
              <a:t>In other words, the going concern concept assumes that businesses will have a long life and not close or be sold in the immediate future. Companies that are expected to continue are said to be a going concern. </a:t>
            </a:r>
          </a:p>
        </p:txBody>
      </p:sp>
    </p:spTree>
    <p:extLst>
      <p:ext uri="{BB962C8B-B14F-4D97-AF65-F5344CB8AC3E}">
        <p14:creationId xmlns:p14="http://schemas.microsoft.com/office/powerpoint/2010/main" xmlns="" val="20069594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MY" dirty="0" smtClean="0"/>
              <a:t>Going Concern (cont’d)</a:t>
            </a:r>
            <a:endParaRPr lang="en-MY" dirty="0"/>
          </a:p>
        </p:txBody>
      </p:sp>
      <p:sp>
        <p:nvSpPr>
          <p:cNvPr id="3" name="Rectangle 2"/>
          <p:cNvSpPr/>
          <p:nvPr/>
        </p:nvSpPr>
        <p:spPr>
          <a:xfrm>
            <a:off x="457200" y="1524000"/>
            <a:ext cx="8001000" cy="3416320"/>
          </a:xfrm>
          <a:prstGeom prst="rect">
            <a:avLst/>
          </a:prstGeom>
        </p:spPr>
        <p:txBody>
          <a:bodyPr wrap="square">
            <a:spAutoFit/>
          </a:bodyPr>
          <a:lstStyle/>
          <a:p>
            <a:pPr marL="285750" indent="-285750" algn="just">
              <a:buFont typeface="Arial" panose="020B0604020202020204" pitchFamily="34" charset="0"/>
              <a:buChar char="•"/>
            </a:pPr>
            <a:r>
              <a:rPr lang="en-MY" dirty="0">
                <a:latin typeface="Bookman Old Style" panose="02050604050505020204" pitchFamily="18" charset="0"/>
              </a:rPr>
              <a:t>One of the most significant contributions that the going concern makes to GAAP is in the area of assets. The entire concept of depreciating and amortizing assets is based on the idea that businesses will continue to operate well into the future. </a:t>
            </a:r>
            <a:endParaRPr lang="en-MY" dirty="0" smtClean="0">
              <a:latin typeface="Bookman Old Style" panose="02050604050505020204" pitchFamily="18" charset="0"/>
            </a:endParaRPr>
          </a:p>
          <a:p>
            <a:pPr marL="285750" indent="-285750" algn="just">
              <a:buFont typeface="Arial" panose="020B0604020202020204" pitchFamily="34" charset="0"/>
              <a:buChar char="•"/>
            </a:pPr>
            <a:r>
              <a:rPr lang="en-MY" dirty="0" smtClean="0">
                <a:latin typeface="Bookman Old Style" panose="02050604050505020204" pitchFamily="18" charset="0"/>
              </a:rPr>
              <a:t>Assets </a:t>
            </a:r>
            <a:r>
              <a:rPr lang="en-MY" dirty="0">
                <a:latin typeface="Bookman Old Style" panose="02050604050505020204" pitchFamily="18" charset="0"/>
              </a:rPr>
              <a:t>are also reported on the balance sheet at historical costs because of the going concern assumption. If we disregard the going concern and assume the business could be closed within the next year, a liquidation approach to valuing assets would be more appropriate. </a:t>
            </a:r>
            <a:endParaRPr lang="en-MY" dirty="0" smtClean="0">
              <a:latin typeface="Bookman Old Style" panose="02050604050505020204" pitchFamily="18" charset="0"/>
            </a:endParaRPr>
          </a:p>
          <a:p>
            <a:pPr marL="285750" indent="-285750" algn="just">
              <a:buFont typeface="Arial" panose="020B0604020202020204" pitchFamily="34" charset="0"/>
              <a:buChar char="•"/>
            </a:pPr>
            <a:r>
              <a:rPr lang="en-MY" dirty="0" smtClean="0">
                <a:latin typeface="Bookman Old Style" panose="02050604050505020204" pitchFamily="18" charset="0"/>
              </a:rPr>
              <a:t>Assets </a:t>
            </a:r>
            <a:r>
              <a:rPr lang="en-MY" dirty="0">
                <a:latin typeface="Bookman Old Style" panose="02050604050505020204" pitchFamily="18" charset="0"/>
              </a:rPr>
              <a:t>would be recorded at net realizable values and all assets would be considered current assets rather than being segregated into current and long-term categories.</a:t>
            </a:r>
          </a:p>
        </p:txBody>
      </p:sp>
    </p:spTree>
    <p:extLst>
      <p:ext uri="{BB962C8B-B14F-4D97-AF65-F5344CB8AC3E}">
        <p14:creationId xmlns:p14="http://schemas.microsoft.com/office/powerpoint/2010/main" xmlns="" val="401195242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MY" dirty="0"/>
              <a:t>Going Concern (cont’d)</a:t>
            </a:r>
          </a:p>
        </p:txBody>
      </p:sp>
      <p:sp>
        <p:nvSpPr>
          <p:cNvPr id="3" name="Rectangle 2"/>
          <p:cNvSpPr/>
          <p:nvPr/>
        </p:nvSpPr>
        <p:spPr>
          <a:xfrm>
            <a:off x="914400" y="1720840"/>
            <a:ext cx="7315200" cy="2308324"/>
          </a:xfrm>
          <a:prstGeom prst="rect">
            <a:avLst/>
          </a:prstGeom>
        </p:spPr>
        <p:txBody>
          <a:bodyPr wrap="square">
            <a:spAutoFit/>
          </a:bodyPr>
          <a:lstStyle/>
          <a:p>
            <a:pPr marL="285750" indent="-285750" algn="just">
              <a:buFont typeface="Arial" panose="020B0604020202020204" pitchFamily="34" charset="0"/>
              <a:buChar char="•"/>
            </a:pPr>
            <a:r>
              <a:rPr lang="en-MY" dirty="0">
                <a:latin typeface="Bookman Old Style" panose="02050604050505020204" pitchFamily="18" charset="0"/>
              </a:rPr>
              <a:t>Assume Microsoft is currently suing a small tech company for copyright violation over its software package. Since this software package is the only operation the small tech company does, </a:t>
            </a:r>
            <a:r>
              <a:rPr lang="en-MY" dirty="0" smtClean="0">
                <a:latin typeface="Bookman Old Style" panose="02050604050505020204" pitchFamily="18" charset="0"/>
              </a:rPr>
              <a:t>following </a:t>
            </a:r>
            <a:r>
              <a:rPr lang="en-MY" dirty="0">
                <a:latin typeface="Bookman Old Style" panose="02050604050505020204" pitchFamily="18" charset="0"/>
              </a:rPr>
              <a:t>this lawsuit would be detrimental. There is a 95 percent expectation that Microsoft will win the lawsuit. The small tech company is not a going concern because it is probably they will be out of business after the lawsuit is settled</a:t>
            </a:r>
            <a:r>
              <a:rPr lang="en-MY" dirty="0"/>
              <a:t>.</a:t>
            </a:r>
          </a:p>
        </p:txBody>
      </p:sp>
    </p:spTree>
    <p:extLst>
      <p:ext uri="{BB962C8B-B14F-4D97-AF65-F5344CB8AC3E}">
        <p14:creationId xmlns:p14="http://schemas.microsoft.com/office/powerpoint/2010/main" xmlns="" val="49552808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ookman Old Style" pitchFamily="18" charset="0"/>
              </a:rPr>
              <a:t>Time Period</a:t>
            </a:r>
            <a:endParaRPr lang="en-US" dirty="0">
              <a:latin typeface="Bookman Old Style" pitchFamily="18" charset="0"/>
            </a:endParaRPr>
          </a:p>
        </p:txBody>
      </p:sp>
      <p:sp>
        <p:nvSpPr>
          <p:cNvPr id="3" name="Rectangle 2"/>
          <p:cNvSpPr/>
          <p:nvPr/>
        </p:nvSpPr>
        <p:spPr>
          <a:xfrm>
            <a:off x="914400" y="1676400"/>
            <a:ext cx="7772400" cy="3046988"/>
          </a:xfrm>
          <a:prstGeom prst="rect">
            <a:avLst/>
          </a:prstGeom>
        </p:spPr>
        <p:txBody>
          <a:bodyPr wrap="square">
            <a:spAutoFit/>
          </a:bodyPr>
          <a:lstStyle/>
          <a:p>
            <a:pPr>
              <a:buFont typeface="Arial" pitchFamily="34" charset="0"/>
              <a:buChar char="•"/>
            </a:pPr>
            <a:r>
              <a:rPr lang="en-US" altLang="en-US" sz="2400" dirty="0" smtClean="0">
                <a:latin typeface="Bookman Old Style" pitchFamily="18" charset="0"/>
              </a:rPr>
              <a:t> Finite reporting periods applied to the presumed </a:t>
            </a:r>
          </a:p>
          <a:p>
            <a:r>
              <a:rPr lang="en-US" altLang="en-US" sz="2400" dirty="0">
                <a:latin typeface="Bookman Old Style" pitchFamily="18" charset="0"/>
              </a:rPr>
              <a:t> </a:t>
            </a:r>
            <a:r>
              <a:rPr lang="en-US" altLang="en-US" sz="2400" dirty="0" smtClean="0">
                <a:latin typeface="Bookman Old Style" pitchFamily="18" charset="0"/>
              </a:rPr>
              <a:t> indefinite life of a business:</a:t>
            </a:r>
          </a:p>
          <a:p>
            <a:pPr marL="800100" lvl="1" indent="-342900">
              <a:buFont typeface="Arial" panose="020B0604020202020204" pitchFamily="34" charset="0"/>
              <a:buChar char="•"/>
            </a:pPr>
            <a:r>
              <a:rPr lang="en-US" altLang="en-US" sz="2400" dirty="0" smtClean="0">
                <a:latin typeface="Bookman Old Style" pitchFamily="18" charset="0"/>
              </a:rPr>
              <a:t>Natural business year</a:t>
            </a:r>
          </a:p>
          <a:p>
            <a:pPr marL="800100" lvl="1" indent="-342900">
              <a:buFont typeface="Arial" panose="020B0604020202020204" pitchFamily="34" charset="0"/>
              <a:buChar char="•"/>
            </a:pPr>
            <a:r>
              <a:rPr lang="en-US" altLang="en-US" sz="2400" dirty="0" smtClean="0">
                <a:latin typeface="Bookman Old Style" pitchFamily="18" charset="0"/>
              </a:rPr>
              <a:t>Calendar year</a:t>
            </a:r>
          </a:p>
          <a:p>
            <a:pPr marL="800100" lvl="1" indent="-342900">
              <a:buFont typeface="Arial" panose="020B0604020202020204" pitchFamily="34" charset="0"/>
              <a:buChar char="•"/>
            </a:pPr>
            <a:r>
              <a:rPr lang="en-US" altLang="en-US" sz="2400" dirty="0" smtClean="0">
                <a:latin typeface="Bookman Old Style" pitchFamily="18" charset="0"/>
              </a:rPr>
              <a:t>Fiscal year</a:t>
            </a:r>
          </a:p>
          <a:p>
            <a:pPr marL="800100" lvl="1" indent="-342900">
              <a:buFont typeface="Arial" panose="020B0604020202020204" pitchFamily="34" charset="0"/>
              <a:buChar char="•"/>
            </a:pPr>
            <a:r>
              <a:rPr lang="en-US" altLang="en-US" sz="2400" dirty="0" smtClean="0">
                <a:latin typeface="Bookman Old Style" pitchFamily="18" charset="0"/>
              </a:rPr>
              <a:t>52-53 Week fiscal year</a:t>
            </a:r>
          </a:p>
          <a:p>
            <a:pPr>
              <a:buFont typeface="Arial" pitchFamily="34" charset="0"/>
              <a:buChar char="•"/>
            </a:pPr>
            <a:r>
              <a:rPr lang="en-US" altLang="en-US" sz="2400" dirty="0" smtClean="0">
                <a:latin typeface="Bookman Old Style" pitchFamily="18" charset="0"/>
              </a:rPr>
              <a:t> Allows measurement of the results of operations</a:t>
            </a:r>
          </a:p>
          <a:p>
            <a:r>
              <a:rPr lang="en-US" altLang="en-US" sz="2400" dirty="0" smtClean="0">
                <a:latin typeface="Bookman Old Style" pitchFamily="18" charset="0"/>
              </a:rPr>
              <a:t>  prior to the liquidation of a business entity’s life</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685800"/>
            <a:ext cx="8229600" cy="1143000"/>
          </a:xfrm>
        </p:spPr>
        <p:txBody>
          <a:bodyPr/>
          <a:lstStyle/>
          <a:p>
            <a:pPr algn="ctr"/>
            <a:r>
              <a:rPr lang="en-MY" dirty="0" smtClean="0"/>
              <a:t>Time Period (cont’d)</a:t>
            </a:r>
            <a:endParaRPr lang="en-MY" dirty="0"/>
          </a:p>
        </p:txBody>
      </p:sp>
      <p:sp>
        <p:nvSpPr>
          <p:cNvPr id="3" name="Rectangle 2"/>
          <p:cNvSpPr/>
          <p:nvPr/>
        </p:nvSpPr>
        <p:spPr>
          <a:xfrm>
            <a:off x="990600" y="1981200"/>
            <a:ext cx="7467600" cy="2585323"/>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en-MY" dirty="0">
                <a:latin typeface="Bookman Old Style" panose="02050604050505020204" pitchFamily="18" charset="0"/>
              </a:rPr>
              <a:t>The period of time reflected in </a:t>
            </a:r>
            <a:r>
              <a:rPr lang="en-MY" dirty="0" smtClean="0">
                <a:latin typeface="Bookman Old Style" panose="02050604050505020204" pitchFamily="18" charset="0"/>
              </a:rPr>
              <a:t>financial statements. </a:t>
            </a:r>
          </a:p>
          <a:p>
            <a:pPr marL="285750" indent="-285750" algn="just">
              <a:lnSpc>
                <a:spcPct val="150000"/>
              </a:lnSpc>
              <a:buFont typeface="Arial" panose="020B0604020202020204" pitchFamily="34" charset="0"/>
              <a:buChar char="•"/>
            </a:pPr>
            <a:r>
              <a:rPr lang="en-MY" dirty="0" smtClean="0">
                <a:latin typeface="Bookman Old Style" panose="02050604050505020204" pitchFamily="18" charset="0"/>
              </a:rPr>
              <a:t>Usually, </a:t>
            </a:r>
            <a:r>
              <a:rPr lang="en-MY" dirty="0">
                <a:latin typeface="Bookman Old Style" panose="02050604050505020204" pitchFamily="18" charset="0"/>
              </a:rPr>
              <a:t>the accounting period is either the calendar year or </a:t>
            </a:r>
            <a:r>
              <a:rPr lang="en-MY" dirty="0" smtClean="0">
                <a:latin typeface="Bookman Old Style" panose="02050604050505020204" pitchFamily="18" charset="0"/>
              </a:rPr>
              <a:t>a quarter. </a:t>
            </a:r>
          </a:p>
          <a:p>
            <a:pPr marL="285750" indent="-285750" algn="just">
              <a:lnSpc>
                <a:spcPct val="150000"/>
              </a:lnSpc>
              <a:buFont typeface="Arial" panose="020B0604020202020204" pitchFamily="34" charset="0"/>
              <a:buChar char="•"/>
            </a:pPr>
            <a:r>
              <a:rPr lang="en-MY" dirty="0" smtClean="0">
                <a:latin typeface="Bookman Old Style" panose="02050604050505020204" pitchFamily="18" charset="0"/>
              </a:rPr>
              <a:t>For example, publicly-traded companies must </a:t>
            </a:r>
            <a:r>
              <a:rPr lang="en-MY" dirty="0">
                <a:latin typeface="Bookman Old Style" panose="02050604050505020204" pitchFamily="18" charset="0"/>
              </a:rPr>
              <a:t>report their financial </a:t>
            </a:r>
            <a:r>
              <a:rPr lang="en-MY" dirty="0" smtClean="0">
                <a:latin typeface="Bookman Old Style" panose="02050604050505020204" pitchFamily="18" charset="0"/>
              </a:rPr>
              <a:t>statements</a:t>
            </a:r>
            <a:r>
              <a:rPr lang="en-MY" dirty="0">
                <a:latin typeface="Bookman Old Style" panose="02050604050505020204" pitchFamily="18" charset="0"/>
              </a:rPr>
              <a:t> for the accounting period since their previous </a:t>
            </a:r>
            <a:r>
              <a:rPr lang="en-MY" dirty="0" smtClean="0">
                <a:latin typeface="Bookman Old Style" panose="02050604050505020204" pitchFamily="18" charset="0"/>
              </a:rPr>
              <a:t>report</a:t>
            </a:r>
            <a:r>
              <a:rPr lang="en-MY" dirty="0"/>
              <a:t>.</a:t>
            </a:r>
          </a:p>
        </p:txBody>
      </p:sp>
    </p:spTree>
    <p:extLst>
      <p:ext uri="{BB962C8B-B14F-4D97-AF65-F5344CB8AC3E}">
        <p14:creationId xmlns:p14="http://schemas.microsoft.com/office/powerpoint/2010/main" xmlns="" val="425948115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smtClean="0">
                <a:latin typeface="Bookman Old Style" pitchFamily="18" charset="0"/>
              </a:rPr>
              <a:t>Monetary Unit</a:t>
            </a:r>
            <a:endParaRPr lang="en-US" dirty="0">
              <a:latin typeface="Bookman Old Style" pitchFamily="18" charset="0"/>
            </a:endParaRPr>
          </a:p>
        </p:txBody>
      </p:sp>
      <p:sp>
        <p:nvSpPr>
          <p:cNvPr id="3" name="Rectangle 2"/>
          <p:cNvSpPr/>
          <p:nvPr/>
        </p:nvSpPr>
        <p:spPr>
          <a:xfrm>
            <a:off x="966592" y="1676400"/>
            <a:ext cx="6781800" cy="3046988"/>
          </a:xfrm>
          <a:prstGeom prst="rect">
            <a:avLst/>
          </a:prstGeom>
        </p:spPr>
        <p:txBody>
          <a:bodyPr wrap="square">
            <a:spAutoFit/>
          </a:bodyPr>
          <a:lstStyle/>
          <a:p>
            <a:pPr marL="342900" indent="-342900">
              <a:buFont typeface="Arial" panose="020B0604020202020204" pitchFamily="34" charset="0"/>
              <a:buChar char="•"/>
            </a:pPr>
            <a:r>
              <a:rPr lang="en-US" altLang="en-US" sz="2400" dirty="0" smtClean="0">
                <a:latin typeface="Bookman Old Style" pitchFamily="18" charset="0"/>
              </a:rPr>
              <a:t>Standard of measure for business transactions</a:t>
            </a:r>
          </a:p>
          <a:p>
            <a:endParaRPr lang="en-US" altLang="en-US" sz="2400" dirty="0" smtClean="0">
              <a:latin typeface="Bookman Old Style" pitchFamily="18" charset="0"/>
            </a:endParaRPr>
          </a:p>
          <a:p>
            <a:pPr marL="342900" indent="-342900">
              <a:buFont typeface="Arial" panose="020B0604020202020204" pitchFamily="34" charset="0"/>
              <a:buChar char="•"/>
            </a:pPr>
            <a:r>
              <a:rPr lang="en-US" altLang="en-US" sz="2400" dirty="0" smtClean="0">
                <a:latin typeface="Bookman Old Style" pitchFamily="18" charset="0"/>
              </a:rPr>
              <a:t>U.S. dollar for domestic entities</a:t>
            </a:r>
          </a:p>
          <a:p>
            <a:endParaRPr lang="en-US" altLang="en-US" sz="2400" dirty="0" smtClean="0">
              <a:latin typeface="Bookman Old Style" pitchFamily="18" charset="0"/>
            </a:endParaRPr>
          </a:p>
          <a:p>
            <a:pPr marL="342900" indent="-342900">
              <a:buFont typeface="Arial" panose="020B0604020202020204" pitchFamily="34" charset="0"/>
              <a:buChar char="•"/>
            </a:pPr>
            <a:r>
              <a:rPr lang="en-US" altLang="en-US" sz="2400" dirty="0" smtClean="0">
                <a:latin typeface="Bookman Old Style" pitchFamily="18" charset="0"/>
              </a:rPr>
              <a:t>Supplementary disclosure of inflation-adjusted financial data currently not required by U.S. GAAP</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MY" dirty="0" smtClean="0"/>
              <a:t>Monetary Unit</a:t>
            </a:r>
            <a:endParaRPr lang="en-MY" dirty="0"/>
          </a:p>
        </p:txBody>
      </p:sp>
      <p:sp>
        <p:nvSpPr>
          <p:cNvPr id="3" name="Rectangle 2"/>
          <p:cNvSpPr/>
          <p:nvPr/>
        </p:nvSpPr>
        <p:spPr>
          <a:xfrm>
            <a:off x="876822" y="1676400"/>
            <a:ext cx="7200378" cy="2953757"/>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en-MY" dirty="0">
                <a:latin typeface="Bookman Old Style" panose="02050604050505020204" pitchFamily="18" charset="0"/>
              </a:rPr>
              <a:t>Accountants need some standard of measure to bring financial transactions together in a meaningful way</a:t>
            </a:r>
            <a:r>
              <a:rPr lang="en-MY" dirty="0" smtClean="0">
                <a:latin typeface="Bookman Old Style" panose="02050604050505020204" pitchFamily="18" charset="0"/>
              </a:rPr>
              <a:t>.</a:t>
            </a:r>
          </a:p>
          <a:p>
            <a:pPr marL="285750" indent="-285750" algn="just">
              <a:lnSpc>
                <a:spcPct val="150000"/>
              </a:lnSpc>
              <a:buFont typeface="Arial" panose="020B0604020202020204" pitchFamily="34" charset="0"/>
              <a:buChar char="•"/>
            </a:pPr>
            <a:r>
              <a:rPr lang="en-MY" dirty="0" smtClean="0">
                <a:latin typeface="Bookman Old Style" panose="02050604050505020204" pitchFamily="18" charset="0"/>
              </a:rPr>
              <a:t>Without </a:t>
            </a:r>
            <a:r>
              <a:rPr lang="en-MY" dirty="0">
                <a:latin typeface="Bookman Old Style" panose="02050604050505020204" pitchFamily="18" charset="0"/>
              </a:rPr>
              <a:t>some standard of measure, accountants would be forced to report in such terms as 3 Cars, 50 acres and 2 factories. </a:t>
            </a:r>
            <a:endParaRPr lang="en-MY" dirty="0" smtClean="0">
              <a:latin typeface="Bookman Old Style" panose="02050604050505020204" pitchFamily="18" charset="0"/>
            </a:endParaRPr>
          </a:p>
          <a:p>
            <a:pPr marL="285750" indent="-285750" algn="just">
              <a:lnSpc>
                <a:spcPct val="150000"/>
              </a:lnSpc>
              <a:buFont typeface="Arial" panose="020B0604020202020204" pitchFamily="34" charset="0"/>
              <a:buChar char="•"/>
            </a:pPr>
            <a:r>
              <a:rPr lang="en-MY" dirty="0" smtClean="0">
                <a:latin typeface="Bookman Old Style" panose="02050604050505020204" pitchFamily="18" charset="0"/>
              </a:rPr>
              <a:t>There </a:t>
            </a:r>
            <a:r>
              <a:rPr lang="en-MY" dirty="0">
                <a:latin typeface="Bookman Old Style" panose="02050604050505020204" pitchFamily="18" charset="0"/>
              </a:rPr>
              <a:t>are a number of standards of measure, such as a yard, a gallon, and money. </a:t>
            </a:r>
          </a:p>
        </p:txBody>
      </p:sp>
    </p:spTree>
    <p:extLst>
      <p:ext uri="{BB962C8B-B14F-4D97-AF65-F5344CB8AC3E}">
        <p14:creationId xmlns:p14="http://schemas.microsoft.com/office/powerpoint/2010/main" xmlns="" val="70615978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MY" dirty="0" smtClean="0"/>
              <a:t>Monetary Unit (cont’d)</a:t>
            </a:r>
            <a:endParaRPr lang="en-MY" dirty="0"/>
          </a:p>
        </p:txBody>
      </p:sp>
      <p:sp>
        <p:nvSpPr>
          <p:cNvPr id="3" name="Rectangle 2"/>
          <p:cNvSpPr/>
          <p:nvPr/>
        </p:nvSpPr>
        <p:spPr>
          <a:xfrm>
            <a:off x="609600" y="1447800"/>
            <a:ext cx="7391400" cy="3139321"/>
          </a:xfrm>
          <a:prstGeom prst="rect">
            <a:avLst/>
          </a:prstGeom>
        </p:spPr>
        <p:txBody>
          <a:bodyPr wrap="square">
            <a:spAutoFit/>
          </a:bodyPr>
          <a:lstStyle/>
          <a:p>
            <a:r>
              <a:rPr lang="en-MY" dirty="0"/>
              <a:t>Examples</a:t>
            </a:r>
          </a:p>
          <a:p>
            <a:pPr marL="285750" indent="-285750" algn="just">
              <a:buFont typeface="Wingdings" panose="05000000000000000000" pitchFamily="2" charset="2"/>
              <a:buChar char="Ø"/>
            </a:pPr>
            <a:r>
              <a:rPr lang="en-MY" dirty="0">
                <a:latin typeface="Bookman Old Style" panose="02050604050505020204" pitchFamily="18" charset="0"/>
              </a:rPr>
              <a:t>The company's </a:t>
            </a:r>
            <a:r>
              <a:rPr lang="en-MY" dirty="0" smtClean="0">
                <a:latin typeface="Bookman Old Style" panose="02050604050505020204" pitchFamily="18" charset="0"/>
              </a:rPr>
              <a:t>property, plant, and equipment on </a:t>
            </a:r>
            <a:r>
              <a:rPr lang="en-MY" dirty="0">
                <a:latin typeface="Bookman Old Style" panose="02050604050505020204" pitchFamily="18" charset="0"/>
              </a:rPr>
              <a:t>2009 balance sheet amounted to $2 billion. During 2010 inflation was 10%. The monetary unit and stable dollar assumption prohibits any adjustment to current or prior period figures to account for the inflation</a:t>
            </a:r>
            <a:r>
              <a:rPr lang="en-MY" dirty="0" smtClean="0">
                <a:latin typeface="Bookman Old Style" panose="02050604050505020204" pitchFamily="18" charset="0"/>
              </a:rPr>
              <a:t>.</a:t>
            </a:r>
          </a:p>
          <a:p>
            <a:pPr marL="285750" indent="-285750" algn="just">
              <a:buFont typeface="Wingdings" panose="05000000000000000000" pitchFamily="2" charset="2"/>
              <a:buChar char="Ø"/>
            </a:pPr>
            <a:endParaRPr lang="en-MY" dirty="0">
              <a:latin typeface="Bookman Old Style" panose="02050604050505020204" pitchFamily="18" charset="0"/>
            </a:endParaRPr>
          </a:p>
          <a:p>
            <a:pPr marL="285750" indent="-285750" algn="just">
              <a:buFont typeface="Wingdings" panose="05000000000000000000" pitchFamily="2" charset="2"/>
              <a:buChar char="Ø"/>
            </a:pPr>
            <a:r>
              <a:rPr lang="en-MY" dirty="0">
                <a:latin typeface="Bookman Old Style" panose="02050604050505020204" pitchFamily="18" charset="0"/>
              </a:rPr>
              <a:t>The BP oil spill in Gulf of Mexico was a natural disaster but accounting only reports the financial </a:t>
            </a:r>
            <a:r>
              <a:rPr lang="en-MY" dirty="0" smtClean="0">
                <a:latin typeface="Bookman Old Style" panose="02050604050505020204" pitchFamily="18" charset="0"/>
              </a:rPr>
              <a:t>impaction </a:t>
            </a:r>
            <a:r>
              <a:rPr lang="en-MY" dirty="0">
                <a:latin typeface="Bookman Old Style" panose="02050604050505020204" pitchFamily="18" charset="0"/>
              </a:rPr>
              <a:t>the form of claims paid, damages paid, </a:t>
            </a:r>
            <a:r>
              <a:rPr lang="en-MY" dirty="0" smtClean="0">
                <a:latin typeface="Bookman Old Style" panose="02050604050505020204" pitchFamily="18" charset="0"/>
              </a:rPr>
              <a:t>clean-up </a:t>
            </a:r>
            <a:r>
              <a:rPr lang="en-MY" dirty="0">
                <a:latin typeface="Bookman Old Style" panose="02050604050505020204" pitchFamily="18" charset="0"/>
              </a:rPr>
              <a:t>costs, etc. This is due to the limitation imposed by the monetary unit assumption.</a:t>
            </a:r>
          </a:p>
        </p:txBody>
      </p:sp>
    </p:spTree>
    <p:extLst>
      <p:ext uri="{BB962C8B-B14F-4D97-AF65-F5344CB8AC3E}">
        <p14:creationId xmlns:p14="http://schemas.microsoft.com/office/powerpoint/2010/main" xmlns="" val="134327710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smtClean="0">
                <a:latin typeface="Bookman Old Style" pitchFamily="18" charset="0"/>
              </a:rPr>
              <a:t>Historical Cost</a:t>
            </a:r>
            <a:endParaRPr lang="en-US" dirty="0">
              <a:latin typeface="Bookman Old Style" pitchFamily="18" charset="0"/>
            </a:endParaRPr>
          </a:p>
        </p:txBody>
      </p:sp>
      <p:sp>
        <p:nvSpPr>
          <p:cNvPr id="3" name="Rectangle 2"/>
          <p:cNvSpPr/>
          <p:nvPr/>
        </p:nvSpPr>
        <p:spPr>
          <a:xfrm>
            <a:off x="838200" y="1524000"/>
            <a:ext cx="7239000" cy="3785652"/>
          </a:xfrm>
          <a:prstGeom prst="rect">
            <a:avLst/>
          </a:prstGeom>
        </p:spPr>
        <p:txBody>
          <a:bodyPr wrap="square">
            <a:spAutoFit/>
          </a:bodyPr>
          <a:lstStyle/>
          <a:p>
            <a:pPr>
              <a:buFont typeface="Arial" pitchFamily="34" charset="0"/>
              <a:buChar char="•"/>
            </a:pPr>
            <a:r>
              <a:rPr lang="en-US" altLang="en-US" sz="2400" dirty="0" smtClean="0">
                <a:latin typeface="Bookman Old Style" pitchFamily="18" charset="0"/>
              </a:rPr>
              <a:t>  Often used because it is objective and</a:t>
            </a:r>
          </a:p>
          <a:p>
            <a:r>
              <a:rPr lang="en-US" altLang="en-US" sz="2400" dirty="0" smtClean="0">
                <a:latin typeface="Bookman Old Style" pitchFamily="18" charset="0"/>
              </a:rPr>
              <a:t>   determinable</a:t>
            </a:r>
          </a:p>
          <a:p>
            <a:pPr>
              <a:buFont typeface="Arial" pitchFamily="34" charset="0"/>
              <a:buChar char="•"/>
            </a:pPr>
            <a:r>
              <a:rPr lang="en-US" altLang="en-US" sz="2400" dirty="0" smtClean="0">
                <a:latin typeface="Bookman Old Style" pitchFamily="18" charset="0"/>
              </a:rPr>
              <a:t>  Acceptable deviations</a:t>
            </a:r>
          </a:p>
          <a:p>
            <a:pPr marL="800100" lvl="1" indent="-342900">
              <a:buFont typeface="Wingdings" panose="05000000000000000000" pitchFamily="2" charset="2"/>
              <a:buChar char="Ø"/>
            </a:pPr>
            <a:r>
              <a:rPr lang="en-US" altLang="en-US" sz="2400" dirty="0" smtClean="0">
                <a:latin typeface="Bookman Old Style" pitchFamily="18" charset="0"/>
              </a:rPr>
              <a:t>When it becomes apparent that the historical cost cannot be recovered (justified by the conservatism concept)</a:t>
            </a:r>
          </a:p>
          <a:p>
            <a:pPr marL="800100" lvl="1" indent="-342900">
              <a:buFont typeface="Wingdings" panose="05000000000000000000" pitchFamily="2" charset="2"/>
              <a:buChar char="Ø"/>
            </a:pPr>
            <a:r>
              <a:rPr lang="en-US" altLang="en-US" sz="2400" dirty="0" smtClean="0">
                <a:latin typeface="Bookman Old Style" pitchFamily="18" charset="0"/>
              </a:rPr>
              <a:t>Where specific standards call for another measurement attribute such as current market value, net realizable value, or present value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MY" dirty="0" smtClean="0"/>
              <a:t>Historical Cost</a:t>
            </a:r>
            <a:endParaRPr lang="en-MY" dirty="0"/>
          </a:p>
        </p:txBody>
      </p:sp>
      <p:sp>
        <p:nvSpPr>
          <p:cNvPr id="3" name="Rectangle 2"/>
          <p:cNvSpPr/>
          <p:nvPr/>
        </p:nvSpPr>
        <p:spPr>
          <a:xfrm>
            <a:off x="748430" y="1447800"/>
            <a:ext cx="7481170" cy="4247317"/>
          </a:xfrm>
          <a:prstGeom prst="rect">
            <a:avLst/>
          </a:prstGeom>
        </p:spPr>
        <p:txBody>
          <a:bodyPr wrap="square">
            <a:spAutoFit/>
          </a:bodyPr>
          <a:lstStyle/>
          <a:p>
            <a:pPr marL="285750" indent="-285750" algn="just">
              <a:buFont typeface="Arial" panose="020B0604020202020204" pitchFamily="34" charset="0"/>
              <a:buChar char="•"/>
            </a:pPr>
            <a:r>
              <a:rPr lang="en-MY" dirty="0">
                <a:latin typeface="Bookman Old Style" panose="02050604050505020204" pitchFamily="18" charset="0"/>
              </a:rPr>
              <a:t>Historical cost or historical costing is the concept that assets should be valued based on their purchase price or the money actually paid for the assets. </a:t>
            </a:r>
            <a:endParaRPr lang="en-MY" dirty="0" smtClean="0">
              <a:latin typeface="Bookman Old Style" panose="02050604050505020204" pitchFamily="18" charset="0"/>
            </a:endParaRPr>
          </a:p>
          <a:p>
            <a:pPr marL="285750" indent="-285750" algn="just">
              <a:buFont typeface="Arial" panose="020B0604020202020204" pitchFamily="34" charset="0"/>
              <a:buChar char="•"/>
            </a:pPr>
            <a:r>
              <a:rPr lang="en-MY" dirty="0" smtClean="0">
                <a:latin typeface="Bookman Old Style" panose="02050604050505020204" pitchFamily="18" charset="0"/>
              </a:rPr>
              <a:t>GAAP</a:t>
            </a:r>
            <a:r>
              <a:rPr lang="en-MY" dirty="0">
                <a:latin typeface="Bookman Old Style" panose="02050604050505020204" pitchFamily="18" charset="0"/>
              </a:rPr>
              <a:t> requires that assets be reported on the balance sheet at historical cost.</a:t>
            </a:r>
          </a:p>
          <a:p>
            <a:pPr marL="285750" indent="-285750" algn="just">
              <a:buFont typeface="Arial" panose="020B0604020202020204" pitchFamily="34" charset="0"/>
              <a:buChar char="•"/>
            </a:pPr>
            <a:r>
              <a:rPr lang="en-MY" dirty="0">
                <a:latin typeface="Bookman Old Style" panose="02050604050505020204" pitchFamily="18" charset="0"/>
              </a:rPr>
              <a:t>Historical cost is the preferred method of valuing assets because it can be proven. It is easy for a company to look at the title of a piece of property and see what was paid for it</a:t>
            </a:r>
            <a:r>
              <a:rPr lang="en-MY" dirty="0" smtClean="0">
                <a:latin typeface="Bookman Old Style" panose="02050604050505020204" pitchFamily="18" charset="0"/>
              </a:rPr>
              <a:t>.</a:t>
            </a:r>
          </a:p>
          <a:p>
            <a:pPr marL="285750" indent="-285750" algn="just">
              <a:buFont typeface="Arial" panose="020B0604020202020204" pitchFamily="34" charset="0"/>
              <a:buChar char="•"/>
            </a:pPr>
            <a:r>
              <a:rPr lang="en-MY" dirty="0" smtClean="0">
                <a:latin typeface="Bookman Old Style" panose="02050604050505020204" pitchFamily="18" charset="0"/>
              </a:rPr>
              <a:t>Other </a:t>
            </a:r>
            <a:r>
              <a:rPr lang="en-MY" dirty="0">
                <a:latin typeface="Bookman Old Style" panose="02050604050505020204" pitchFamily="18" charset="0"/>
              </a:rPr>
              <a:t>valuation or costing methods like replacement cost or current cost fluctuate with the market and economy. If these methods were used, the company would report the same piece of property at different values every year based on the market. This fluctuation violates the accounting concept or consistency.</a:t>
            </a:r>
          </a:p>
          <a:p>
            <a:pPr algn="just"/>
            <a:endParaRPr lang="en-MY" dirty="0">
              <a:latin typeface="Bookman Old Style" panose="02050604050505020204" pitchFamily="18" charset="0"/>
            </a:endParaRPr>
          </a:p>
        </p:txBody>
      </p:sp>
    </p:spTree>
    <p:extLst>
      <p:ext uri="{BB962C8B-B14F-4D97-AF65-F5344CB8AC3E}">
        <p14:creationId xmlns:p14="http://schemas.microsoft.com/office/powerpoint/2010/main" xmlns="" val="273084052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pPr algn="ctr"/>
            <a:r>
              <a:rPr lang="en-MY" dirty="0" smtClean="0"/>
              <a:t>Historical Cost (cont’d)</a:t>
            </a:r>
            <a:endParaRPr lang="en-MY" dirty="0"/>
          </a:p>
        </p:txBody>
      </p:sp>
      <p:sp>
        <p:nvSpPr>
          <p:cNvPr id="3" name="Rectangle 2"/>
          <p:cNvSpPr/>
          <p:nvPr/>
        </p:nvSpPr>
        <p:spPr>
          <a:xfrm>
            <a:off x="609600" y="1524000"/>
            <a:ext cx="8001000" cy="2538259"/>
          </a:xfrm>
          <a:prstGeom prst="rect">
            <a:avLst/>
          </a:prstGeom>
        </p:spPr>
        <p:txBody>
          <a:bodyPr wrap="square">
            <a:spAutoFit/>
          </a:bodyPr>
          <a:lstStyle/>
          <a:p>
            <a:pPr algn="just">
              <a:lnSpc>
                <a:spcPct val="150000"/>
              </a:lnSpc>
            </a:pPr>
            <a:r>
              <a:rPr lang="en-MY" dirty="0">
                <a:latin typeface="Bookman Old Style" panose="02050604050505020204" pitchFamily="18" charset="0"/>
              </a:rPr>
              <a:t>If Big Red Car, Inc. buys a piece of land for $10,000 in 1950 to build a car lot on it, BRC, Inc. would report the land on its 1950 balance sheet at $10,000. If BRC, Inc. still owns that land in 2015, it would still be presented on the balance sheet for $10,000 even though the land could be worth $100,000 in 2015 standards. This is one of the major short falls with the historical cost concept.</a:t>
            </a:r>
          </a:p>
        </p:txBody>
      </p:sp>
    </p:spTree>
    <p:extLst>
      <p:ext uri="{BB962C8B-B14F-4D97-AF65-F5344CB8AC3E}">
        <p14:creationId xmlns:p14="http://schemas.microsoft.com/office/powerpoint/2010/main" xmlns="" val="261233444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smtClean="0">
                <a:latin typeface="Bookman Old Style" pitchFamily="18" charset="0"/>
              </a:rPr>
              <a:t>Conservatism</a:t>
            </a:r>
            <a:endParaRPr lang="en-US" dirty="0">
              <a:latin typeface="Bookman Old Style" pitchFamily="18" charset="0"/>
            </a:endParaRPr>
          </a:p>
        </p:txBody>
      </p:sp>
      <p:sp>
        <p:nvSpPr>
          <p:cNvPr id="3" name="Rectangle 2"/>
          <p:cNvSpPr/>
          <p:nvPr/>
        </p:nvSpPr>
        <p:spPr>
          <a:xfrm>
            <a:off x="838200" y="1859340"/>
            <a:ext cx="7696200" cy="3416320"/>
          </a:xfrm>
          <a:prstGeom prst="rect">
            <a:avLst/>
          </a:prstGeom>
        </p:spPr>
        <p:txBody>
          <a:bodyPr wrap="square">
            <a:spAutoFit/>
          </a:bodyPr>
          <a:lstStyle/>
          <a:p>
            <a:pPr marL="342900" indent="-342900">
              <a:buFont typeface="Arial" panose="020B0604020202020204" pitchFamily="34" charset="0"/>
              <a:buChar char="•"/>
            </a:pPr>
            <a:r>
              <a:rPr lang="en-US" altLang="en-US" sz="2400" dirty="0" smtClean="0">
                <a:latin typeface="Bookman Old Style" pitchFamily="18" charset="0"/>
              </a:rPr>
              <a:t>Select from various measures of value</a:t>
            </a:r>
          </a:p>
          <a:p>
            <a:endParaRPr lang="en-US" altLang="en-US" sz="2400" dirty="0" smtClean="0">
              <a:latin typeface="Bookman Old Style" pitchFamily="18" charset="0"/>
            </a:endParaRPr>
          </a:p>
          <a:p>
            <a:pPr marL="342900" indent="-342900">
              <a:buFont typeface="Arial" panose="020B0604020202020204" pitchFamily="34" charset="0"/>
              <a:buChar char="•"/>
            </a:pPr>
            <a:r>
              <a:rPr lang="en-US" altLang="en-US" sz="2400" dirty="0" smtClean="0">
                <a:latin typeface="Bookman Old Style" pitchFamily="18" charset="0"/>
              </a:rPr>
              <a:t>Each of the alternatives must have reasonable support</a:t>
            </a:r>
          </a:p>
          <a:p>
            <a:endParaRPr lang="en-US" altLang="en-US" sz="2400" dirty="0" smtClean="0">
              <a:latin typeface="Bookman Old Style" pitchFamily="18" charset="0"/>
            </a:endParaRPr>
          </a:p>
          <a:p>
            <a:pPr marL="342900" indent="-342900">
              <a:buFont typeface="Arial" panose="020B0604020202020204" pitchFamily="34" charset="0"/>
              <a:buChar char="•"/>
            </a:pPr>
            <a:r>
              <a:rPr lang="en-US" altLang="en-US" sz="2400" dirty="0" smtClean="0">
                <a:latin typeface="Bookman Old Style" pitchFamily="18" charset="0"/>
              </a:rPr>
              <a:t>Conservatism guides selection of the alternative that has the</a:t>
            </a:r>
          </a:p>
          <a:p>
            <a:pPr marL="800100" lvl="1" indent="-342900">
              <a:buFont typeface="Wingdings" panose="05000000000000000000" pitchFamily="2" charset="2"/>
              <a:buChar char="Ø"/>
            </a:pPr>
            <a:r>
              <a:rPr lang="en-US" altLang="en-US" sz="2400" dirty="0" smtClean="0">
                <a:latin typeface="Bookman Old Style" pitchFamily="18" charset="0"/>
              </a:rPr>
              <a:t>Least favorable impact on net income</a:t>
            </a:r>
          </a:p>
          <a:p>
            <a:pPr marL="800100" lvl="1" indent="-342900">
              <a:buFont typeface="Wingdings" panose="05000000000000000000" pitchFamily="2" charset="2"/>
              <a:buChar char="Ø"/>
            </a:pPr>
            <a:r>
              <a:rPr lang="en-US" altLang="en-US" sz="2400" dirty="0" smtClean="0">
                <a:latin typeface="Bookman Old Style" pitchFamily="18" charset="0"/>
              </a:rPr>
              <a:t>Least favorable impact on financial position</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MY" dirty="0" smtClean="0"/>
              <a:t>Conservatism (cont’d)</a:t>
            </a:r>
            <a:endParaRPr lang="en-MY" dirty="0"/>
          </a:p>
        </p:txBody>
      </p:sp>
      <p:sp>
        <p:nvSpPr>
          <p:cNvPr id="3" name="Rectangle 2"/>
          <p:cNvSpPr/>
          <p:nvPr/>
        </p:nvSpPr>
        <p:spPr>
          <a:xfrm>
            <a:off x="609600" y="1582341"/>
            <a:ext cx="7924800" cy="3416320"/>
          </a:xfrm>
          <a:prstGeom prst="rect">
            <a:avLst/>
          </a:prstGeom>
        </p:spPr>
        <p:txBody>
          <a:bodyPr wrap="square">
            <a:spAutoFit/>
          </a:bodyPr>
          <a:lstStyle/>
          <a:p>
            <a:pPr marL="285750" indent="-285750" algn="just">
              <a:buFont typeface="Arial" panose="020B0604020202020204" pitchFamily="34" charset="0"/>
              <a:buChar char="•"/>
            </a:pPr>
            <a:r>
              <a:rPr lang="en-MY" dirty="0">
                <a:latin typeface="Bookman Old Style" panose="02050604050505020204" pitchFamily="18" charset="0"/>
              </a:rPr>
              <a:t>A conservative approach to </a:t>
            </a:r>
            <a:r>
              <a:rPr lang="en-MY" dirty="0" smtClean="0">
                <a:latin typeface="Bookman Old Style" panose="02050604050505020204" pitchFamily="18" charset="0"/>
              </a:rPr>
              <a:t>accounting which </a:t>
            </a:r>
            <a:r>
              <a:rPr lang="en-MY" dirty="0">
                <a:latin typeface="Bookman Old Style" panose="02050604050505020204" pitchFamily="18" charset="0"/>
              </a:rPr>
              <a:t>requires a </a:t>
            </a:r>
            <a:r>
              <a:rPr lang="en-MY" dirty="0" smtClean="0">
                <a:latin typeface="Bookman Old Style" panose="02050604050505020204" pitchFamily="18" charset="0"/>
              </a:rPr>
              <a:t>high degree of</a:t>
            </a:r>
            <a:r>
              <a:rPr lang="en-MY" dirty="0">
                <a:latin typeface="Bookman Old Style" panose="02050604050505020204" pitchFamily="18" charset="0"/>
              </a:rPr>
              <a:t> scrutiny of probable losses, </a:t>
            </a:r>
            <a:r>
              <a:rPr lang="en-MY" dirty="0" smtClean="0">
                <a:latin typeface="Bookman Old Style" panose="02050604050505020204" pitchFamily="18" charset="0"/>
              </a:rPr>
              <a:t>expenditures, </a:t>
            </a:r>
            <a:r>
              <a:rPr lang="en-MY" dirty="0">
                <a:latin typeface="Bookman Old Style" panose="02050604050505020204" pitchFamily="18" charset="0"/>
              </a:rPr>
              <a:t>and </a:t>
            </a:r>
            <a:r>
              <a:rPr lang="en-MY" dirty="0" smtClean="0">
                <a:latin typeface="Bookman Old Style" panose="02050604050505020204" pitchFamily="18" charset="0"/>
              </a:rPr>
              <a:t>revenue prior</a:t>
            </a:r>
            <a:r>
              <a:rPr lang="en-MY" dirty="0">
                <a:latin typeface="Bookman Old Style" panose="02050604050505020204" pitchFamily="18" charset="0"/>
              </a:rPr>
              <a:t> </a:t>
            </a:r>
            <a:r>
              <a:rPr lang="en-MY" dirty="0" smtClean="0">
                <a:latin typeface="Bookman Old Style" panose="02050604050505020204" pitchFamily="18" charset="0"/>
              </a:rPr>
              <a:t>to making</a:t>
            </a:r>
            <a:r>
              <a:rPr lang="en-MY" dirty="0">
                <a:latin typeface="Bookman Old Style" panose="02050604050505020204" pitchFamily="18" charset="0"/>
              </a:rPr>
              <a:t> </a:t>
            </a:r>
            <a:r>
              <a:rPr lang="en-MY" dirty="0" smtClean="0">
                <a:latin typeface="Bookman Old Style" panose="02050604050505020204" pitchFamily="18" charset="0"/>
              </a:rPr>
              <a:t>any legal claim of</a:t>
            </a:r>
            <a:r>
              <a:rPr lang="en-MY" dirty="0">
                <a:latin typeface="Bookman Old Style" panose="02050604050505020204" pitchFamily="18" charset="0"/>
              </a:rPr>
              <a:t> </a:t>
            </a:r>
            <a:r>
              <a:rPr lang="en-MY" dirty="0" smtClean="0">
                <a:latin typeface="Bookman Old Style" panose="02050604050505020204" pitchFamily="18" charset="0"/>
              </a:rPr>
              <a:t> profits, </a:t>
            </a:r>
            <a:r>
              <a:rPr lang="en-MY" dirty="0">
                <a:latin typeface="Bookman Old Style" panose="02050604050505020204" pitchFamily="18" charset="0"/>
              </a:rPr>
              <a:t>in </a:t>
            </a:r>
            <a:r>
              <a:rPr lang="en-MY" dirty="0" smtClean="0">
                <a:latin typeface="Bookman Old Style" panose="02050604050505020204" pitchFamily="18" charset="0"/>
              </a:rPr>
              <a:t>order</a:t>
            </a:r>
            <a:r>
              <a:rPr lang="en-MY" dirty="0">
                <a:latin typeface="Bookman Old Style" panose="02050604050505020204" pitchFamily="18" charset="0"/>
              </a:rPr>
              <a:t> to </a:t>
            </a:r>
            <a:r>
              <a:rPr lang="en-MY" dirty="0" smtClean="0">
                <a:latin typeface="Bookman Old Style" panose="02050604050505020204" pitchFamily="18" charset="0"/>
              </a:rPr>
              <a:t>insure</a:t>
            </a:r>
            <a:r>
              <a:rPr lang="en-MY" dirty="0">
                <a:latin typeface="Bookman Old Style" panose="02050604050505020204" pitchFamily="18" charset="0"/>
              </a:rPr>
              <a:t> clearly recognized and validated </a:t>
            </a:r>
            <a:r>
              <a:rPr lang="en-MY" dirty="0" smtClean="0">
                <a:latin typeface="Bookman Old Style" panose="02050604050505020204" pitchFamily="18" charset="0"/>
              </a:rPr>
              <a:t>financial reports.</a:t>
            </a:r>
          </a:p>
          <a:p>
            <a:pPr marL="285750" indent="-285750" algn="just">
              <a:buFont typeface="Arial" panose="020B0604020202020204" pitchFamily="34" charset="0"/>
              <a:buChar char="•"/>
            </a:pPr>
            <a:r>
              <a:rPr lang="en-MY" dirty="0" smtClean="0">
                <a:latin typeface="Bookman Old Style" panose="02050604050505020204" pitchFamily="18" charset="0"/>
              </a:rPr>
              <a:t>Generally </a:t>
            </a:r>
            <a:r>
              <a:rPr lang="en-MY" dirty="0">
                <a:latin typeface="Bookman Old Style" panose="02050604050505020204" pitchFamily="18" charset="0"/>
              </a:rPr>
              <a:t>speaking, there are many accounting practices that are deemed conservative. </a:t>
            </a:r>
            <a:endParaRPr lang="en-MY" dirty="0" smtClean="0">
              <a:latin typeface="Bookman Old Style" panose="02050604050505020204" pitchFamily="18" charset="0"/>
            </a:endParaRPr>
          </a:p>
          <a:p>
            <a:pPr marL="285750" indent="-285750" algn="just">
              <a:buFont typeface="Arial" panose="020B0604020202020204" pitchFamily="34" charset="0"/>
              <a:buChar char="•"/>
            </a:pPr>
            <a:r>
              <a:rPr lang="en-MY" dirty="0" smtClean="0">
                <a:latin typeface="Bookman Old Style" panose="02050604050505020204" pitchFamily="18" charset="0"/>
              </a:rPr>
              <a:t>For </a:t>
            </a:r>
            <a:r>
              <a:rPr lang="en-MY" dirty="0">
                <a:latin typeface="Bookman Old Style" panose="02050604050505020204" pitchFamily="18" charset="0"/>
              </a:rPr>
              <a:t>example, overestimating an allowance for doubtful accounts can give a more accurate picture of recoverable receivables given a specific economic outlook. This overestimate may lower earnings for a certain period, but it may be more accurate than if the original amount were used. </a:t>
            </a:r>
          </a:p>
        </p:txBody>
      </p:sp>
    </p:spTree>
    <p:extLst>
      <p:ext uri="{BB962C8B-B14F-4D97-AF65-F5344CB8AC3E}">
        <p14:creationId xmlns:p14="http://schemas.microsoft.com/office/powerpoint/2010/main" xmlns="" val="231915354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685800"/>
            <a:ext cx="8229600" cy="1143000"/>
          </a:xfrm>
        </p:spPr>
        <p:txBody>
          <a:bodyPr/>
          <a:lstStyle/>
          <a:p>
            <a:pPr algn="ctr"/>
            <a:r>
              <a:rPr lang="en-US" altLang="en-US" dirty="0" smtClean="0">
                <a:latin typeface="Bookman Old Style" pitchFamily="18" charset="0"/>
              </a:rPr>
              <a:t>Realization of Revenue</a:t>
            </a:r>
            <a:endParaRPr lang="en-US" dirty="0">
              <a:latin typeface="Bookman Old Style" pitchFamily="18" charset="0"/>
            </a:endParaRPr>
          </a:p>
        </p:txBody>
      </p:sp>
      <p:sp>
        <p:nvSpPr>
          <p:cNvPr id="3" name="Rectangle 2"/>
          <p:cNvSpPr/>
          <p:nvPr/>
        </p:nvSpPr>
        <p:spPr>
          <a:xfrm>
            <a:off x="381000" y="2057400"/>
            <a:ext cx="8458200" cy="3046988"/>
          </a:xfrm>
          <a:prstGeom prst="rect">
            <a:avLst/>
          </a:prstGeom>
        </p:spPr>
        <p:txBody>
          <a:bodyPr wrap="square">
            <a:spAutoFit/>
          </a:bodyPr>
          <a:lstStyle/>
          <a:p>
            <a:pPr marL="342900" indent="-342900">
              <a:spcBef>
                <a:spcPct val="0"/>
              </a:spcBef>
              <a:buFont typeface="Arial" panose="020B0604020202020204" pitchFamily="34" charset="0"/>
              <a:buChar char="•"/>
            </a:pPr>
            <a:r>
              <a:rPr lang="en-US" altLang="en-US" sz="2400" dirty="0" smtClean="0">
                <a:latin typeface="Bookman Old Style" pitchFamily="18" charset="0"/>
              </a:rPr>
              <a:t>In general, the point of recognition of revenue should be the point in time when revenue can be reasonably and objectively determined</a:t>
            </a:r>
          </a:p>
          <a:p>
            <a:pPr>
              <a:spcBef>
                <a:spcPct val="0"/>
              </a:spcBef>
              <a:buFont typeface="Arial" pitchFamily="34" charset="0"/>
              <a:buChar char="•"/>
            </a:pPr>
            <a:r>
              <a:rPr lang="en-US" altLang="en-US" sz="2400" dirty="0" smtClean="0">
                <a:latin typeface="Bookman Old Style" pitchFamily="18" charset="0"/>
              </a:rPr>
              <a:t>   Point of sale Earning process is virtually complete</a:t>
            </a:r>
          </a:p>
          <a:p>
            <a:pPr>
              <a:buFont typeface="Arial" pitchFamily="34" charset="0"/>
              <a:buChar char="•"/>
            </a:pPr>
            <a:r>
              <a:rPr lang="en-US" altLang="en-US" sz="2400" dirty="0" smtClean="0">
                <a:latin typeface="Bookman Old Style" pitchFamily="18" charset="0"/>
              </a:rPr>
              <a:t>   End of production If price of item is known and a </a:t>
            </a:r>
          </a:p>
          <a:p>
            <a:r>
              <a:rPr lang="en-US" altLang="en-US" sz="2400" dirty="0">
                <a:latin typeface="Bookman Old Style" pitchFamily="18" charset="0"/>
              </a:rPr>
              <a:t> </a:t>
            </a:r>
            <a:r>
              <a:rPr lang="en-US" altLang="en-US" sz="2400" dirty="0" smtClean="0">
                <a:latin typeface="Bookman Old Style" pitchFamily="18" charset="0"/>
              </a:rPr>
              <a:t>   ready market exists</a:t>
            </a:r>
          </a:p>
          <a:p>
            <a:pPr>
              <a:buFont typeface="Arial" pitchFamily="34" charset="0"/>
              <a:buChar char="•"/>
            </a:pPr>
            <a:r>
              <a:rPr lang="en-US" altLang="en-US" sz="2400" dirty="0" smtClean="0">
                <a:latin typeface="Bookman Old Style" pitchFamily="18" charset="0"/>
              </a:rPr>
              <a:t>   Receipt of cash Collection cannot be reasonably</a:t>
            </a:r>
          </a:p>
          <a:p>
            <a:r>
              <a:rPr lang="en-US" altLang="en-US" sz="2400" dirty="0">
                <a:latin typeface="Bookman Old Style" pitchFamily="18" charset="0"/>
              </a:rPr>
              <a:t> </a:t>
            </a:r>
            <a:r>
              <a:rPr lang="en-US" altLang="en-US" sz="2400" dirty="0" smtClean="0">
                <a:latin typeface="Bookman Old Style" pitchFamily="18" charset="0"/>
              </a:rPr>
              <a:t>   estimated</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554162"/>
          </a:xfrm>
        </p:spPr>
        <p:txBody>
          <a:bodyPr/>
          <a:lstStyle/>
          <a:p>
            <a:pPr algn="ctr"/>
            <a:r>
              <a:rPr lang="en-US" altLang="en-US" dirty="0">
                <a:latin typeface="Bookman Old Style" pitchFamily="18" charset="0"/>
              </a:rPr>
              <a:t>Realization of </a:t>
            </a:r>
            <a:r>
              <a:rPr lang="en-US" altLang="en-US" dirty="0" smtClean="0">
                <a:latin typeface="Bookman Old Style" pitchFamily="18" charset="0"/>
              </a:rPr>
              <a:t>Revenue (cont’d)</a:t>
            </a:r>
            <a:endParaRPr lang="en-MY" dirty="0"/>
          </a:p>
        </p:txBody>
      </p:sp>
      <p:sp>
        <p:nvSpPr>
          <p:cNvPr id="3" name="Rectangle 2"/>
          <p:cNvSpPr/>
          <p:nvPr/>
        </p:nvSpPr>
        <p:spPr>
          <a:xfrm>
            <a:off x="381000" y="2438400"/>
            <a:ext cx="7924800" cy="2446824"/>
          </a:xfrm>
          <a:prstGeom prst="rect">
            <a:avLst/>
          </a:prstGeom>
        </p:spPr>
        <p:txBody>
          <a:bodyPr wrap="square">
            <a:spAutoFit/>
          </a:bodyPr>
          <a:lstStyle/>
          <a:p>
            <a:pPr marL="285750" indent="-285750">
              <a:lnSpc>
                <a:spcPct val="150000"/>
              </a:lnSpc>
              <a:buFont typeface="Wingdings" panose="05000000000000000000" pitchFamily="2" charset="2"/>
              <a:buChar char="Ø"/>
            </a:pPr>
            <a:r>
              <a:rPr lang="en-MY" dirty="0">
                <a:latin typeface="Bookman Old Style" panose="02050604050505020204" pitchFamily="18" charset="0"/>
              </a:rPr>
              <a:t>In </a:t>
            </a:r>
            <a:r>
              <a:rPr lang="en-MY" dirty="0" smtClean="0">
                <a:latin typeface="Bookman Old Style" panose="02050604050505020204" pitchFamily="18" charset="0"/>
              </a:rPr>
              <a:t> accounting, </a:t>
            </a:r>
            <a:r>
              <a:rPr lang="en-MY" dirty="0">
                <a:latin typeface="Bookman Old Style" panose="02050604050505020204" pitchFamily="18" charset="0"/>
              </a:rPr>
              <a:t>a principle stating that a company </a:t>
            </a:r>
            <a:r>
              <a:rPr lang="en-MY" dirty="0" smtClean="0">
                <a:latin typeface="Bookman Old Style" panose="02050604050505020204" pitchFamily="18" charset="0"/>
              </a:rPr>
              <a:t>can realize revenue</a:t>
            </a:r>
            <a:r>
              <a:rPr lang="en-MY" dirty="0">
                <a:latin typeface="Bookman Old Style" panose="02050604050505020204" pitchFamily="18" charset="0"/>
              </a:rPr>
              <a:t> only when </a:t>
            </a:r>
            <a:r>
              <a:rPr lang="en-MY" dirty="0" smtClean="0">
                <a:latin typeface="Bookman Old Style" panose="02050604050505020204" pitchFamily="18" charset="0"/>
              </a:rPr>
              <a:t>it earns</a:t>
            </a:r>
            <a:r>
              <a:rPr lang="en-MY" dirty="0">
                <a:latin typeface="Bookman Old Style" panose="02050604050505020204" pitchFamily="18" charset="0"/>
              </a:rPr>
              <a:t> revenue</a:t>
            </a:r>
            <a:r>
              <a:rPr lang="en-MY" dirty="0" smtClean="0">
                <a:latin typeface="Bookman Old Style" panose="02050604050505020204" pitchFamily="18" charset="0"/>
              </a:rPr>
              <a:t>.</a:t>
            </a:r>
          </a:p>
          <a:p>
            <a:endParaRPr lang="en-MY" dirty="0" smtClean="0">
              <a:latin typeface="Bookman Old Style" panose="02050604050505020204" pitchFamily="18" charset="0"/>
            </a:endParaRPr>
          </a:p>
          <a:p>
            <a:pPr marL="285750" indent="-285750" algn="just">
              <a:lnSpc>
                <a:spcPct val="150000"/>
              </a:lnSpc>
              <a:buFont typeface="Wingdings" panose="05000000000000000000" pitchFamily="2" charset="2"/>
              <a:buChar char="Ø"/>
            </a:pPr>
            <a:r>
              <a:rPr lang="en-MY" dirty="0">
                <a:latin typeface="Bookman Old Style" panose="02050604050505020204" pitchFamily="18" charset="0"/>
              </a:rPr>
              <a:t>An accounting standard that recognizes revenue only when it is earned. Generally, realization occurs when goods are sold or a service is rendered</a:t>
            </a:r>
            <a:r>
              <a:rPr lang="en-MY" dirty="0"/>
              <a:t>.</a:t>
            </a:r>
            <a:endParaRPr lang="en-MY" dirty="0">
              <a:latin typeface="Bookman Old Style" panose="02050604050505020204" pitchFamily="18" charset="0"/>
            </a:endParaRPr>
          </a:p>
        </p:txBody>
      </p:sp>
    </p:spTree>
    <p:extLst>
      <p:ext uri="{BB962C8B-B14F-4D97-AF65-F5344CB8AC3E}">
        <p14:creationId xmlns:p14="http://schemas.microsoft.com/office/powerpoint/2010/main" xmlns="" val="107211342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143000"/>
          </a:xfrm>
        </p:spPr>
        <p:txBody>
          <a:bodyPr>
            <a:normAutofit fontScale="90000"/>
          </a:bodyPr>
          <a:lstStyle/>
          <a:p>
            <a:r>
              <a:rPr lang="en-US" altLang="en-US" dirty="0">
                <a:latin typeface="Bookman Old Style" pitchFamily="18" charset="0"/>
              </a:rPr>
              <a:t>Realization of Revenue (cont’d)</a:t>
            </a:r>
            <a:endParaRPr lang="en-MY" dirty="0"/>
          </a:p>
        </p:txBody>
      </p:sp>
      <p:sp>
        <p:nvSpPr>
          <p:cNvPr id="3" name="Rectangle 2"/>
          <p:cNvSpPr/>
          <p:nvPr/>
        </p:nvSpPr>
        <p:spPr>
          <a:xfrm>
            <a:off x="838200" y="1905000"/>
            <a:ext cx="7772400" cy="3139321"/>
          </a:xfrm>
          <a:prstGeom prst="rect">
            <a:avLst/>
          </a:prstGeom>
        </p:spPr>
        <p:txBody>
          <a:bodyPr wrap="square">
            <a:spAutoFit/>
          </a:bodyPr>
          <a:lstStyle/>
          <a:p>
            <a:pPr algn="just"/>
            <a:r>
              <a:rPr lang="en-MY" b="1" dirty="0">
                <a:latin typeface="Bookman Old Style" panose="02050604050505020204" pitchFamily="18" charset="0"/>
              </a:rPr>
              <a:t>Example</a:t>
            </a:r>
          </a:p>
          <a:p>
            <a:pPr marL="285750" indent="-285750" algn="just">
              <a:buFont typeface="Arial" panose="020B0604020202020204" pitchFamily="34" charset="0"/>
              <a:buChar char="•"/>
            </a:pPr>
            <a:r>
              <a:rPr lang="en-MY" dirty="0" smtClean="0">
                <a:latin typeface="Bookman Old Style" panose="02050604050505020204" pitchFamily="18" charset="0"/>
              </a:rPr>
              <a:t>SUZUKI Motors is </a:t>
            </a:r>
            <a:r>
              <a:rPr lang="en-MY" dirty="0">
                <a:latin typeface="Bookman Old Style" panose="02050604050505020204" pitchFamily="18" charset="0"/>
              </a:rPr>
              <a:t>a car dealer. It receives orders from customers in advance against 20% down </a:t>
            </a:r>
            <a:r>
              <a:rPr lang="en-MY" dirty="0" smtClean="0">
                <a:latin typeface="Bookman Old Style" panose="02050604050505020204" pitchFamily="18" charset="0"/>
              </a:rPr>
              <a:t>payment. SUZUKI </a:t>
            </a:r>
            <a:r>
              <a:rPr lang="en-MY" dirty="0">
                <a:latin typeface="Bookman Old Style" panose="02050604050505020204" pitchFamily="18" charset="0"/>
              </a:rPr>
              <a:t>Motors </a:t>
            </a:r>
            <a:r>
              <a:rPr lang="en-MY" dirty="0" smtClean="0">
                <a:latin typeface="Bookman Old Style" panose="02050604050505020204" pitchFamily="18" charset="0"/>
              </a:rPr>
              <a:t>delivers </a:t>
            </a:r>
            <a:r>
              <a:rPr lang="en-MY" dirty="0">
                <a:latin typeface="Bookman Old Style" panose="02050604050505020204" pitchFamily="18" charset="0"/>
              </a:rPr>
              <a:t>the cars to the respective customers within 30 days upon which it receives the remaining 80% of the list price</a:t>
            </a:r>
            <a:r>
              <a:rPr lang="en-MY" dirty="0" smtClean="0">
                <a:latin typeface="Bookman Old Style" panose="02050604050505020204" pitchFamily="18" charset="0"/>
              </a:rPr>
              <a:t>.</a:t>
            </a:r>
          </a:p>
          <a:p>
            <a:pPr algn="just"/>
            <a:endParaRPr lang="en-MY" dirty="0" smtClean="0">
              <a:latin typeface="Bookman Old Style" panose="02050604050505020204" pitchFamily="18" charset="0"/>
            </a:endParaRPr>
          </a:p>
          <a:p>
            <a:pPr marL="285750" indent="-285750" algn="just">
              <a:buFont typeface="Arial" panose="020B0604020202020204" pitchFamily="34" charset="0"/>
              <a:buChar char="•"/>
            </a:pPr>
            <a:r>
              <a:rPr lang="en-MY" dirty="0" smtClean="0">
                <a:latin typeface="Bookman Old Style" panose="02050604050505020204" pitchFamily="18" charset="0"/>
              </a:rPr>
              <a:t>In </a:t>
            </a:r>
            <a:r>
              <a:rPr lang="en-MY" dirty="0">
                <a:latin typeface="Bookman Old Style" panose="02050604050505020204" pitchFamily="18" charset="0"/>
              </a:rPr>
              <a:t>accordance with the revenue realization </a:t>
            </a:r>
            <a:r>
              <a:rPr lang="en-MY" dirty="0" smtClean="0">
                <a:latin typeface="Bookman Old Style" panose="02050604050505020204" pitchFamily="18" charset="0"/>
              </a:rPr>
              <a:t>principle, SUZUKI  </a:t>
            </a:r>
            <a:r>
              <a:rPr lang="en-MY" dirty="0">
                <a:latin typeface="Bookman Old Style" panose="02050604050505020204" pitchFamily="18" charset="0"/>
              </a:rPr>
              <a:t>Motors </a:t>
            </a:r>
            <a:r>
              <a:rPr lang="en-MY" dirty="0" smtClean="0">
                <a:latin typeface="Bookman Old Style" panose="02050604050505020204" pitchFamily="18" charset="0"/>
              </a:rPr>
              <a:t>must </a:t>
            </a:r>
            <a:r>
              <a:rPr lang="en-MY" dirty="0">
                <a:latin typeface="Bookman Old Style" panose="02050604050505020204" pitchFamily="18" charset="0"/>
              </a:rPr>
              <a:t>not recognize any revenue until the cars are delivered to the respective customers as that is the point when the risks and rewards incidental to the ownership of the cars are transferred to the buyers</a:t>
            </a:r>
            <a:r>
              <a:rPr lang="en-MY" dirty="0" smtClean="0">
                <a:latin typeface="Bookman Old Style" panose="02050604050505020204" pitchFamily="18" charset="0"/>
              </a:rPr>
              <a:t>.</a:t>
            </a:r>
            <a:endParaRPr lang="en-MY" dirty="0">
              <a:latin typeface="Bookman Old Style" panose="02050604050505020204" pitchFamily="18" charset="0"/>
            </a:endParaRPr>
          </a:p>
        </p:txBody>
      </p:sp>
    </p:spTree>
    <p:extLst>
      <p:ext uri="{BB962C8B-B14F-4D97-AF65-F5344CB8AC3E}">
        <p14:creationId xmlns:p14="http://schemas.microsoft.com/office/powerpoint/2010/main" xmlns="" val="128560107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smtClean="0">
                <a:latin typeface="Bookman Old Style" pitchFamily="18" charset="0"/>
              </a:rPr>
              <a:t>Matching</a:t>
            </a:r>
            <a:endParaRPr lang="en-US" dirty="0">
              <a:latin typeface="Bookman Old Style" pitchFamily="18" charset="0"/>
            </a:endParaRPr>
          </a:p>
        </p:txBody>
      </p:sp>
      <p:sp>
        <p:nvSpPr>
          <p:cNvPr id="3" name="Rectangle 2"/>
          <p:cNvSpPr/>
          <p:nvPr/>
        </p:nvSpPr>
        <p:spPr>
          <a:xfrm>
            <a:off x="838200" y="1676400"/>
            <a:ext cx="7620000" cy="3046988"/>
          </a:xfrm>
          <a:prstGeom prst="rect">
            <a:avLst/>
          </a:prstGeom>
        </p:spPr>
        <p:txBody>
          <a:bodyPr wrap="square">
            <a:spAutoFit/>
          </a:bodyPr>
          <a:lstStyle/>
          <a:p>
            <a:pPr marL="342900" indent="-342900">
              <a:spcBef>
                <a:spcPct val="0"/>
              </a:spcBef>
              <a:buFont typeface="Arial" panose="020B0604020202020204" pitchFamily="34" charset="0"/>
              <a:buChar char="•"/>
            </a:pPr>
            <a:r>
              <a:rPr lang="en-US" altLang="en-US" sz="2400" dirty="0" smtClean="0">
                <a:latin typeface="Bookman Old Style" pitchFamily="18" charset="0"/>
              </a:rPr>
              <a:t>Match costs associated with revenue recognized</a:t>
            </a:r>
            <a:r>
              <a:rPr lang="en-US" altLang="en-US" sz="2400" dirty="0">
                <a:latin typeface="Bookman Old Style" pitchFamily="18" charset="0"/>
              </a:rPr>
              <a:t> </a:t>
            </a:r>
            <a:endParaRPr lang="en-US" altLang="en-US" sz="2400" dirty="0" smtClean="0">
              <a:latin typeface="Bookman Old Style" pitchFamily="18" charset="0"/>
            </a:endParaRPr>
          </a:p>
          <a:p>
            <a:pPr marL="342900" indent="-342900">
              <a:spcBef>
                <a:spcPct val="0"/>
              </a:spcBef>
              <a:buFont typeface="Arial" panose="020B0604020202020204" pitchFamily="34" charset="0"/>
              <a:buChar char="•"/>
            </a:pPr>
            <a:r>
              <a:rPr lang="en-US" altLang="en-US" sz="2400" dirty="0" smtClean="0">
                <a:latin typeface="Bookman Old Style" pitchFamily="18" charset="0"/>
              </a:rPr>
              <a:t>Direct association (i.e., inventory sales and cost of the inventory)</a:t>
            </a:r>
          </a:p>
          <a:p>
            <a:pPr marL="342900" indent="-342900">
              <a:spcBef>
                <a:spcPct val="0"/>
              </a:spcBef>
              <a:buFont typeface="Arial" panose="020B0604020202020204" pitchFamily="34" charset="0"/>
              <a:buChar char="•"/>
            </a:pPr>
            <a:r>
              <a:rPr lang="en-US" altLang="en-US" sz="2400" dirty="0" smtClean="0">
                <a:latin typeface="Bookman Old Style" pitchFamily="18" charset="0"/>
              </a:rPr>
              <a:t>Costs that have no direct connection with revenue</a:t>
            </a:r>
            <a:endParaRPr lang="en-US" altLang="en-US" sz="2400" dirty="0">
              <a:latin typeface="Bookman Old Style" pitchFamily="18" charset="0"/>
            </a:endParaRPr>
          </a:p>
          <a:p>
            <a:pPr marL="342900" indent="-342900">
              <a:spcBef>
                <a:spcPct val="0"/>
              </a:spcBef>
              <a:buFont typeface="Arial" panose="020B0604020202020204" pitchFamily="34" charset="0"/>
              <a:buChar char="•"/>
            </a:pPr>
            <a:r>
              <a:rPr lang="en-US" altLang="en-US" sz="2400" dirty="0" smtClean="0">
                <a:latin typeface="Bookman Old Style" pitchFamily="18" charset="0"/>
              </a:rPr>
              <a:t>Systematic recognition, usually in the period incurred</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MY" dirty="0" smtClean="0"/>
              <a:t>Matching (cont’d)</a:t>
            </a:r>
            <a:endParaRPr lang="en-MY" dirty="0"/>
          </a:p>
        </p:txBody>
      </p:sp>
      <p:sp>
        <p:nvSpPr>
          <p:cNvPr id="3" name="Rectangle 2"/>
          <p:cNvSpPr/>
          <p:nvPr/>
        </p:nvSpPr>
        <p:spPr>
          <a:xfrm>
            <a:off x="533400" y="1752600"/>
            <a:ext cx="8305800" cy="3693319"/>
          </a:xfrm>
          <a:prstGeom prst="rect">
            <a:avLst/>
          </a:prstGeom>
        </p:spPr>
        <p:txBody>
          <a:bodyPr wrap="square">
            <a:spAutoFit/>
          </a:bodyPr>
          <a:lstStyle/>
          <a:p>
            <a:pPr marL="285750" indent="-285750" algn="just">
              <a:lnSpc>
                <a:spcPct val="150000"/>
              </a:lnSpc>
              <a:buFont typeface="Wingdings" panose="05000000000000000000" pitchFamily="2" charset="2"/>
              <a:buChar char="Ø"/>
            </a:pPr>
            <a:r>
              <a:rPr lang="en-MY" dirty="0">
                <a:latin typeface="Arial" panose="020B0604020202020204" pitchFamily="34" charset="0"/>
                <a:cs typeface="Arial" panose="020B0604020202020204" pitchFamily="34" charset="0"/>
              </a:rPr>
              <a:t>The matching concept is an accounting practice whereby expenses are recognized in the same accounting period as the related revenues are recognized.</a:t>
            </a:r>
          </a:p>
          <a:p>
            <a:pPr algn="just"/>
            <a:endParaRPr lang="en-MY" dirty="0">
              <a:latin typeface="Arial" panose="020B0604020202020204" pitchFamily="34" charset="0"/>
              <a:cs typeface="Arial" panose="020B0604020202020204" pitchFamily="34" charset="0"/>
            </a:endParaRPr>
          </a:p>
          <a:p>
            <a:pPr marL="285750" indent="-285750" algn="just">
              <a:lnSpc>
                <a:spcPct val="150000"/>
              </a:lnSpc>
              <a:buFont typeface="Wingdings" panose="05000000000000000000" pitchFamily="2" charset="2"/>
              <a:buChar char="Ø"/>
            </a:pPr>
            <a:r>
              <a:rPr lang="en-MY" dirty="0" smtClean="0">
                <a:latin typeface="Arial" panose="020B0604020202020204" pitchFamily="34" charset="0"/>
                <a:cs typeface="Arial" panose="020B0604020202020204" pitchFamily="34" charset="0"/>
              </a:rPr>
              <a:t>In </a:t>
            </a:r>
            <a:r>
              <a:rPr lang="en-MY" dirty="0">
                <a:latin typeface="Arial" panose="020B0604020202020204" pitchFamily="34" charset="0"/>
                <a:cs typeface="Arial" panose="020B0604020202020204" pitchFamily="34" charset="0"/>
              </a:rPr>
              <a:t>other words, expenses shouldn't be recorded when they are paid. Expenses should be recorded as the corresponding revenues are recorded. This matches the revenues and expenses in a period. In this sense, the matching principle recognizes expenses as the revenue recognition principle recognizes income.</a:t>
            </a:r>
          </a:p>
        </p:txBody>
      </p:sp>
    </p:spTree>
    <p:extLst>
      <p:ext uri="{BB962C8B-B14F-4D97-AF65-F5344CB8AC3E}">
        <p14:creationId xmlns:p14="http://schemas.microsoft.com/office/powerpoint/2010/main" xmlns="" val="136450439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MY" dirty="0" smtClean="0"/>
              <a:t>Matching (cont’d)</a:t>
            </a:r>
            <a:endParaRPr lang="en-MY" dirty="0"/>
          </a:p>
        </p:txBody>
      </p:sp>
      <p:sp>
        <p:nvSpPr>
          <p:cNvPr id="3" name="Rectangle 2"/>
          <p:cNvSpPr/>
          <p:nvPr/>
        </p:nvSpPr>
        <p:spPr>
          <a:xfrm>
            <a:off x="914399" y="1524000"/>
            <a:ext cx="7543801" cy="4247317"/>
          </a:xfrm>
          <a:prstGeom prst="rect">
            <a:avLst/>
          </a:prstGeom>
        </p:spPr>
        <p:txBody>
          <a:bodyPr wrap="square">
            <a:spAutoFit/>
          </a:bodyPr>
          <a:lstStyle/>
          <a:p>
            <a:pPr marL="285750" indent="-285750" algn="just">
              <a:buFont typeface="Arial" panose="020B0604020202020204" pitchFamily="34" charset="0"/>
              <a:buChar char="•"/>
            </a:pPr>
            <a:r>
              <a:rPr lang="en-MY" dirty="0">
                <a:latin typeface="Bookman Old Style" panose="02050604050505020204" pitchFamily="18" charset="0"/>
              </a:rPr>
              <a:t>In general, there are two types of costs: product and period costs. Product costs can be tied directly to products and in turn revenues. Period costs, on the other hand, cannot.</a:t>
            </a:r>
          </a:p>
          <a:p>
            <a:pPr marL="285750" indent="-285750" algn="just">
              <a:buFont typeface="Arial" panose="020B0604020202020204" pitchFamily="34" charset="0"/>
              <a:buChar char="•"/>
            </a:pPr>
            <a:r>
              <a:rPr lang="en-MY" dirty="0">
                <a:latin typeface="Bookman Old Style" panose="02050604050505020204" pitchFamily="18" charset="0"/>
              </a:rPr>
              <a:t>Period costs do not have corresponding revenues. Administrative salaries, for example, cannot be matched to any specific revenue stream. These expenses are recorded in the current period.</a:t>
            </a:r>
          </a:p>
          <a:p>
            <a:pPr marL="285750" indent="-285750" algn="just">
              <a:buFont typeface="Arial" panose="020B0604020202020204" pitchFamily="34" charset="0"/>
              <a:buChar char="•"/>
            </a:pPr>
            <a:r>
              <a:rPr lang="en-MY" dirty="0">
                <a:latin typeface="Bookman Old Style" panose="02050604050505020204" pitchFamily="18" charset="0"/>
              </a:rPr>
              <a:t>The matching principle also states that expenses should be recognized in a "rational and systematic" manner. This is the key concept behind depreciation where an asset's cost is recognized over many periods.</a:t>
            </a:r>
          </a:p>
          <a:p>
            <a:pPr marL="285750" indent="-285750" algn="just">
              <a:buFont typeface="Arial" panose="020B0604020202020204" pitchFamily="34" charset="0"/>
              <a:buChar char="•"/>
            </a:pPr>
            <a:r>
              <a:rPr lang="en-MY" dirty="0">
                <a:latin typeface="Bookman Old Style" panose="02050604050505020204" pitchFamily="18" charset="0"/>
              </a:rPr>
              <a:t>In short, the matching principle states that where expenses can be matched with revenues, we should do so because the benefits of an asset or revenue should be linked to the costs of that asset or revenue.</a:t>
            </a:r>
          </a:p>
        </p:txBody>
      </p:sp>
    </p:spTree>
    <p:extLst>
      <p:ext uri="{BB962C8B-B14F-4D97-AF65-F5344CB8AC3E}">
        <p14:creationId xmlns:p14="http://schemas.microsoft.com/office/powerpoint/2010/main" xmlns="" val="140639475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MY" dirty="0" smtClean="0"/>
              <a:t>Matching (cont’d)</a:t>
            </a:r>
            <a:endParaRPr lang="en-MY" dirty="0"/>
          </a:p>
        </p:txBody>
      </p:sp>
      <p:sp>
        <p:nvSpPr>
          <p:cNvPr id="3" name="Rectangle 2"/>
          <p:cNvSpPr/>
          <p:nvPr/>
        </p:nvSpPr>
        <p:spPr>
          <a:xfrm>
            <a:off x="838200" y="1720840"/>
            <a:ext cx="7848600" cy="2585323"/>
          </a:xfrm>
          <a:prstGeom prst="rect">
            <a:avLst/>
          </a:prstGeom>
        </p:spPr>
        <p:txBody>
          <a:bodyPr wrap="square">
            <a:spAutoFit/>
          </a:bodyPr>
          <a:lstStyle/>
          <a:p>
            <a:pPr algn="just"/>
            <a:r>
              <a:rPr lang="en-MY" dirty="0" smtClean="0">
                <a:latin typeface="Bookman Old Style" panose="02050604050505020204" pitchFamily="18" charset="0"/>
              </a:rPr>
              <a:t>Example</a:t>
            </a:r>
          </a:p>
          <a:p>
            <a:pPr algn="just"/>
            <a:endParaRPr lang="en-MY" dirty="0" smtClean="0">
              <a:latin typeface="Bookman Old Style" panose="02050604050505020204" pitchFamily="18" charset="0"/>
            </a:endParaRPr>
          </a:p>
          <a:p>
            <a:pPr algn="just"/>
            <a:r>
              <a:rPr lang="en-MY" dirty="0" smtClean="0">
                <a:latin typeface="Bookman Old Style" panose="02050604050505020204" pitchFamily="18" charset="0"/>
              </a:rPr>
              <a:t>Angle </a:t>
            </a:r>
            <a:r>
              <a:rPr lang="en-MY" dirty="0">
                <a:latin typeface="Bookman Old Style" panose="02050604050505020204" pitchFamily="18" charset="0"/>
              </a:rPr>
              <a:t>Machining, Inc. buys a new piece of equipment for $100,000 in </a:t>
            </a:r>
            <a:r>
              <a:rPr lang="en-MY" dirty="0" smtClean="0">
                <a:latin typeface="Bookman Old Style" panose="02050604050505020204" pitchFamily="18" charset="0"/>
              </a:rPr>
              <a:t>2013. </a:t>
            </a:r>
            <a:r>
              <a:rPr lang="en-MY" dirty="0">
                <a:latin typeface="Bookman Old Style" panose="02050604050505020204" pitchFamily="18" charset="0"/>
              </a:rPr>
              <a:t>This machine has a useful life of 10 years. This means that the machine will produce products for at least 10 years into the future. According to the matching principle, the machine cost should be matched with the revenues it creates. Thus, the machine is depreciated over its 10-year useful life instead of being fully expensed in </a:t>
            </a:r>
            <a:r>
              <a:rPr lang="en-MY" dirty="0" smtClean="0">
                <a:latin typeface="Bookman Old Style" panose="02050604050505020204" pitchFamily="18" charset="0"/>
              </a:rPr>
              <a:t>2013.</a:t>
            </a:r>
            <a:endParaRPr lang="en-MY" dirty="0">
              <a:latin typeface="Bookman Old Style" panose="02050604050505020204" pitchFamily="18" charset="0"/>
            </a:endParaRPr>
          </a:p>
        </p:txBody>
      </p:sp>
    </p:spTree>
    <p:extLst>
      <p:ext uri="{BB962C8B-B14F-4D97-AF65-F5344CB8AC3E}">
        <p14:creationId xmlns:p14="http://schemas.microsoft.com/office/powerpoint/2010/main" xmlns="" val="160624617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smtClean="0">
                <a:effectLst/>
                <a:latin typeface="Bookman Old Style" pitchFamily="18" charset="0"/>
              </a:rPr>
              <a:t>Consistency</a:t>
            </a:r>
            <a:endParaRPr lang="en-US" dirty="0">
              <a:effectLst/>
              <a:latin typeface="Bookman Old Style" pitchFamily="18" charset="0"/>
            </a:endParaRPr>
          </a:p>
        </p:txBody>
      </p:sp>
      <p:sp>
        <p:nvSpPr>
          <p:cNvPr id="3" name="Rectangle 2"/>
          <p:cNvSpPr/>
          <p:nvPr/>
        </p:nvSpPr>
        <p:spPr>
          <a:xfrm>
            <a:off x="762000" y="1752600"/>
            <a:ext cx="7696200" cy="3416320"/>
          </a:xfrm>
          <a:prstGeom prst="rect">
            <a:avLst/>
          </a:prstGeom>
        </p:spPr>
        <p:txBody>
          <a:bodyPr wrap="square">
            <a:spAutoFit/>
          </a:bodyPr>
          <a:lstStyle/>
          <a:p>
            <a:pPr marL="342900" indent="-342900">
              <a:spcBef>
                <a:spcPct val="0"/>
              </a:spcBef>
              <a:buFont typeface="Arial" panose="020B0604020202020204" pitchFamily="34" charset="0"/>
              <a:buChar char="•"/>
            </a:pPr>
            <a:r>
              <a:rPr lang="en-US" altLang="en-US" sz="2400" dirty="0" smtClean="0">
                <a:latin typeface="Bookman Old Style" pitchFamily="18" charset="0"/>
              </a:rPr>
              <a:t>Same accounting treatment given to comparable transactions from period to period</a:t>
            </a:r>
          </a:p>
          <a:p>
            <a:pPr marL="342900" indent="-342900">
              <a:spcBef>
                <a:spcPct val="0"/>
              </a:spcBef>
              <a:buFont typeface="Arial" panose="020B0604020202020204" pitchFamily="34" charset="0"/>
              <a:buChar char="•"/>
            </a:pPr>
            <a:r>
              <a:rPr lang="en-US" altLang="en-US" sz="2400" dirty="0" smtClean="0">
                <a:latin typeface="Bookman Old Style" pitchFamily="18" charset="0"/>
              </a:rPr>
              <a:t>Entity results from several years are comparable</a:t>
            </a:r>
          </a:p>
          <a:p>
            <a:pPr marL="342900" indent="-342900">
              <a:spcBef>
                <a:spcPct val="0"/>
              </a:spcBef>
              <a:buFont typeface="Arial" panose="020B0604020202020204" pitchFamily="34" charset="0"/>
              <a:buChar char="•"/>
            </a:pPr>
            <a:r>
              <a:rPr lang="en-US" altLang="en-US" sz="2400" dirty="0" smtClean="0">
                <a:latin typeface="Bookman Old Style" pitchFamily="18" charset="0"/>
              </a:rPr>
              <a:t>Supports trend analysis</a:t>
            </a:r>
          </a:p>
          <a:p>
            <a:pPr marL="342900" indent="-342900">
              <a:spcBef>
                <a:spcPct val="0"/>
              </a:spcBef>
              <a:buFont typeface="Arial" panose="020B0604020202020204" pitchFamily="34" charset="0"/>
              <a:buChar char="•"/>
            </a:pPr>
            <a:r>
              <a:rPr lang="en-US" altLang="en-US" sz="2400" dirty="0" smtClean="0">
                <a:latin typeface="Bookman Old Style" pitchFamily="18" charset="0"/>
              </a:rPr>
              <a:t>If a change is made</a:t>
            </a:r>
          </a:p>
          <a:p>
            <a:pPr marL="800100" lvl="1" indent="-342900">
              <a:spcBef>
                <a:spcPct val="0"/>
              </a:spcBef>
              <a:buFont typeface="Wingdings" panose="05000000000000000000" pitchFamily="2" charset="2"/>
              <a:buChar char="Ø"/>
            </a:pPr>
            <a:r>
              <a:rPr lang="en-US" altLang="en-US" sz="2400" dirty="0" smtClean="0">
                <a:latin typeface="Bookman Old Style" pitchFamily="18" charset="0"/>
              </a:rPr>
              <a:t>Justification of change is discussed</a:t>
            </a:r>
          </a:p>
          <a:p>
            <a:pPr marL="800100" lvl="1" indent="-342900">
              <a:spcBef>
                <a:spcPct val="0"/>
              </a:spcBef>
              <a:buFont typeface="Wingdings" panose="05000000000000000000" pitchFamily="2" charset="2"/>
              <a:buChar char="Ø"/>
            </a:pPr>
            <a:r>
              <a:rPr lang="en-US" altLang="en-US" sz="2400" dirty="0" smtClean="0">
                <a:latin typeface="Bookman Old Style" pitchFamily="18" charset="0"/>
              </a:rPr>
              <a:t>Impact of the change on the financial must be explained</a:t>
            </a:r>
            <a:endParaRPr lang="en-US" sz="2400" dirty="0">
              <a:latin typeface="Bookman Old Style" pitchFamily="18"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MY" dirty="0" smtClean="0"/>
              <a:t>Consistency (cont’d)</a:t>
            </a:r>
            <a:endParaRPr lang="en-MY" dirty="0"/>
          </a:p>
        </p:txBody>
      </p:sp>
      <p:sp>
        <p:nvSpPr>
          <p:cNvPr id="3" name="Rectangle 2"/>
          <p:cNvSpPr/>
          <p:nvPr/>
        </p:nvSpPr>
        <p:spPr>
          <a:xfrm>
            <a:off x="762000" y="1600200"/>
            <a:ext cx="7696200" cy="2538259"/>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en-MY" dirty="0">
                <a:latin typeface="Bookman Old Style" panose="02050604050505020204" pitchFamily="18" charset="0"/>
              </a:rPr>
              <a:t>The idea in accounting that once an </a:t>
            </a:r>
            <a:r>
              <a:rPr lang="en-MY" dirty="0" smtClean="0">
                <a:latin typeface="Bookman Old Style" panose="02050604050505020204" pitchFamily="18" charset="0"/>
              </a:rPr>
              <a:t>accounting method is</a:t>
            </a:r>
            <a:r>
              <a:rPr lang="en-MY" dirty="0">
                <a:latin typeface="Bookman Old Style" panose="02050604050505020204" pitchFamily="18" charset="0"/>
              </a:rPr>
              <a:t> adopted, it should be followed consistently from one </a:t>
            </a:r>
            <a:r>
              <a:rPr lang="en-MY" dirty="0" smtClean="0">
                <a:latin typeface="Bookman Old Style" panose="02050604050505020204" pitchFamily="18" charset="0"/>
              </a:rPr>
              <a:t>accounting period to </a:t>
            </a:r>
            <a:r>
              <a:rPr lang="en-MY" dirty="0">
                <a:latin typeface="Bookman Old Style" panose="02050604050505020204" pitchFamily="18" charset="0"/>
              </a:rPr>
              <a:t>the next. </a:t>
            </a:r>
            <a:endParaRPr lang="en-MY" dirty="0" smtClean="0">
              <a:latin typeface="Bookman Old Style" panose="02050604050505020204" pitchFamily="18" charset="0"/>
            </a:endParaRPr>
          </a:p>
          <a:p>
            <a:pPr marL="285750" indent="-285750" algn="just">
              <a:lnSpc>
                <a:spcPct val="150000"/>
              </a:lnSpc>
              <a:buFont typeface="Arial" panose="020B0604020202020204" pitchFamily="34" charset="0"/>
              <a:buChar char="•"/>
            </a:pPr>
            <a:r>
              <a:rPr lang="en-MY" dirty="0" smtClean="0">
                <a:latin typeface="Bookman Old Style" panose="02050604050505020204" pitchFamily="18" charset="0"/>
              </a:rPr>
              <a:t>If</a:t>
            </a:r>
            <a:r>
              <a:rPr lang="en-MY" dirty="0">
                <a:latin typeface="Bookman Old Style" panose="02050604050505020204" pitchFamily="18" charset="0"/>
              </a:rPr>
              <a:t>, for any reason, the accounting method is changed, </a:t>
            </a:r>
            <a:r>
              <a:rPr lang="en-MY" dirty="0" smtClean="0">
                <a:latin typeface="Bookman Old Style" panose="02050604050505020204" pitchFamily="18" charset="0"/>
              </a:rPr>
              <a:t>a full disclosure</a:t>
            </a:r>
            <a:r>
              <a:rPr lang="en-MY" dirty="0">
                <a:latin typeface="Bookman Old Style" panose="02050604050505020204" pitchFamily="18" charset="0"/>
              </a:rPr>
              <a:t> of </a:t>
            </a:r>
            <a:r>
              <a:rPr lang="en-MY" dirty="0" smtClean="0">
                <a:latin typeface="Bookman Old Style" panose="02050604050505020204" pitchFamily="18" charset="0"/>
              </a:rPr>
              <a:t>the change</a:t>
            </a:r>
            <a:r>
              <a:rPr lang="en-MY" dirty="0">
                <a:latin typeface="Bookman Old Style" panose="02050604050505020204" pitchFamily="18" charset="0"/>
              </a:rPr>
              <a:t> and </a:t>
            </a:r>
            <a:r>
              <a:rPr lang="en-MY" dirty="0" smtClean="0">
                <a:latin typeface="Bookman Old Style" panose="02050604050505020204" pitchFamily="18" charset="0"/>
              </a:rPr>
              <a:t>an explanation</a:t>
            </a:r>
            <a:r>
              <a:rPr lang="en-MY" dirty="0">
                <a:latin typeface="Bookman Old Style" panose="02050604050505020204" pitchFamily="18" charset="0"/>
              </a:rPr>
              <a:t> of its effects on </a:t>
            </a:r>
            <a:r>
              <a:rPr lang="en-MY" dirty="0" smtClean="0">
                <a:latin typeface="Bookman Old Style" panose="02050604050505020204" pitchFamily="18" charset="0"/>
              </a:rPr>
              <a:t>the items</a:t>
            </a:r>
            <a:r>
              <a:rPr lang="en-MY" dirty="0">
                <a:latin typeface="Bookman Old Style" panose="02050604050505020204" pitchFamily="18" charset="0"/>
              </a:rPr>
              <a:t> of </a:t>
            </a:r>
            <a:r>
              <a:rPr lang="en-MY" dirty="0" smtClean="0">
                <a:latin typeface="Bookman Old Style" panose="02050604050505020204" pitchFamily="18" charset="0"/>
              </a:rPr>
              <a:t>the financial statements</a:t>
            </a:r>
            <a:r>
              <a:rPr lang="en-MY" dirty="0">
                <a:latin typeface="Bookman Old Style" panose="02050604050505020204" pitchFamily="18" charset="0"/>
              </a:rPr>
              <a:t> must be given.</a:t>
            </a:r>
          </a:p>
        </p:txBody>
      </p:sp>
    </p:spTree>
    <p:extLst>
      <p:ext uri="{BB962C8B-B14F-4D97-AF65-F5344CB8AC3E}">
        <p14:creationId xmlns:p14="http://schemas.microsoft.com/office/powerpoint/2010/main" xmlns="" val="338282683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MY" dirty="0"/>
              <a:t>Consistency (cont’d)</a:t>
            </a:r>
          </a:p>
        </p:txBody>
      </p:sp>
      <p:sp>
        <p:nvSpPr>
          <p:cNvPr id="3" name="Rectangle 2"/>
          <p:cNvSpPr/>
          <p:nvPr/>
        </p:nvSpPr>
        <p:spPr>
          <a:xfrm>
            <a:off x="914400" y="1447800"/>
            <a:ext cx="7696200" cy="3416320"/>
          </a:xfrm>
          <a:prstGeom prst="rect">
            <a:avLst/>
          </a:prstGeom>
        </p:spPr>
        <p:txBody>
          <a:bodyPr wrap="square">
            <a:spAutoFit/>
          </a:bodyPr>
          <a:lstStyle/>
          <a:p>
            <a:pPr marL="285750" indent="-285750" algn="just">
              <a:buFont typeface="Arial" panose="020B0604020202020204" pitchFamily="34" charset="0"/>
              <a:buChar char="•"/>
            </a:pPr>
            <a:r>
              <a:rPr lang="en-MY" dirty="0">
                <a:latin typeface="Bookman Old Style" panose="02050604050505020204" pitchFamily="18" charset="0"/>
              </a:rPr>
              <a:t>A quality of accounting information that facilitates comparing a company's reporting of one accounting period to another. </a:t>
            </a:r>
            <a:endParaRPr lang="en-MY" dirty="0" smtClean="0">
              <a:latin typeface="Bookman Old Style" panose="02050604050505020204" pitchFamily="18" charset="0"/>
            </a:endParaRPr>
          </a:p>
          <a:p>
            <a:pPr marL="285750" indent="-285750" algn="just">
              <a:buFont typeface="Arial" panose="020B0604020202020204" pitchFamily="34" charset="0"/>
              <a:buChar char="•"/>
            </a:pPr>
            <a:r>
              <a:rPr lang="en-MY" dirty="0" smtClean="0">
                <a:latin typeface="Bookman Old Style" panose="02050604050505020204" pitchFamily="18" charset="0"/>
              </a:rPr>
              <a:t>For </a:t>
            </a:r>
            <a:r>
              <a:rPr lang="en-MY" dirty="0">
                <a:latin typeface="Bookman Old Style" panose="02050604050505020204" pitchFamily="18" charset="0"/>
              </a:rPr>
              <a:t>example, the reader of a company's financial statements can assume that the company is using the same inventory cost flow assumption this period as it used last period or last year. (If the company did change, it must be disclosed to the reader</a:t>
            </a:r>
            <a:r>
              <a:rPr lang="en-MY" dirty="0" smtClean="0">
                <a:latin typeface="Bookman Old Style" panose="02050604050505020204" pitchFamily="18" charset="0"/>
              </a:rPr>
              <a:t>.)</a:t>
            </a:r>
          </a:p>
          <a:p>
            <a:pPr algn="just"/>
            <a:endParaRPr lang="en-MY" dirty="0" smtClean="0">
              <a:latin typeface="Bookman Old Style" panose="02050604050505020204" pitchFamily="18" charset="0"/>
            </a:endParaRPr>
          </a:p>
          <a:p>
            <a:pPr marL="285750" indent="-285750" algn="just">
              <a:buFont typeface="Arial" panose="020B0604020202020204" pitchFamily="34" charset="0"/>
              <a:buChar char="•"/>
            </a:pPr>
            <a:r>
              <a:rPr lang="en-MY" dirty="0">
                <a:latin typeface="Bookman Old Style" panose="02050604050505020204" pitchFamily="18" charset="0"/>
              </a:rPr>
              <a:t>In other words, companies shouldn't use one accounting method today, use another tomorrow, and switch back the day after that. Similar transactions should be accounted for using the same accounting method over time. This creates consistency in the financial information given to creditors and investors.</a:t>
            </a:r>
          </a:p>
        </p:txBody>
      </p:sp>
    </p:spTree>
    <p:extLst>
      <p:ext uri="{BB962C8B-B14F-4D97-AF65-F5344CB8AC3E}">
        <p14:creationId xmlns:p14="http://schemas.microsoft.com/office/powerpoint/2010/main" xmlns="" val="214455424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MY" dirty="0"/>
              <a:t>Consistency (cont’d)</a:t>
            </a:r>
          </a:p>
        </p:txBody>
      </p:sp>
      <p:sp>
        <p:nvSpPr>
          <p:cNvPr id="3" name="Rectangle 2"/>
          <p:cNvSpPr/>
          <p:nvPr/>
        </p:nvSpPr>
        <p:spPr>
          <a:xfrm>
            <a:off x="609600" y="1447800"/>
            <a:ext cx="7848600" cy="3369256"/>
          </a:xfrm>
          <a:prstGeom prst="rect">
            <a:avLst/>
          </a:prstGeom>
        </p:spPr>
        <p:txBody>
          <a:bodyPr wrap="square">
            <a:spAutoFit/>
          </a:bodyPr>
          <a:lstStyle/>
          <a:p>
            <a:pPr algn="just">
              <a:lnSpc>
                <a:spcPct val="150000"/>
              </a:lnSpc>
            </a:pPr>
            <a:r>
              <a:rPr lang="en-MY" dirty="0" smtClean="0">
                <a:latin typeface="Bookman Old Style" panose="02050604050505020204" pitchFamily="18" charset="0"/>
              </a:rPr>
              <a:t>Example</a:t>
            </a:r>
          </a:p>
          <a:p>
            <a:pPr algn="just">
              <a:lnSpc>
                <a:spcPct val="150000"/>
              </a:lnSpc>
            </a:pPr>
            <a:r>
              <a:rPr lang="en-MY" dirty="0" smtClean="0">
                <a:latin typeface="Bookman Old Style" panose="02050604050505020204" pitchFamily="18" charset="0"/>
              </a:rPr>
              <a:t>Bob's </a:t>
            </a:r>
            <a:r>
              <a:rPr lang="en-MY" dirty="0">
                <a:latin typeface="Bookman Old Style" panose="02050604050505020204" pitchFamily="18" charset="0"/>
              </a:rPr>
              <a:t>Computers, a computer retailer, has historically used FIFO for valuing its inventory. In the last few years, Bob's has become quite profitable and Bob's accountant suggests that Bob switch to the LIFO inventory system to minimize taxable income. According to the consistency principle, Bob's can change accounting methods for a justifiable reason. Whether minimizing taxes is a justifiable reason is debatable.</a:t>
            </a:r>
          </a:p>
        </p:txBody>
      </p:sp>
    </p:spTree>
    <p:extLst>
      <p:ext uri="{BB962C8B-B14F-4D97-AF65-F5344CB8AC3E}">
        <p14:creationId xmlns:p14="http://schemas.microsoft.com/office/powerpoint/2010/main" xmlns="" val="327913908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latin typeface="Bookman Old Style" pitchFamily="18" charset="0"/>
              </a:rPr>
              <a:t>Full Disclosure</a:t>
            </a:r>
            <a:endParaRPr lang="en-MY" dirty="0"/>
          </a:p>
        </p:txBody>
      </p:sp>
      <p:sp>
        <p:nvSpPr>
          <p:cNvPr id="4" name="Rectangle 3"/>
          <p:cNvSpPr/>
          <p:nvPr/>
        </p:nvSpPr>
        <p:spPr>
          <a:xfrm>
            <a:off x="990600" y="1676400"/>
            <a:ext cx="7391400" cy="2031325"/>
          </a:xfrm>
          <a:prstGeom prst="rect">
            <a:avLst/>
          </a:prstGeom>
        </p:spPr>
        <p:txBody>
          <a:bodyPr wrap="square">
            <a:spAutoFit/>
          </a:bodyPr>
          <a:lstStyle/>
          <a:p>
            <a:pPr marL="285750" indent="-285750" algn="just">
              <a:buFont typeface="Arial" panose="020B0604020202020204" pitchFamily="34" charset="0"/>
              <a:buChar char="•"/>
            </a:pPr>
            <a:r>
              <a:rPr lang="en-MY" dirty="0">
                <a:latin typeface="Bookman Old Style" panose="02050604050505020204" pitchFamily="18" charset="0"/>
              </a:rPr>
              <a:t>As one of the principles </a:t>
            </a:r>
            <a:r>
              <a:rPr lang="en-MY" dirty="0" smtClean="0">
                <a:latin typeface="Bookman Old Style" panose="02050604050505020204" pitchFamily="18" charset="0"/>
              </a:rPr>
              <a:t>in Generally Accepted Accounting Principles(GAAP),</a:t>
            </a:r>
            <a:r>
              <a:rPr lang="en-MY" dirty="0">
                <a:latin typeface="Bookman Old Style" panose="02050604050505020204" pitchFamily="18" charset="0"/>
              </a:rPr>
              <a:t> the Full Disclosure Principle requires that all situations, circumstances and events that are relevant to financial statement users have to be disclosed</a:t>
            </a:r>
            <a:r>
              <a:rPr lang="en-MY" dirty="0" smtClean="0">
                <a:latin typeface="Bookman Old Style" panose="02050604050505020204" pitchFamily="18" charset="0"/>
              </a:rPr>
              <a:t>.</a:t>
            </a:r>
          </a:p>
          <a:p>
            <a:pPr algn="just"/>
            <a:r>
              <a:rPr lang="en-MY" dirty="0" smtClean="0">
                <a:latin typeface="Bookman Old Style" panose="02050604050505020204" pitchFamily="18" charset="0"/>
              </a:rPr>
              <a:t> </a:t>
            </a:r>
          </a:p>
          <a:p>
            <a:pPr marL="285750" indent="-285750" algn="just">
              <a:buFont typeface="Arial" panose="020B0604020202020204" pitchFamily="34" charset="0"/>
              <a:buChar char="•"/>
            </a:pPr>
            <a:r>
              <a:rPr lang="en-MY" dirty="0" smtClean="0">
                <a:latin typeface="Bookman Old Style" panose="02050604050505020204" pitchFamily="18" charset="0"/>
              </a:rPr>
              <a:t>In </a:t>
            </a:r>
            <a:r>
              <a:rPr lang="en-MY" dirty="0">
                <a:latin typeface="Bookman Old Style" panose="02050604050505020204" pitchFamily="18" charset="0"/>
              </a:rPr>
              <a:t>other words, all of a company’s financial records and transactions have to be available for viewing.</a:t>
            </a:r>
          </a:p>
        </p:txBody>
      </p:sp>
    </p:spTree>
    <p:extLst>
      <p:ext uri="{BB962C8B-B14F-4D97-AF65-F5344CB8AC3E}">
        <p14:creationId xmlns:p14="http://schemas.microsoft.com/office/powerpoint/2010/main" xmlns="" val="46331957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smtClean="0">
                <a:latin typeface="Bookman Old Style" pitchFamily="18" charset="0"/>
              </a:rPr>
              <a:t>Full Disclosure (cont’d)</a:t>
            </a:r>
            <a:endParaRPr lang="en-US" dirty="0">
              <a:latin typeface="Bookman Old Style" pitchFamily="18" charset="0"/>
            </a:endParaRPr>
          </a:p>
        </p:txBody>
      </p:sp>
      <p:sp>
        <p:nvSpPr>
          <p:cNvPr id="3" name="Rectangle 2"/>
          <p:cNvSpPr/>
          <p:nvPr/>
        </p:nvSpPr>
        <p:spPr>
          <a:xfrm>
            <a:off x="609600" y="1524000"/>
            <a:ext cx="7848600" cy="3785652"/>
          </a:xfrm>
          <a:prstGeom prst="rect">
            <a:avLst/>
          </a:prstGeom>
        </p:spPr>
        <p:txBody>
          <a:bodyPr wrap="square">
            <a:spAutoFit/>
          </a:bodyPr>
          <a:lstStyle/>
          <a:p>
            <a:pPr marL="342900" indent="-342900">
              <a:spcBef>
                <a:spcPct val="0"/>
              </a:spcBef>
              <a:buFont typeface="Arial" panose="020B0604020202020204" pitchFamily="34" charset="0"/>
              <a:buChar char="•"/>
            </a:pPr>
            <a:r>
              <a:rPr lang="en-US" altLang="en-US" sz="2400" dirty="0" smtClean="0">
                <a:latin typeface="Bookman Old Style" pitchFamily="18" charset="0"/>
              </a:rPr>
              <a:t>Accounting reports must disclose all the facts that may influence the judgment of an informed reader</a:t>
            </a:r>
          </a:p>
          <a:p>
            <a:pPr marL="342900" indent="-342900">
              <a:spcBef>
                <a:spcPct val="0"/>
              </a:spcBef>
              <a:buFont typeface="Arial" panose="020B0604020202020204" pitchFamily="34" charset="0"/>
              <a:buChar char="•"/>
            </a:pPr>
            <a:r>
              <a:rPr lang="en-US" altLang="en-US" sz="2400" dirty="0" smtClean="0">
                <a:latin typeface="Bookman Old Style" pitchFamily="18" charset="0"/>
              </a:rPr>
              <a:t>Methods of disclosure</a:t>
            </a:r>
          </a:p>
          <a:p>
            <a:pPr marL="800100" lvl="1" indent="-342900">
              <a:spcBef>
                <a:spcPct val="0"/>
              </a:spcBef>
              <a:buFont typeface="Wingdings" panose="05000000000000000000" pitchFamily="2" charset="2"/>
              <a:buChar char="Ø"/>
            </a:pPr>
            <a:r>
              <a:rPr lang="en-US" altLang="en-US" sz="2400" dirty="0" smtClean="0">
                <a:latin typeface="Bookman Old Style" pitchFamily="18" charset="0"/>
              </a:rPr>
              <a:t>Parenthetical</a:t>
            </a:r>
          </a:p>
          <a:p>
            <a:pPr marL="800100" lvl="1" indent="-342900">
              <a:spcBef>
                <a:spcPct val="0"/>
              </a:spcBef>
              <a:buFont typeface="Wingdings" panose="05000000000000000000" pitchFamily="2" charset="2"/>
              <a:buChar char="Ø"/>
            </a:pPr>
            <a:r>
              <a:rPr lang="en-US" altLang="en-US" sz="2400" dirty="0" smtClean="0">
                <a:latin typeface="Bookman Old Style" pitchFamily="18" charset="0"/>
              </a:rPr>
              <a:t>Supporting schedules</a:t>
            </a:r>
          </a:p>
          <a:p>
            <a:pPr marL="800100" lvl="1" indent="-342900">
              <a:spcBef>
                <a:spcPct val="0"/>
              </a:spcBef>
              <a:buFont typeface="Wingdings" panose="05000000000000000000" pitchFamily="2" charset="2"/>
              <a:buChar char="Ø"/>
            </a:pPr>
            <a:r>
              <a:rPr lang="en-US" altLang="en-US" sz="2400" dirty="0" smtClean="0">
                <a:latin typeface="Bookman Old Style" pitchFamily="18" charset="0"/>
              </a:rPr>
              <a:t>Cross-references</a:t>
            </a:r>
          </a:p>
          <a:p>
            <a:pPr marL="800100" lvl="1" indent="-342900">
              <a:spcBef>
                <a:spcPct val="0"/>
              </a:spcBef>
              <a:buFont typeface="Wingdings" panose="05000000000000000000" pitchFamily="2" charset="2"/>
              <a:buChar char="Ø"/>
            </a:pPr>
            <a:r>
              <a:rPr lang="en-US" altLang="en-US" sz="2400" dirty="0" smtClean="0">
                <a:latin typeface="Bookman Old Style" pitchFamily="18" charset="0"/>
              </a:rPr>
              <a:t>Footnotes</a:t>
            </a:r>
          </a:p>
          <a:p>
            <a:pPr marL="342900" indent="-342900">
              <a:spcBef>
                <a:spcPct val="0"/>
              </a:spcBef>
              <a:buFont typeface="Arial" panose="020B0604020202020204" pitchFamily="34" charset="0"/>
              <a:buChar char="•"/>
            </a:pPr>
            <a:r>
              <a:rPr lang="en-US" altLang="en-US" sz="2400" dirty="0" smtClean="0">
                <a:latin typeface="Bookman Old Style" pitchFamily="18" charset="0"/>
              </a:rPr>
              <a:t>Reasonable summary of significant financial information</a:t>
            </a:r>
            <a:endParaRPr lang="en-US" sz="2400" dirty="0">
              <a:latin typeface="Bookman Old Style" pitchFamily="18"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latin typeface="Bookman Old Style" pitchFamily="18" charset="0"/>
              </a:rPr>
              <a:t>Materiality</a:t>
            </a:r>
            <a:endParaRPr lang="en-MY" dirty="0"/>
          </a:p>
        </p:txBody>
      </p:sp>
      <p:sp>
        <p:nvSpPr>
          <p:cNvPr id="3" name="Rectangle 2"/>
          <p:cNvSpPr/>
          <p:nvPr/>
        </p:nvSpPr>
        <p:spPr>
          <a:xfrm>
            <a:off x="1143000" y="1447800"/>
            <a:ext cx="6629400" cy="2308324"/>
          </a:xfrm>
          <a:prstGeom prst="rect">
            <a:avLst/>
          </a:prstGeom>
        </p:spPr>
        <p:txBody>
          <a:bodyPr wrap="square">
            <a:spAutoFit/>
          </a:bodyPr>
          <a:lstStyle/>
          <a:p>
            <a:pPr marL="285750" indent="-285750" algn="just">
              <a:buFont typeface="Arial" panose="020B0604020202020204" pitchFamily="34" charset="0"/>
              <a:buChar char="•"/>
            </a:pPr>
            <a:r>
              <a:rPr lang="en-MY" dirty="0">
                <a:latin typeface="Bookman Old Style" panose="02050604050505020204" pitchFamily="18" charset="0"/>
              </a:rPr>
              <a:t>The materiality concept, also called the materiality constraint, states </a:t>
            </a:r>
            <a:r>
              <a:rPr lang="en-MY" dirty="0" smtClean="0">
                <a:latin typeface="Bookman Old Style" panose="02050604050505020204" pitchFamily="18" charset="0"/>
              </a:rPr>
              <a:t>that financial </a:t>
            </a:r>
            <a:r>
              <a:rPr lang="en-MY" dirty="0">
                <a:latin typeface="Bookman Old Style" panose="02050604050505020204" pitchFamily="18" charset="0"/>
              </a:rPr>
              <a:t>information is material to the financial statements if it would change the opinion or view of a reasonable person. </a:t>
            </a:r>
            <a:endParaRPr lang="en-MY" dirty="0" smtClean="0">
              <a:latin typeface="Bookman Old Style" panose="02050604050505020204" pitchFamily="18" charset="0"/>
            </a:endParaRPr>
          </a:p>
          <a:p>
            <a:pPr marL="285750" indent="-285750" algn="just">
              <a:buFont typeface="Arial" panose="020B0604020202020204" pitchFamily="34" charset="0"/>
              <a:buChar char="•"/>
            </a:pPr>
            <a:endParaRPr lang="en-MY" dirty="0" smtClean="0">
              <a:latin typeface="Bookman Old Style" panose="02050604050505020204" pitchFamily="18" charset="0"/>
            </a:endParaRPr>
          </a:p>
          <a:p>
            <a:pPr marL="285750" indent="-285750" algn="just">
              <a:buFont typeface="Arial" panose="020B0604020202020204" pitchFamily="34" charset="0"/>
              <a:buChar char="•"/>
            </a:pPr>
            <a:r>
              <a:rPr lang="en-MY" dirty="0" smtClean="0">
                <a:latin typeface="Bookman Old Style" panose="02050604050505020204" pitchFamily="18" charset="0"/>
              </a:rPr>
              <a:t>In </a:t>
            </a:r>
            <a:r>
              <a:rPr lang="en-MY" dirty="0">
                <a:latin typeface="Bookman Old Style" panose="02050604050505020204" pitchFamily="18" charset="0"/>
              </a:rPr>
              <a:t>other words, all important financial information that would sway the opinion of a financial statement user should be included in the financial statements.</a:t>
            </a:r>
          </a:p>
        </p:txBody>
      </p:sp>
    </p:spTree>
    <p:extLst>
      <p:ext uri="{BB962C8B-B14F-4D97-AF65-F5344CB8AC3E}">
        <p14:creationId xmlns:p14="http://schemas.microsoft.com/office/powerpoint/2010/main" xmlns="" val="290908132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smtClean="0">
                <a:latin typeface="Bookman Old Style" pitchFamily="18" charset="0"/>
              </a:rPr>
              <a:t>Materiality (cont’d)</a:t>
            </a:r>
            <a:endParaRPr lang="en-US" dirty="0">
              <a:latin typeface="Bookman Old Style" pitchFamily="18" charset="0"/>
            </a:endParaRPr>
          </a:p>
        </p:txBody>
      </p:sp>
      <p:sp>
        <p:nvSpPr>
          <p:cNvPr id="3" name="Rectangle 2"/>
          <p:cNvSpPr/>
          <p:nvPr/>
        </p:nvSpPr>
        <p:spPr>
          <a:xfrm>
            <a:off x="381000" y="1720840"/>
            <a:ext cx="8305800" cy="4154984"/>
          </a:xfrm>
          <a:prstGeom prst="rect">
            <a:avLst/>
          </a:prstGeom>
        </p:spPr>
        <p:txBody>
          <a:bodyPr wrap="square">
            <a:spAutoFit/>
          </a:bodyPr>
          <a:lstStyle/>
          <a:p>
            <a:pPr marL="342900" indent="-342900">
              <a:spcBef>
                <a:spcPct val="0"/>
              </a:spcBef>
              <a:buFont typeface="Arial" panose="020B0604020202020204" pitchFamily="34" charset="0"/>
              <a:buChar char="•"/>
            </a:pPr>
            <a:r>
              <a:rPr lang="en-US" altLang="en-US" sz="2400" dirty="0" smtClean="0">
                <a:latin typeface="Bookman Old Style" pitchFamily="18" charset="0"/>
              </a:rPr>
              <a:t>Considers the relative size and importance of an item to the business entity</a:t>
            </a:r>
          </a:p>
          <a:p>
            <a:pPr marL="342900" indent="-342900">
              <a:spcBef>
                <a:spcPct val="0"/>
              </a:spcBef>
              <a:buFont typeface="Arial" panose="020B0604020202020204" pitchFamily="34" charset="0"/>
              <a:buChar char="•"/>
            </a:pPr>
            <a:r>
              <a:rPr lang="en-US" altLang="en-US" sz="2400" dirty="0" smtClean="0">
                <a:latin typeface="Bookman Old Style" pitchFamily="18" charset="0"/>
              </a:rPr>
              <a:t>Immaterial items not subject to concepts and principles</a:t>
            </a:r>
          </a:p>
          <a:p>
            <a:pPr marL="800100" lvl="1" indent="-342900">
              <a:spcBef>
                <a:spcPct val="0"/>
              </a:spcBef>
              <a:buFont typeface="Wingdings" panose="05000000000000000000" pitchFamily="2" charset="2"/>
              <a:buChar char="Ø"/>
            </a:pPr>
            <a:r>
              <a:rPr lang="en-US" altLang="en-US" sz="2400" dirty="0" smtClean="0">
                <a:latin typeface="Bookman Old Style" pitchFamily="18" charset="0"/>
              </a:rPr>
              <a:t>Handle in most economical and convenient manner</a:t>
            </a:r>
          </a:p>
          <a:p>
            <a:pPr marL="342900" indent="-342900">
              <a:spcBef>
                <a:spcPct val="0"/>
              </a:spcBef>
              <a:buFont typeface="Arial" panose="020B0604020202020204" pitchFamily="34" charset="0"/>
              <a:buChar char="•"/>
            </a:pPr>
            <a:r>
              <a:rPr lang="en-US" altLang="en-US" sz="2400" dirty="0" smtClean="0">
                <a:latin typeface="Bookman Old Style" pitchFamily="18" charset="0"/>
              </a:rPr>
              <a:t>Does the information influence an informed reader of the financial statements?</a:t>
            </a:r>
          </a:p>
          <a:p>
            <a:pPr marL="800100" lvl="1" indent="-342900">
              <a:spcBef>
                <a:spcPct val="0"/>
              </a:spcBef>
              <a:buFont typeface="Wingdings" panose="05000000000000000000" pitchFamily="2" charset="2"/>
              <a:buChar char="Ø"/>
            </a:pPr>
            <a:r>
              <a:rPr lang="en-US" altLang="en-US" sz="2400" dirty="0" smtClean="0">
                <a:latin typeface="Bookman Old Style" pitchFamily="18" charset="0"/>
              </a:rPr>
              <a:t>Yes: material</a:t>
            </a:r>
          </a:p>
          <a:p>
            <a:pPr marL="800100" lvl="1" indent="-342900">
              <a:spcBef>
                <a:spcPct val="0"/>
              </a:spcBef>
              <a:buFont typeface="Wingdings" panose="05000000000000000000" pitchFamily="2" charset="2"/>
              <a:buChar char="Ø"/>
            </a:pPr>
            <a:r>
              <a:rPr lang="en-US" altLang="en-US" sz="2400" dirty="0" smtClean="0">
                <a:latin typeface="Bookman Old Style" pitchFamily="18" charset="0"/>
              </a:rPr>
              <a:t>No: immaterial</a:t>
            </a:r>
          </a:p>
          <a:p>
            <a:pPr lvl="1">
              <a:spcBef>
                <a:spcPct val="0"/>
              </a:spcBef>
            </a:pPr>
            <a:endParaRPr lang="en-US" altLang="en-US" sz="2400" dirty="0" smtClean="0">
              <a:latin typeface="Bookman Old Style" pitchFamily="18"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latin typeface="Bookman Old Style" pitchFamily="18" charset="0"/>
              </a:rPr>
              <a:t>Materiality (cont’d)</a:t>
            </a:r>
            <a:endParaRPr lang="en-MY" dirty="0"/>
          </a:p>
        </p:txBody>
      </p:sp>
      <p:sp>
        <p:nvSpPr>
          <p:cNvPr id="3" name="Rectangle 2"/>
          <p:cNvSpPr/>
          <p:nvPr/>
        </p:nvSpPr>
        <p:spPr>
          <a:xfrm>
            <a:off x="762000" y="1720840"/>
            <a:ext cx="7543800" cy="2308324"/>
          </a:xfrm>
          <a:prstGeom prst="rect">
            <a:avLst/>
          </a:prstGeom>
        </p:spPr>
        <p:txBody>
          <a:bodyPr wrap="square">
            <a:spAutoFit/>
          </a:bodyPr>
          <a:lstStyle/>
          <a:p>
            <a:pPr algn="just"/>
            <a:r>
              <a:rPr lang="en-MY" dirty="0" smtClean="0">
                <a:latin typeface="Bookman Old Style" panose="02050604050505020204" pitchFamily="18" charset="0"/>
              </a:rPr>
              <a:t>Example</a:t>
            </a:r>
          </a:p>
          <a:p>
            <a:pPr algn="just"/>
            <a:r>
              <a:rPr lang="en-MY" dirty="0" smtClean="0">
                <a:latin typeface="Bookman Old Style" panose="02050604050505020204" pitchFamily="18" charset="0"/>
              </a:rPr>
              <a:t>A </a:t>
            </a:r>
            <a:r>
              <a:rPr lang="en-MY" dirty="0">
                <a:latin typeface="Bookman Old Style" panose="02050604050505020204" pitchFamily="18" charset="0"/>
              </a:rPr>
              <a:t>small company bookkeeper doesn't do a very good job of keeping track of expenses. Most random expenses get recorded in the miscellaneous expense account. At the end of the year the miscellaneous expense account has a total of $1424.25 in it. The total net income of the company is $36,940. The miscellaneous account is immaterial to the overall financial picture of the company and there is no need to reclassify the expenses in it.</a:t>
            </a:r>
          </a:p>
        </p:txBody>
      </p:sp>
    </p:spTree>
    <p:extLst>
      <p:ext uri="{BB962C8B-B14F-4D97-AF65-F5344CB8AC3E}">
        <p14:creationId xmlns:p14="http://schemas.microsoft.com/office/powerpoint/2010/main" xmlns="" val="423164371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dirty="0" smtClean="0">
                <a:effectLst/>
                <a:latin typeface="Bookman Old Style" pitchFamily="18" charset="0"/>
              </a:rPr>
              <a:t>Industry Practices</a:t>
            </a:r>
            <a:endParaRPr lang="en-US" dirty="0"/>
          </a:p>
        </p:txBody>
      </p:sp>
      <p:sp>
        <p:nvSpPr>
          <p:cNvPr id="3" name="Rectangle 2"/>
          <p:cNvSpPr/>
          <p:nvPr/>
        </p:nvSpPr>
        <p:spPr>
          <a:xfrm>
            <a:off x="533400" y="1582341"/>
            <a:ext cx="8153400" cy="2585323"/>
          </a:xfrm>
          <a:prstGeom prst="rect">
            <a:avLst/>
          </a:prstGeom>
        </p:spPr>
        <p:txBody>
          <a:bodyPr wrap="square">
            <a:spAutoFit/>
          </a:bodyPr>
          <a:lstStyle/>
          <a:p>
            <a:pPr algn="just">
              <a:buFont typeface="Arial" pitchFamily="34" charset="0"/>
              <a:buChar char="•"/>
            </a:pPr>
            <a:r>
              <a:rPr lang="en-US" dirty="0" smtClean="0">
                <a:latin typeface="Bookman Old Style" pitchFamily="18" charset="0"/>
              </a:rPr>
              <a:t>   The industry practices constraint, also called the industry practices</a:t>
            </a:r>
          </a:p>
          <a:p>
            <a:pPr algn="just"/>
            <a:r>
              <a:rPr lang="en-US" dirty="0" smtClean="0">
                <a:latin typeface="Bookman Old Style" pitchFamily="18" charset="0"/>
              </a:rPr>
              <a:t>    concept, states that the nature of certain industries and their</a:t>
            </a:r>
          </a:p>
          <a:p>
            <a:pPr algn="just"/>
            <a:r>
              <a:rPr lang="en-US" dirty="0">
                <a:latin typeface="Bookman Old Style" pitchFamily="18" charset="0"/>
              </a:rPr>
              <a:t> </a:t>
            </a:r>
            <a:r>
              <a:rPr lang="en-US" dirty="0" smtClean="0">
                <a:latin typeface="Bookman Old Style" pitchFamily="18" charset="0"/>
              </a:rPr>
              <a:t>   practices can require the departure of traditional accounting theory. </a:t>
            </a:r>
          </a:p>
          <a:p>
            <a:pPr algn="just"/>
            <a:endParaRPr lang="en-US" dirty="0" smtClean="0">
              <a:latin typeface="Bookman Old Style" pitchFamily="18" charset="0"/>
            </a:endParaRPr>
          </a:p>
          <a:p>
            <a:pPr algn="just">
              <a:buFont typeface="Arial" pitchFamily="34" charset="0"/>
              <a:buChar char="•"/>
            </a:pPr>
            <a:r>
              <a:rPr lang="en-US" dirty="0" smtClean="0">
                <a:latin typeface="Bookman Old Style" pitchFamily="18" charset="0"/>
              </a:rPr>
              <a:t>   In other words, some industries have practices unlike any other</a:t>
            </a:r>
          </a:p>
          <a:p>
            <a:pPr algn="just"/>
            <a:r>
              <a:rPr lang="en-US" dirty="0">
                <a:latin typeface="Bookman Old Style" pitchFamily="18" charset="0"/>
              </a:rPr>
              <a:t> </a:t>
            </a:r>
            <a:r>
              <a:rPr lang="en-US" dirty="0" smtClean="0">
                <a:latin typeface="Bookman Old Style" pitchFamily="18" charset="0"/>
              </a:rPr>
              <a:t>   that require specialized accounting or reporting. </a:t>
            </a:r>
          </a:p>
          <a:p>
            <a:pPr marL="285750" indent="-285750" algn="just">
              <a:buFont typeface="Arial" panose="020B0604020202020204" pitchFamily="34" charset="0"/>
              <a:buChar char="•"/>
            </a:pPr>
            <a:r>
              <a:rPr lang="en-US" dirty="0" smtClean="0">
                <a:latin typeface="Bookman Old Style" pitchFamily="18" charset="0"/>
              </a:rPr>
              <a:t>The industry practices constraint allows these industries to go outside of traditional accounting principles as long as it is infrequent and justifiable</a:t>
            </a:r>
            <a:endParaRPr lang="en-US" dirty="0">
              <a:latin typeface="Bookman Old Style" pitchFamily="18"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smtClean="0">
                <a:effectLst/>
                <a:latin typeface="Bookman Old Style" pitchFamily="18" charset="0"/>
              </a:rPr>
              <a:t>Industry Practices (cont’d)</a:t>
            </a:r>
            <a:endParaRPr lang="en-US" dirty="0"/>
          </a:p>
        </p:txBody>
      </p:sp>
      <p:sp>
        <p:nvSpPr>
          <p:cNvPr id="3" name="Rectangle 2"/>
          <p:cNvSpPr/>
          <p:nvPr/>
        </p:nvSpPr>
        <p:spPr>
          <a:xfrm>
            <a:off x="914400" y="1600200"/>
            <a:ext cx="7162800" cy="2308324"/>
          </a:xfrm>
          <a:prstGeom prst="rect">
            <a:avLst/>
          </a:prstGeom>
        </p:spPr>
        <p:txBody>
          <a:bodyPr wrap="square">
            <a:spAutoFit/>
          </a:bodyPr>
          <a:lstStyle/>
          <a:p>
            <a:pPr algn="just"/>
            <a:r>
              <a:rPr lang="en-US" dirty="0" smtClean="0">
                <a:latin typeface="Bookman Old Style" pitchFamily="18" charset="0"/>
              </a:rPr>
              <a:t>Example</a:t>
            </a:r>
          </a:p>
          <a:p>
            <a:pPr algn="just"/>
            <a:r>
              <a:rPr lang="en-US" dirty="0" smtClean="0">
                <a:latin typeface="Bookman Old Style" pitchFamily="18" charset="0"/>
              </a:rPr>
              <a:t>Most public utility companies report all non-current assets before current assets on their balance sheets. The utility industry presents its balance sheet this way to emphasize the fact that it is highly capitalized. In other words, utility companies want to show financial statement users that they have large investments in long-term assets, so they report them first on the balance sheet.</a:t>
            </a:r>
            <a:endParaRPr lang="en-US" dirty="0">
              <a:latin typeface="Bookman Old Style" pitchFamily="18"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smtClean="0">
                <a:effectLst/>
                <a:latin typeface="Bookman Old Style" pitchFamily="18" charset="0"/>
              </a:rPr>
              <a:t>Industry Practices (cont’d)</a:t>
            </a:r>
            <a:endParaRPr lang="en-US" dirty="0">
              <a:effectLst/>
              <a:latin typeface="Bookman Old Style" pitchFamily="18" charset="0"/>
            </a:endParaRPr>
          </a:p>
        </p:txBody>
      </p:sp>
      <p:sp>
        <p:nvSpPr>
          <p:cNvPr id="3" name="Rectangle 2"/>
          <p:cNvSpPr/>
          <p:nvPr/>
        </p:nvSpPr>
        <p:spPr>
          <a:xfrm>
            <a:off x="304800" y="1600200"/>
            <a:ext cx="7848600" cy="2308324"/>
          </a:xfrm>
          <a:prstGeom prst="rect">
            <a:avLst/>
          </a:prstGeom>
        </p:spPr>
        <p:txBody>
          <a:bodyPr wrap="square">
            <a:spAutoFit/>
          </a:bodyPr>
          <a:lstStyle/>
          <a:p>
            <a:pPr marL="342900" indent="-342900">
              <a:spcBef>
                <a:spcPct val="0"/>
              </a:spcBef>
              <a:buFont typeface="Arial" panose="020B0604020202020204" pitchFamily="34" charset="0"/>
              <a:buChar char="•"/>
            </a:pPr>
            <a:r>
              <a:rPr lang="en-US" altLang="en-US" sz="2400" dirty="0" smtClean="0">
                <a:latin typeface="Bookman Old Style" pitchFamily="18" charset="0"/>
              </a:rPr>
              <a:t>Industry-specific reports</a:t>
            </a:r>
          </a:p>
          <a:p>
            <a:pPr marL="342900" indent="-342900">
              <a:spcBef>
                <a:spcPct val="0"/>
              </a:spcBef>
              <a:buFont typeface="Wingdings" panose="05000000000000000000" pitchFamily="2" charset="2"/>
              <a:buChar char="§"/>
            </a:pPr>
            <a:r>
              <a:rPr lang="en-US" altLang="en-US" sz="2400" dirty="0" smtClean="0">
                <a:latin typeface="Bookman Old Style" pitchFamily="18" charset="0"/>
              </a:rPr>
              <a:t>Do not conform to general accounting guidelines</a:t>
            </a:r>
          </a:p>
          <a:p>
            <a:pPr marL="800100" lvl="1" indent="-342900">
              <a:spcBef>
                <a:spcPct val="0"/>
              </a:spcBef>
              <a:buFont typeface="Wingdings" panose="05000000000000000000" pitchFamily="2" charset="2"/>
              <a:buChar char="Ø"/>
            </a:pPr>
            <a:r>
              <a:rPr lang="en-US" altLang="en-US" sz="2400" dirty="0" smtClean="0">
                <a:latin typeface="Bookman Old Style" pitchFamily="18" charset="0"/>
              </a:rPr>
              <a:t>Government regulation</a:t>
            </a:r>
          </a:p>
          <a:p>
            <a:pPr marL="800100" lvl="1" indent="-342900">
              <a:spcBef>
                <a:spcPct val="0"/>
              </a:spcBef>
              <a:buFont typeface="Wingdings" panose="05000000000000000000" pitchFamily="2" charset="2"/>
              <a:buChar char="Ø"/>
            </a:pPr>
            <a:r>
              <a:rPr lang="en-US" altLang="en-US" sz="2400" dirty="0" smtClean="0">
                <a:latin typeface="Bookman Old Style" pitchFamily="18" charset="0"/>
              </a:rPr>
              <a:t>Unique needs or peculiarities of an industry</a:t>
            </a:r>
          </a:p>
          <a:p>
            <a:pPr marL="342900" indent="-342900">
              <a:spcBef>
                <a:spcPct val="0"/>
              </a:spcBef>
              <a:buFont typeface="Arial" panose="020B0604020202020204" pitchFamily="34" charset="0"/>
              <a:buChar char="•"/>
            </a:pPr>
            <a:r>
              <a:rPr lang="en-US" altLang="en-US" sz="2400" dirty="0" smtClean="0">
                <a:latin typeface="Bookman Old Style" pitchFamily="18" charset="0"/>
              </a:rPr>
              <a:t>Effort to minimize but will probably never be completely eliminated                                                                                                                                                                                             </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smtClean="0">
                <a:latin typeface="Bookman Old Style" pitchFamily="18" charset="0"/>
              </a:rPr>
              <a:t>Transaction Approach</a:t>
            </a:r>
            <a:endParaRPr lang="en-US" dirty="0"/>
          </a:p>
        </p:txBody>
      </p:sp>
      <p:sp>
        <p:nvSpPr>
          <p:cNvPr id="3" name="Rectangle 2"/>
          <p:cNvSpPr/>
          <p:nvPr/>
        </p:nvSpPr>
        <p:spPr>
          <a:xfrm>
            <a:off x="381000" y="1371600"/>
            <a:ext cx="7772400" cy="4247317"/>
          </a:xfrm>
          <a:prstGeom prst="rect">
            <a:avLst/>
          </a:prstGeom>
        </p:spPr>
        <p:txBody>
          <a:bodyPr wrap="square">
            <a:spAutoFit/>
          </a:bodyPr>
          <a:lstStyle/>
          <a:p>
            <a:pPr algn="just"/>
            <a:r>
              <a:rPr lang="en-US" dirty="0" smtClean="0">
                <a:latin typeface="Bookman Old Style" pitchFamily="18" charset="0"/>
              </a:rPr>
              <a:t> An </a:t>
            </a:r>
            <a:r>
              <a:rPr lang="en-US" i="1" dirty="0" smtClean="0">
                <a:latin typeface="Bookman Old Style" pitchFamily="18" charset="0"/>
              </a:rPr>
              <a:t>accounting transaction</a:t>
            </a:r>
            <a:r>
              <a:rPr lang="en-US" dirty="0" smtClean="0">
                <a:latin typeface="Bookman Old Style" pitchFamily="18" charset="0"/>
              </a:rPr>
              <a:t> is a business event having a monetary impact on the financial statements of a   business. It is recorded in the accounting records of the business. Examples of accounting transactions are:</a:t>
            </a:r>
          </a:p>
          <a:p>
            <a:pPr algn="just"/>
            <a:endParaRPr lang="en-US" dirty="0" smtClean="0"/>
          </a:p>
          <a:p>
            <a:pPr algn="just">
              <a:buFont typeface="Arial" pitchFamily="34" charset="0"/>
              <a:buChar char="•"/>
            </a:pPr>
            <a:r>
              <a:rPr lang="en-US" dirty="0" smtClean="0">
                <a:latin typeface="Bookman Old Style" pitchFamily="18" charset="0"/>
              </a:rPr>
              <a:t> Sale in cash to a customer</a:t>
            </a:r>
          </a:p>
          <a:p>
            <a:pPr algn="just">
              <a:buFont typeface="Arial" pitchFamily="34" charset="0"/>
              <a:buChar char="•"/>
            </a:pPr>
            <a:r>
              <a:rPr lang="en-US" dirty="0" smtClean="0">
                <a:latin typeface="Bookman Old Style" pitchFamily="18" charset="0"/>
              </a:rPr>
              <a:t> Sale on credit to a customer</a:t>
            </a:r>
          </a:p>
          <a:p>
            <a:pPr algn="just">
              <a:buFont typeface="Arial" pitchFamily="34" charset="0"/>
              <a:buChar char="•"/>
            </a:pPr>
            <a:r>
              <a:rPr lang="en-US" dirty="0" smtClean="0">
                <a:latin typeface="Bookman Old Style" pitchFamily="18" charset="0"/>
              </a:rPr>
              <a:t> Receive cash in payment of an invoice owed by a customer</a:t>
            </a:r>
          </a:p>
          <a:p>
            <a:pPr algn="just">
              <a:buFont typeface="Arial" pitchFamily="34" charset="0"/>
              <a:buChar char="•"/>
            </a:pPr>
            <a:r>
              <a:rPr lang="en-US" dirty="0" smtClean="0">
                <a:latin typeface="Bookman Old Style" pitchFamily="18" charset="0"/>
              </a:rPr>
              <a:t> Purchase fixed assets from a supplier</a:t>
            </a:r>
          </a:p>
          <a:p>
            <a:pPr algn="just">
              <a:buFont typeface="Arial" pitchFamily="34" charset="0"/>
              <a:buChar char="•"/>
            </a:pPr>
            <a:r>
              <a:rPr lang="en-US" dirty="0" smtClean="0">
                <a:latin typeface="Bookman Old Style" pitchFamily="18" charset="0"/>
              </a:rPr>
              <a:t> Record the depreciation of a fixed asset over time</a:t>
            </a:r>
          </a:p>
          <a:p>
            <a:pPr algn="just">
              <a:buFont typeface="Arial" pitchFamily="34" charset="0"/>
              <a:buChar char="•"/>
            </a:pPr>
            <a:r>
              <a:rPr lang="en-US" dirty="0" smtClean="0">
                <a:latin typeface="Bookman Old Style" pitchFamily="18" charset="0"/>
              </a:rPr>
              <a:t> Purchase consumable supplies from a supplier</a:t>
            </a:r>
          </a:p>
          <a:p>
            <a:pPr algn="just">
              <a:buFont typeface="Arial" pitchFamily="34" charset="0"/>
              <a:buChar char="•"/>
            </a:pPr>
            <a:r>
              <a:rPr lang="en-US" dirty="0" smtClean="0">
                <a:latin typeface="Bookman Old Style" pitchFamily="18" charset="0"/>
              </a:rPr>
              <a:t> Investment in another business</a:t>
            </a:r>
          </a:p>
          <a:p>
            <a:pPr algn="just">
              <a:buFont typeface="Arial" pitchFamily="34" charset="0"/>
              <a:buChar char="•"/>
            </a:pPr>
            <a:r>
              <a:rPr lang="en-US" dirty="0" smtClean="0">
                <a:latin typeface="Bookman Old Style" pitchFamily="18" charset="0"/>
              </a:rPr>
              <a:t> Investment in marketable securities</a:t>
            </a:r>
          </a:p>
          <a:p>
            <a:pPr algn="just"/>
            <a:endParaRPr lang="en-US" dirty="0" smtClean="0">
              <a:latin typeface="Bookman Old Style" pitchFamily="18" charset="0"/>
            </a:endParaRPr>
          </a:p>
          <a:p>
            <a:pPr algn="just"/>
            <a:endParaRPr lang="en-US" dirty="0">
              <a:latin typeface="Bookman Old Style" pitchFamily="18"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altLang="en-US" dirty="0" smtClean="0">
                <a:latin typeface="Bookman Old Style" pitchFamily="18" charset="0"/>
              </a:rPr>
              <a:t>Transaction Approach (cont’d)</a:t>
            </a:r>
            <a:endParaRPr lang="en-US" dirty="0">
              <a:latin typeface="Bookman Old Style" pitchFamily="18" charset="0"/>
            </a:endParaRPr>
          </a:p>
        </p:txBody>
      </p:sp>
      <p:sp>
        <p:nvSpPr>
          <p:cNvPr id="3" name="Rectangle 2"/>
          <p:cNvSpPr/>
          <p:nvPr/>
        </p:nvSpPr>
        <p:spPr>
          <a:xfrm>
            <a:off x="457200" y="1447800"/>
            <a:ext cx="8153400" cy="3046988"/>
          </a:xfrm>
          <a:prstGeom prst="rect">
            <a:avLst/>
          </a:prstGeom>
        </p:spPr>
        <p:txBody>
          <a:bodyPr wrap="square">
            <a:spAutoFit/>
          </a:bodyPr>
          <a:lstStyle/>
          <a:p>
            <a:pPr marL="342900" indent="-342900">
              <a:spcBef>
                <a:spcPct val="0"/>
              </a:spcBef>
              <a:buFont typeface="Arial" panose="020B0604020202020204" pitchFamily="34" charset="0"/>
              <a:buChar char="•"/>
            </a:pPr>
            <a:r>
              <a:rPr lang="en-US" altLang="en-US" sz="2400" dirty="0" smtClean="0">
                <a:latin typeface="Bookman Old Style" pitchFamily="18" charset="0"/>
              </a:rPr>
              <a:t>Record transactions that</a:t>
            </a:r>
          </a:p>
          <a:p>
            <a:pPr marL="800100" lvl="1" indent="-342900">
              <a:spcBef>
                <a:spcPct val="0"/>
              </a:spcBef>
              <a:buFont typeface="Wingdings" panose="05000000000000000000" pitchFamily="2" charset="2"/>
              <a:buChar char="Ø"/>
            </a:pPr>
            <a:r>
              <a:rPr lang="en-US" altLang="en-US" sz="2400" dirty="0" smtClean="0">
                <a:latin typeface="Bookman Old Style" pitchFamily="18" charset="0"/>
              </a:rPr>
              <a:t>Affect the financial position of the entity</a:t>
            </a:r>
          </a:p>
          <a:p>
            <a:pPr marL="800100" lvl="1" indent="-342900">
              <a:spcBef>
                <a:spcPct val="0"/>
              </a:spcBef>
              <a:buFont typeface="Wingdings" panose="05000000000000000000" pitchFamily="2" charset="2"/>
              <a:buChar char="Ø"/>
            </a:pPr>
            <a:r>
              <a:rPr lang="en-US" altLang="en-US" sz="2400" dirty="0" smtClean="0">
                <a:latin typeface="Bookman Old Style" pitchFamily="18" charset="0"/>
              </a:rPr>
              <a:t>Can be reasonably determined in monetary terms</a:t>
            </a:r>
          </a:p>
          <a:p>
            <a:pPr marL="342900" indent="-342900">
              <a:spcBef>
                <a:spcPct val="0"/>
              </a:spcBef>
              <a:buFont typeface="Arial" panose="020B0604020202020204" pitchFamily="34" charset="0"/>
              <a:buChar char="•"/>
            </a:pPr>
            <a:r>
              <a:rPr lang="en-US" altLang="en-US" sz="2400" dirty="0" smtClean="0">
                <a:latin typeface="Bookman Old Style" pitchFamily="18" charset="0"/>
              </a:rPr>
              <a:t>Many transactions are nonmonetary in nature</a:t>
            </a:r>
          </a:p>
          <a:p>
            <a:pPr marL="800100" lvl="1" indent="-342900">
              <a:spcBef>
                <a:spcPct val="0"/>
              </a:spcBef>
              <a:buFont typeface="Wingdings" panose="05000000000000000000" pitchFamily="2" charset="2"/>
              <a:buChar char="Ø"/>
            </a:pPr>
            <a:r>
              <a:rPr lang="en-US" altLang="en-US" sz="2400" dirty="0" smtClean="0">
                <a:latin typeface="Bookman Old Style" pitchFamily="18" charset="0"/>
              </a:rPr>
              <a:t>Not recorded</a:t>
            </a:r>
          </a:p>
          <a:p>
            <a:pPr marL="800100" lvl="1" indent="-342900">
              <a:spcBef>
                <a:spcPct val="0"/>
              </a:spcBef>
              <a:buFont typeface="Wingdings" panose="05000000000000000000" pitchFamily="2" charset="2"/>
              <a:buChar char="Ø"/>
            </a:pPr>
            <a:r>
              <a:rPr lang="en-US" altLang="en-US" sz="2400" dirty="0" smtClean="0">
                <a:latin typeface="Bookman Old Style" pitchFamily="18" charset="0"/>
              </a:rPr>
              <a:t>May be disclosed in compliance with “full disclosure” principle</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smtClean="0">
                <a:latin typeface="Bookman Old Style" pitchFamily="18" charset="0"/>
              </a:rPr>
              <a:t>Accrual Basis</a:t>
            </a:r>
            <a:endParaRPr lang="en-US" dirty="0"/>
          </a:p>
        </p:txBody>
      </p:sp>
      <p:sp>
        <p:nvSpPr>
          <p:cNvPr id="3" name="Rectangle 2"/>
          <p:cNvSpPr/>
          <p:nvPr/>
        </p:nvSpPr>
        <p:spPr>
          <a:xfrm>
            <a:off x="838200" y="1524000"/>
            <a:ext cx="7315200" cy="3139321"/>
          </a:xfrm>
          <a:prstGeom prst="rect">
            <a:avLst/>
          </a:prstGeom>
        </p:spPr>
        <p:txBody>
          <a:bodyPr wrap="square">
            <a:spAutoFit/>
          </a:bodyPr>
          <a:lstStyle/>
          <a:p>
            <a:pPr algn="just"/>
            <a:r>
              <a:rPr lang="en-US" dirty="0" smtClean="0">
                <a:latin typeface="Bookman Old Style" pitchFamily="18" charset="0"/>
              </a:rPr>
              <a:t>Business transactions are recorded when they occur and not when the related payments are received or made. This concept is called accrual basis of accounting and it is fundamental to the usefulness of financial accounting information.</a:t>
            </a:r>
          </a:p>
          <a:p>
            <a:pPr algn="just"/>
            <a:endParaRPr lang="en-US" dirty="0" smtClean="0">
              <a:latin typeface="Bookman Old Style" pitchFamily="18" charset="0"/>
            </a:endParaRPr>
          </a:p>
          <a:p>
            <a:pPr algn="just"/>
            <a:r>
              <a:rPr lang="en-US" dirty="0" smtClean="0">
                <a:latin typeface="Bookman Old Style" pitchFamily="18" charset="0"/>
              </a:rPr>
              <a:t>Example</a:t>
            </a:r>
          </a:p>
          <a:p>
            <a:pPr algn="just"/>
            <a:r>
              <a:rPr lang="en-US" dirty="0" smtClean="0">
                <a:latin typeface="Bookman Old Style" pitchFamily="18" charset="0"/>
              </a:rPr>
              <a:t>An airline sells its tickets days or even weeks before the flight is made, but it does not record the payments as revenue because the flight, the event on which the revenue is based has not occurred yet.</a:t>
            </a:r>
          </a:p>
          <a:p>
            <a:pPr algn="just"/>
            <a:endParaRPr lang="en-US" dirty="0">
              <a:latin typeface="Bookman Old Style" pitchFamily="18"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smtClean="0">
                <a:latin typeface="Bookman Old Style" pitchFamily="18" charset="0"/>
              </a:rPr>
              <a:t>Accrual Basis</a:t>
            </a:r>
            <a:endParaRPr lang="en-US" dirty="0">
              <a:latin typeface="Bookman Old Style" pitchFamily="18" charset="0"/>
            </a:endParaRPr>
          </a:p>
        </p:txBody>
      </p:sp>
      <p:sp>
        <p:nvSpPr>
          <p:cNvPr id="4" name="Rectangle 3"/>
          <p:cNvSpPr/>
          <p:nvPr/>
        </p:nvSpPr>
        <p:spPr>
          <a:xfrm>
            <a:off x="381000" y="1600200"/>
            <a:ext cx="8534400" cy="2308324"/>
          </a:xfrm>
          <a:prstGeom prst="rect">
            <a:avLst/>
          </a:prstGeom>
        </p:spPr>
        <p:txBody>
          <a:bodyPr wrap="square">
            <a:spAutoFit/>
          </a:bodyPr>
          <a:lstStyle/>
          <a:p>
            <a:pPr marL="342900" indent="-342900">
              <a:spcBef>
                <a:spcPct val="0"/>
              </a:spcBef>
              <a:buFont typeface="Arial" panose="020B0604020202020204" pitchFamily="34" charset="0"/>
              <a:buChar char="•"/>
            </a:pPr>
            <a:r>
              <a:rPr lang="en-US" altLang="en-US" sz="2400" dirty="0" smtClean="0">
                <a:latin typeface="Bookman Old Style" pitchFamily="18" charset="0"/>
              </a:rPr>
              <a:t>Revenue recognized when realized (realization concept)</a:t>
            </a:r>
          </a:p>
          <a:p>
            <a:pPr marL="342900" indent="-342900">
              <a:spcBef>
                <a:spcPct val="0"/>
              </a:spcBef>
              <a:buFont typeface="Arial" panose="020B0604020202020204" pitchFamily="34" charset="0"/>
              <a:buChar char="•"/>
            </a:pPr>
            <a:r>
              <a:rPr lang="en-US" altLang="en-US" sz="2400" dirty="0" smtClean="0">
                <a:latin typeface="Bookman Old Style" pitchFamily="18" charset="0"/>
              </a:rPr>
              <a:t>Expenses recognized when incurred (matching concept)</a:t>
            </a:r>
          </a:p>
          <a:p>
            <a:pPr marL="342900" indent="-342900">
              <a:spcBef>
                <a:spcPct val="0"/>
              </a:spcBef>
              <a:buFont typeface="Arial" panose="020B0604020202020204" pitchFamily="34" charset="0"/>
              <a:buChar char="•"/>
            </a:pPr>
            <a:r>
              <a:rPr lang="en-US" altLang="en-US" sz="2400" dirty="0" smtClean="0">
                <a:latin typeface="Bookman Old Style" pitchFamily="18" charset="0"/>
              </a:rPr>
              <a:t>Numerous year-end adjustments required</a:t>
            </a:r>
          </a:p>
          <a:p>
            <a:pPr marL="342900" indent="-342900">
              <a:spcBef>
                <a:spcPct val="0"/>
              </a:spcBef>
              <a:buFont typeface="Arial" panose="020B0604020202020204" pitchFamily="34" charset="0"/>
              <a:buChar char="•"/>
            </a:pPr>
            <a:r>
              <a:rPr lang="en-US" altLang="en-US" sz="2400" dirty="0" smtClean="0">
                <a:latin typeface="Bookman Old Style" pitchFamily="18" charset="0"/>
              </a:rPr>
              <a:t>More complex than cash basis</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smtClean="0">
                <a:latin typeface="Bookman Old Style" pitchFamily="18" charset="0"/>
              </a:rPr>
              <a:t>Cash Basis</a:t>
            </a:r>
            <a:endParaRPr lang="en-US" dirty="0"/>
          </a:p>
        </p:txBody>
      </p:sp>
      <p:sp>
        <p:nvSpPr>
          <p:cNvPr id="3" name="Rectangle 2"/>
          <p:cNvSpPr/>
          <p:nvPr/>
        </p:nvSpPr>
        <p:spPr>
          <a:xfrm>
            <a:off x="685800" y="1600201"/>
            <a:ext cx="7772400" cy="3693319"/>
          </a:xfrm>
          <a:prstGeom prst="rect">
            <a:avLst/>
          </a:prstGeom>
        </p:spPr>
        <p:txBody>
          <a:bodyPr wrap="square">
            <a:spAutoFit/>
          </a:bodyPr>
          <a:lstStyle/>
          <a:p>
            <a:pPr marL="285750" indent="-285750" algn="just">
              <a:buFont typeface="Arial" panose="020B0604020202020204" pitchFamily="34" charset="0"/>
              <a:buChar char="•"/>
            </a:pPr>
            <a:r>
              <a:rPr lang="en-US" dirty="0" smtClean="0">
                <a:latin typeface="Bookman Old Style" pitchFamily="18" charset="0"/>
              </a:rPr>
              <a:t>An accounting method in which income is recorded when cash is received, and expenses are recorded when cash is paid out.</a:t>
            </a:r>
          </a:p>
          <a:p>
            <a:pPr marL="285750" indent="-285750" algn="just">
              <a:buFont typeface="Arial" panose="020B0604020202020204" pitchFamily="34" charset="0"/>
              <a:buChar char="•"/>
            </a:pPr>
            <a:r>
              <a:rPr lang="en-US" dirty="0" smtClean="0">
                <a:latin typeface="Bookman Old Style" pitchFamily="18" charset="0"/>
              </a:rPr>
              <a:t>Cash basis accounting does not conform with the provisions of GAAP and is not considered a good management tool because it leaves a time gap between recording the cause of an action (sale or purchase) and its result (payment or receipt of money). </a:t>
            </a:r>
          </a:p>
          <a:p>
            <a:pPr marL="285750" indent="-285750" algn="just">
              <a:buFont typeface="Arial" panose="020B0604020202020204" pitchFamily="34" charset="0"/>
              <a:buChar char="•"/>
            </a:pPr>
            <a:r>
              <a:rPr lang="en-US" dirty="0" smtClean="0">
                <a:latin typeface="Bookman Old Style" pitchFamily="18" charset="0"/>
              </a:rPr>
              <a:t>It is, however, simpler than the accrual basis accounting and quite suitable for small organizations that transact business mainly in cash. Also called cash accounting.</a:t>
            </a:r>
          </a:p>
          <a:p>
            <a:r>
              <a:rPr lang="en-US" spc="-150" dirty="0" smtClean="0">
                <a:latin typeface="Bookman Old Style" pitchFamily="18" charset="0"/>
              </a:rPr>
              <a:t/>
            </a:r>
            <a:br>
              <a:rPr lang="en-US" spc="-150" dirty="0" smtClean="0">
                <a:latin typeface="Bookman Old Style" pitchFamily="18" charset="0"/>
              </a:rPr>
            </a:br>
            <a:r>
              <a:rPr lang="en-US" spc="-150" dirty="0" smtClean="0">
                <a:latin typeface="Bookman Old Style" pitchFamily="18" charset="0"/>
              </a:rPr>
              <a:t/>
            </a:r>
            <a:br>
              <a:rPr lang="en-US" spc="-150" dirty="0" smtClean="0">
                <a:latin typeface="Bookman Old Style" pitchFamily="18" charset="0"/>
              </a:rPr>
            </a:br>
            <a:endParaRPr lang="en-US" spc="-150" dirty="0">
              <a:latin typeface="Bookman Old Style" pitchFamily="18"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smtClean="0">
                <a:latin typeface="Bookman Old Style" pitchFamily="18" charset="0"/>
              </a:rPr>
              <a:t>Cash Basis</a:t>
            </a:r>
            <a:endParaRPr lang="en-US" dirty="0">
              <a:latin typeface="Bookman Old Style" pitchFamily="18" charset="0"/>
            </a:endParaRPr>
          </a:p>
        </p:txBody>
      </p:sp>
      <p:sp>
        <p:nvSpPr>
          <p:cNvPr id="3" name="Rectangle 2"/>
          <p:cNvSpPr/>
          <p:nvPr/>
        </p:nvSpPr>
        <p:spPr>
          <a:xfrm>
            <a:off x="609600" y="1524000"/>
            <a:ext cx="7848600" cy="3416320"/>
          </a:xfrm>
          <a:prstGeom prst="rect">
            <a:avLst/>
          </a:prstGeom>
        </p:spPr>
        <p:txBody>
          <a:bodyPr wrap="square">
            <a:spAutoFit/>
          </a:bodyPr>
          <a:lstStyle/>
          <a:p>
            <a:pPr marL="342900" indent="-342900">
              <a:spcBef>
                <a:spcPct val="0"/>
              </a:spcBef>
              <a:buFont typeface="Arial" panose="020B0604020202020204" pitchFamily="34" charset="0"/>
              <a:buChar char="•"/>
            </a:pPr>
            <a:r>
              <a:rPr lang="en-US" altLang="en-US" sz="2400" dirty="0" smtClean="0">
                <a:latin typeface="Bookman Old Style" pitchFamily="18" charset="0"/>
              </a:rPr>
              <a:t>Recognize revenue when cash is collected</a:t>
            </a:r>
          </a:p>
          <a:p>
            <a:pPr marL="342900" indent="-342900">
              <a:spcBef>
                <a:spcPct val="0"/>
              </a:spcBef>
              <a:buFont typeface="Arial" panose="020B0604020202020204" pitchFamily="34" charset="0"/>
              <a:buChar char="•"/>
            </a:pPr>
            <a:r>
              <a:rPr lang="en-US" altLang="en-US" sz="2400" dirty="0" smtClean="0">
                <a:latin typeface="Bookman Old Style" pitchFamily="18" charset="0"/>
              </a:rPr>
              <a:t>Recognize expense when cash is paid</a:t>
            </a:r>
          </a:p>
          <a:p>
            <a:pPr marL="342900" indent="-342900">
              <a:spcBef>
                <a:spcPct val="0"/>
              </a:spcBef>
              <a:buFont typeface="Arial" panose="020B0604020202020204" pitchFamily="34" charset="0"/>
              <a:buChar char="•"/>
            </a:pPr>
            <a:r>
              <a:rPr lang="en-US" altLang="en-US" sz="2400" dirty="0" smtClean="0">
                <a:latin typeface="Bookman Old Style" pitchFamily="18" charset="0"/>
              </a:rPr>
              <a:t>Usually does not provide reasonable information about the earning capability of the entity in the short run</a:t>
            </a:r>
          </a:p>
          <a:p>
            <a:pPr marL="342900" indent="-342900">
              <a:spcBef>
                <a:spcPct val="0"/>
              </a:spcBef>
              <a:buFont typeface="Arial" panose="020B0604020202020204" pitchFamily="34" charset="0"/>
              <a:buChar char="•"/>
            </a:pPr>
            <a:r>
              <a:rPr lang="en-US" altLang="en-US" sz="2400" dirty="0" smtClean="0">
                <a:latin typeface="Bookman Old Style" pitchFamily="18" charset="0"/>
              </a:rPr>
              <a:t>Acceptability</a:t>
            </a:r>
          </a:p>
          <a:p>
            <a:pPr marL="800100" lvl="1" indent="-342900">
              <a:spcBef>
                <a:spcPct val="0"/>
              </a:spcBef>
              <a:buFont typeface="Wingdings" panose="05000000000000000000" pitchFamily="2" charset="2"/>
              <a:buChar char="Ø"/>
            </a:pPr>
            <a:r>
              <a:rPr lang="en-US" altLang="en-US" sz="2400" dirty="0" smtClean="0">
                <a:latin typeface="Bookman Old Style" pitchFamily="18" charset="0"/>
              </a:rPr>
              <a:t>Usually not GAAP</a:t>
            </a:r>
          </a:p>
          <a:p>
            <a:pPr marL="800100" lvl="1" indent="-342900">
              <a:spcBef>
                <a:spcPct val="0"/>
              </a:spcBef>
              <a:buFont typeface="Wingdings" panose="05000000000000000000" pitchFamily="2" charset="2"/>
              <a:buChar char="Ø"/>
            </a:pPr>
            <a:r>
              <a:rPr lang="en-US" altLang="en-US" sz="2400" dirty="0" smtClean="0">
                <a:latin typeface="Bookman Old Style" pitchFamily="18" charset="0"/>
              </a:rPr>
              <a:t>May be used if difference between cash basis and accrual basis is not material</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915400" cy="1143000"/>
          </a:xfrm>
        </p:spPr>
        <p:txBody>
          <a:bodyPr>
            <a:noAutofit/>
          </a:bodyPr>
          <a:lstStyle/>
          <a:p>
            <a:pPr algn="ctr"/>
            <a:r>
              <a:rPr lang="en-US" altLang="en-US" sz="3200" dirty="0" smtClean="0">
                <a:latin typeface="Bookman Old Style" pitchFamily="18" charset="0"/>
              </a:rPr>
              <a:t>Accrual vs Cash Basis Accounting (Example)</a:t>
            </a:r>
            <a:endParaRPr lang="en-US" sz="3200" dirty="0">
              <a:latin typeface="Bookman Old Style" pitchFamily="18" charset="0"/>
            </a:endParaRPr>
          </a:p>
        </p:txBody>
      </p:sp>
      <p:sp>
        <p:nvSpPr>
          <p:cNvPr id="4" name="Rectangle 3"/>
          <p:cNvSpPr/>
          <p:nvPr/>
        </p:nvSpPr>
        <p:spPr>
          <a:xfrm>
            <a:off x="914400" y="1551563"/>
            <a:ext cx="7391400" cy="2862322"/>
          </a:xfrm>
          <a:prstGeom prst="rect">
            <a:avLst/>
          </a:prstGeom>
        </p:spPr>
        <p:txBody>
          <a:bodyPr wrap="square">
            <a:spAutoFit/>
          </a:bodyPr>
          <a:lstStyle/>
          <a:p>
            <a:pPr marL="342900" indent="-342900">
              <a:buFont typeface="Arial" panose="020B0604020202020204" pitchFamily="34" charset="0"/>
              <a:buChar char="•"/>
            </a:pPr>
            <a:r>
              <a:rPr lang="en-US" altLang="en-US" sz="2000" dirty="0" smtClean="0">
                <a:latin typeface="Bookman Old Style" pitchFamily="18" charset="0"/>
              </a:rPr>
              <a:t>Sold inventory for $25,000 on credit, which cost $12,500.  </a:t>
            </a:r>
          </a:p>
          <a:p>
            <a:pPr marL="342900" indent="-342900">
              <a:buFont typeface="Arial" panose="020B0604020202020204" pitchFamily="34" charset="0"/>
              <a:buChar char="•"/>
            </a:pPr>
            <a:r>
              <a:rPr lang="en-US" altLang="en-US" sz="2000" dirty="0" smtClean="0">
                <a:latin typeface="Bookman Old Style" pitchFamily="18" charset="0"/>
              </a:rPr>
              <a:t>Purchase inventory of $30,000 on credit.</a:t>
            </a:r>
          </a:p>
          <a:p>
            <a:pPr marL="342900" indent="-342900">
              <a:buFont typeface="Arial" panose="020B0604020202020204" pitchFamily="34" charset="0"/>
              <a:buChar char="•"/>
            </a:pPr>
            <a:r>
              <a:rPr lang="en-US" altLang="en-US" sz="2000" dirty="0" smtClean="0">
                <a:latin typeface="Bookman Old Style" pitchFamily="18" charset="0"/>
              </a:rPr>
              <a:t>Paid suppliers $18,000 for inventory this year.</a:t>
            </a:r>
          </a:p>
          <a:p>
            <a:pPr marL="342900" indent="-342900">
              <a:buFont typeface="Arial" panose="020B0604020202020204" pitchFamily="34" charset="0"/>
              <a:buChar char="•"/>
            </a:pPr>
            <a:r>
              <a:rPr lang="en-US" altLang="en-US" sz="2000" dirty="0" smtClean="0">
                <a:latin typeface="Bookman Old Style" pitchFamily="18" charset="0"/>
              </a:rPr>
              <a:t>Collected $15,000 from previous sales.</a:t>
            </a:r>
          </a:p>
          <a:p>
            <a:r>
              <a:rPr lang="en-US" altLang="en-US" sz="2000" b="1" dirty="0" smtClean="0">
                <a:latin typeface="Bookman Old Style" pitchFamily="18" charset="0"/>
              </a:rPr>
              <a:t>			 Accrual	               Cash</a:t>
            </a:r>
          </a:p>
          <a:p>
            <a:r>
              <a:rPr lang="en-US" altLang="en-US" sz="2000" b="1" dirty="0" smtClean="0">
                <a:latin typeface="Bookman Old Style" pitchFamily="18" charset="0"/>
              </a:rPr>
              <a:t>Sales		          $25,000    Receipts	    $15,000</a:t>
            </a:r>
          </a:p>
          <a:p>
            <a:r>
              <a:rPr lang="en-US" altLang="en-US" sz="2000" b="1" dirty="0" smtClean="0">
                <a:latin typeface="Bookman Old Style" pitchFamily="18" charset="0"/>
              </a:rPr>
              <a:t>Cost of Goods Sold   </a:t>
            </a:r>
            <a:r>
              <a:rPr lang="en-US" altLang="en-US" sz="2000" b="1" u="sng" dirty="0" smtClean="0">
                <a:latin typeface="Bookman Old Style" pitchFamily="18" charset="0"/>
              </a:rPr>
              <a:t>-12,500</a:t>
            </a:r>
            <a:r>
              <a:rPr lang="en-US" altLang="en-US" sz="2000" b="1" dirty="0" smtClean="0">
                <a:latin typeface="Bookman Old Style" pitchFamily="18" charset="0"/>
              </a:rPr>
              <a:t>    Expenditures</a:t>
            </a:r>
            <a:r>
              <a:rPr lang="en-US" altLang="en-US" sz="2000" b="1" u="sng" dirty="0" smtClean="0">
                <a:latin typeface="Bookman Old Style" pitchFamily="18" charset="0"/>
              </a:rPr>
              <a:t> -18,000</a:t>
            </a:r>
          </a:p>
          <a:p>
            <a:r>
              <a:rPr lang="en-US" altLang="en-US" sz="2000" b="1" dirty="0" smtClean="0">
                <a:latin typeface="Bookman Old Style" pitchFamily="18" charset="0"/>
              </a:rPr>
              <a:t>Income		</a:t>
            </a:r>
            <a:r>
              <a:rPr lang="en-US" altLang="en-US" sz="2000" b="1" u="sng" dirty="0" smtClean="0">
                <a:latin typeface="Bookman Old Style" pitchFamily="18" charset="0"/>
              </a:rPr>
              <a:t>$12,500</a:t>
            </a:r>
            <a:r>
              <a:rPr lang="en-US" altLang="en-US" sz="2000" b="1" dirty="0" smtClean="0">
                <a:latin typeface="Bookman Old Style" pitchFamily="18" charset="0"/>
              </a:rPr>
              <a:t>   Loss            </a:t>
            </a:r>
            <a:r>
              <a:rPr lang="en-US" altLang="en-US" sz="2000" b="1" u="sng" dirty="0" smtClean="0">
                <a:latin typeface="Bookman Old Style" pitchFamily="18" charset="0"/>
              </a:rPr>
              <a:t>   $- 3,000</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1072</TotalTime>
  <Words>2796</Words>
  <Application>Microsoft Office PowerPoint</Application>
  <PresentationFormat>On-screen Show (4:3)</PresentationFormat>
  <Paragraphs>427</Paragraphs>
  <Slides>77</Slides>
  <Notes>0</Notes>
  <HiddenSlides>0</HiddenSlides>
  <MMClips>0</MMClips>
  <ScaleCrop>false</ScaleCrop>
  <HeadingPairs>
    <vt:vector size="4" baseType="variant">
      <vt:variant>
        <vt:lpstr>Theme</vt:lpstr>
      </vt:variant>
      <vt:variant>
        <vt:i4>1</vt:i4>
      </vt:variant>
      <vt:variant>
        <vt:lpstr>Slide Titles</vt:lpstr>
      </vt:variant>
      <vt:variant>
        <vt:i4>77</vt:i4>
      </vt:variant>
    </vt:vector>
  </HeadingPairs>
  <TitlesOfParts>
    <vt:vector size="78" baseType="lpstr">
      <vt:lpstr>Concourse</vt:lpstr>
      <vt:lpstr>Slide 1</vt:lpstr>
      <vt:lpstr>Course Outline:</vt:lpstr>
      <vt:lpstr>Lecture 1</vt:lpstr>
      <vt:lpstr>Lecture 2</vt:lpstr>
      <vt:lpstr>Lecture 3</vt:lpstr>
      <vt:lpstr>Lecture 4 &amp; 5</vt:lpstr>
      <vt:lpstr>Lecture 6</vt:lpstr>
      <vt:lpstr>Lecture 7 </vt:lpstr>
      <vt:lpstr>Lecture 8</vt:lpstr>
      <vt:lpstr>Lecture 9</vt:lpstr>
      <vt:lpstr>Lecture 10 &amp; 11</vt:lpstr>
      <vt:lpstr>Lecture 12 &amp; 13</vt:lpstr>
      <vt:lpstr>Lecture 14 &amp; 15</vt:lpstr>
      <vt:lpstr>Lecture 16</vt:lpstr>
      <vt:lpstr>Lecture 17</vt:lpstr>
      <vt:lpstr>Lecture 18</vt:lpstr>
      <vt:lpstr>Lecture 19, 20,21 &amp;22</vt:lpstr>
      <vt:lpstr>Lecture 23 &amp; 24</vt:lpstr>
      <vt:lpstr>Lecture 25 &amp; 26</vt:lpstr>
      <vt:lpstr>Lecture 27 </vt:lpstr>
      <vt:lpstr>Lecture 28</vt:lpstr>
      <vt:lpstr>Lecture 29</vt:lpstr>
      <vt:lpstr>Lecture 30</vt:lpstr>
      <vt:lpstr>Lecture 31 &amp; 32</vt:lpstr>
      <vt:lpstr>Recommended Text </vt:lpstr>
      <vt:lpstr>GAAP </vt:lpstr>
      <vt:lpstr>Objectives of Financial Reporting  </vt:lpstr>
      <vt:lpstr>A Hierarchy of Accounting Qualities</vt:lpstr>
      <vt:lpstr>Elements of Financial Statement</vt:lpstr>
      <vt:lpstr>Simple Balance Sheet Format</vt:lpstr>
      <vt:lpstr>Elements of Financial Statements   (Con’t)</vt:lpstr>
      <vt:lpstr>Elements of Financial Statements  (con’t)</vt:lpstr>
      <vt:lpstr>Annual Report on Internal Control Systems</vt:lpstr>
      <vt:lpstr>Traditional Assumptions  of the Accounting Model</vt:lpstr>
      <vt:lpstr>Business Entity</vt:lpstr>
      <vt:lpstr>Business Entity (cont’d)</vt:lpstr>
      <vt:lpstr>Business Entity (cont’d)</vt:lpstr>
      <vt:lpstr>Business Entity (cont’d)</vt:lpstr>
      <vt:lpstr>Going Concern</vt:lpstr>
      <vt:lpstr>Going Concern (cont’d)</vt:lpstr>
      <vt:lpstr>Going Concern (cont’d)</vt:lpstr>
      <vt:lpstr>Time Period</vt:lpstr>
      <vt:lpstr>Time Period (cont’d)</vt:lpstr>
      <vt:lpstr>Monetary Unit</vt:lpstr>
      <vt:lpstr>Monetary Unit</vt:lpstr>
      <vt:lpstr>Monetary Unit (cont’d)</vt:lpstr>
      <vt:lpstr>Historical Cost</vt:lpstr>
      <vt:lpstr>Historical Cost</vt:lpstr>
      <vt:lpstr>Historical Cost (cont’d)</vt:lpstr>
      <vt:lpstr>Conservatism</vt:lpstr>
      <vt:lpstr>Conservatism (cont’d)</vt:lpstr>
      <vt:lpstr>Realization of Revenue</vt:lpstr>
      <vt:lpstr>Realization of Revenue (cont’d)</vt:lpstr>
      <vt:lpstr>Realization of Revenue (cont’d)</vt:lpstr>
      <vt:lpstr>Matching</vt:lpstr>
      <vt:lpstr>Matching (cont’d)</vt:lpstr>
      <vt:lpstr>Matching (cont’d)</vt:lpstr>
      <vt:lpstr>Matching (cont’d)</vt:lpstr>
      <vt:lpstr>Consistency</vt:lpstr>
      <vt:lpstr>Consistency (cont’d)</vt:lpstr>
      <vt:lpstr>Consistency (cont’d)</vt:lpstr>
      <vt:lpstr>Consistency (cont’d)</vt:lpstr>
      <vt:lpstr>Full Disclosure</vt:lpstr>
      <vt:lpstr>Full Disclosure (cont’d)</vt:lpstr>
      <vt:lpstr>Materiality</vt:lpstr>
      <vt:lpstr>Materiality (cont’d)</vt:lpstr>
      <vt:lpstr>Materiality (cont’d)</vt:lpstr>
      <vt:lpstr>Industry Practices</vt:lpstr>
      <vt:lpstr>Industry Practices (cont’d)</vt:lpstr>
      <vt:lpstr>Industry Practices (cont’d)</vt:lpstr>
      <vt:lpstr>Transaction Approach</vt:lpstr>
      <vt:lpstr>Transaction Approach (cont’d)</vt:lpstr>
      <vt:lpstr>Accrual Basis</vt:lpstr>
      <vt:lpstr>Accrual Basis</vt:lpstr>
      <vt:lpstr>Cash Basis</vt:lpstr>
      <vt:lpstr>Cash Basis</vt:lpstr>
      <vt:lpstr>Accrual vs Cash Basis Accounting (Example)</vt:lpstr>
    </vt:vector>
  </TitlesOfParts>
  <Company>fuuast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Financial Reporting</dc:title>
  <dc:creator>Hussain</dc:creator>
  <cp:lastModifiedBy>NTS</cp:lastModifiedBy>
  <cp:revision>80</cp:revision>
  <dcterms:created xsi:type="dcterms:W3CDTF">2014-05-19T19:59:56Z</dcterms:created>
  <dcterms:modified xsi:type="dcterms:W3CDTF">2014-06-13T11:20:12Z</dcterms:modified>
</cp:coreProperties>
</file>