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2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2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CFEDC-B21C-45C7-A650-4B0526FED7B4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CCA63-7661-4AAB-9DB5-B8C94FFDF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8667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CC54EAC-A8C2-40DB-AED7-9069461702D6}" type="slidenum">
              <a:rPr lang="en-US" sz="1200" smtClean="0"/>
              <a:pPr/>
              <a:t>4</a:t>
            </a:fld>
            <a:endParaRPr lang="en-US" sz="1200" smtClean="0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6988" y="796925"/>
            <a:ext cx="4264025" cy="3197225"/>
          </a:xfrm>
          <a:ln w="12700" cap="flat">
            <a:solidFill>
              <a:schemeClr val="tx1"/>
            </a:solidFill>
          </a:ln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56100"/>
            <a:ext cx="5029200" cy="413385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defTabSz="762000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9907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1147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4942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2391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829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3398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2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824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0288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339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7888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612BE-A3B0-4C07-B61B-92BD979F3410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5E71B6-8BAE-4F9F-9BC2-BD658021A6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6138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Study Topics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First To Market Values.</a:t>
            </a:r>
          </a:p>
          <a:p>
            <a:r>
              <a:rPr lang="en-US" dirty="0" smtClean="0"/>
              <a:t>Case 1: Departmental Store</a:t>
            </a:r>
          </a:p>
          <a:p>
            <a:r>
              <a:rPr lang="en-US" dirty="0" smtClean="0"/>
              <a:t>Example: Pricing a Gold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322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Study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2: Gold Mine</a:t>
            </a:r>
          </a:p>
          <a:p>
            <a:r>
              <a:rPr lang="en-US" dirty="0" smtClean="0"/>
              <a:t>Forecasting Economic Rents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444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Case 2: Gold Mine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Kingsley Solomon is considering a proposal to open a new gold mine. </a:t>
            </a:r>
          </a:p>
          <a:p>
            <a:endParaRPr lang="en-US" smtClean="0"/>
          </a:p>
          <a:p>
            <a:r>
              <a:rPr lang="en-US" smtClean="0"/>
              <a:t>He estimates that the mine will cost $200 million to develop and that in each of the next 10 years it will produce .1 million ounces of gold at a cost, after mining and refining, of $200 an ounce.</a:t>
            </a:r>
          </a:p>
        </p:txBody>
      </p:sp>
    </p:spTree>
    <p:extLst>
      <p:ext uri="{BB962C8B-B14F-4D97-AF65-F5344CB8AC3E}">
        <p14:creationId xmlns:p14="http://schemas.microsoft.com/office/powerpoint/2010/main" xmlns="" val="39160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ChangeArrowheads="1"/>
          </p:cNvSpPr>
          <p:nvPr/>
        </p:nvSpPr>
        <p:spPr bwMode="auto">
          <a:xfrm>
            <a:off x="838200" y="1905000"/>
            <a:ext cx="77724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US" b="1">
                <a:solidFill>
                  <a:srgbClr val="00279F"/>
                </a:solidFill>
              </a:rPr>
              <a:t>EXAMPLE:  KING SOLOMON’S MINE</a:t>
            </a:r>
          </a:p>
          <a:p>
            <a:pPr defTabSz="762000">
              <a:spcBef>
                <a:spcPct val="50000"/>
              </a:spcBef>
            </a:pPr>
            <a:r>
              <a:rPr lang="en-US" b="1"/>
              <a:t>   Investment		=  $200 million</a:t>
            </a:r>
          </a:p>
          <a:p>
            <a:pPr defTabSz="762000">
              <a:spcBef>
                <a:spcPct val="50000"/>
              </a:spcBef>
            </a:pPr>
            <a:r>
              <a:rPr lang="en-US" b="1"/>
              <a:t>   Life				=  10 years</a:t>
            </a:r>
          </a:p>
          <a:p>
            <a:pPr defTabSz="762000">
              <a:spcBef>
                <a:spcPct val="50000"/>
              </a:spcBef>
            </a:pPr>
            <a:r>
              <a:rPr lang="en-US" b="1"/>
              <a:t>   Production		=  .1 million oz. a year	</a:t>
            </a:r>
          </a:p>
          <a:p>
            <a:pPr defTabSz="762000">
              <a:spcBef>
                <a:spcPct val="50000"/>
              </a:spcBef>
            </a:pPr>
            <a:r>
              <a:rPr lang="en-US" b="1"/>
              <a:t>   Production cost		=  $200 per oz.</a:t>
            </a:r>
          </a:p>
          <a:p>
            <a:pPr defTabSz="762000">
              <a:spcBef>
                <a:spcPct val="50000"/>
              </a:spcBef>
            </a:pPr>
            <a:r>
              <a:rPr lang="en-US" b="1"/>
              <a:t>   Current gold price	=  $400 per oz.</a:t>
            </a:r>
          </a:p>
          <a:p>
            <a:pPr defTabSz="762000">
              <a:spcBef>
                <a:spcPct val="50000"/>
              </a:spcBef>
            </a:pPr>
            <a:r>
              <a:rPr lang="en-US" b="1"/>
              <a:t>   Discount rate		=  10%</a:t>
            </a:r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Using Market Values</a:t>
            </a:r>
          </a:p>
        </p:txBody>
      </p:sp>
    </p:spTree>
    <p:extLst>
      <p:ext uri="{BB962C8B-B14F-4D97-AF65-F5344CB8AC3E}">
        <p14:creationId xmlns:p14="http://schemas.microsoft.com/office/powerpoint/2010/main" xmlns="" val="11635224"/>
      </p:ext>
    </p:extLst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99745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The price will rise by 5% per year from its current level of $400 an ounce. </a:t>
            </a:r>
          </a:p>
          <a:p>
            <a:r>
              <a:rPr lang="en-US" smtClean="0"/>
              <a:t>At a discount rate of 10%, this gives the mine an NPV of $10 million:</a:t>
            </a:r>
          </a:p>
          <a:p>
            <a:endParaRPr lang="en-US" smtClean="0"/>
          </a:p>
          <a:p>
            <a:r>
              <a:rPr lang="en-US" smtClean="0"/>
              <a:t>NPV= -200+</a:t>
            </a:r>
          </a:p>
          <a:p>
            <a:endParaRPr lang="en-US" smtClean="0"/>
          </a:p>
          <a:p>
            <a:r>
              <a:rPr lang="en-US" smtClean="0"/>
              <a:t>     </a:t>
            </a:r>
          </a:p>
          <a:p>
            <a:r>
              <a:rPr lang="en-US" smtClean="0"/>
              <a:t>        = -10 Mil   </a:t>
            </a:r>
          </a:p>
        </p:txBody>
      </p:sp>
      <p:sp>
        <p:nvSpPr>
          <p:cNvPr id="28676" name="Rectangle 1029"/>
          <p:cNvSpPr>
            <a:spLocks noChangeArrowheads="1"/>
          </p:cNvSpPr>
          <p:nvPr/>
        </p:nvSpPr>
        <p:spPr bwMode="auto">
          <a:xfrm>
            <a:off x="2916238" y="4076700"/>
            <a:ext cx="5943600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US" altLang="zh-CN" b="1" u="sng"/>
              <a:t>.1(420 – 200)</a:t>
            </a:r>
            <a:r>
              <a:rPr lang="en-US" altLang="zh-CN" b="1"/>
              <a:t> + </a:t>
            </a:r>
            <a:r>
              <a:rPr lang="en-US" altLang="zh-CN" b="1" u="sng"/>
              <a:t>.1(441 – 200)</a:t>
            </a:r>
            <a:r>
              <a:rPr lang="en-US" altLang="zh-CN" b="1"/>
              <a:t> +…………+ </a:t>
            </a:r>
          </a:p>
          <a:p>
            <a:pPr defTabSz="762000">
              <a:spcBef>
                <a:spcPct val="50000"/>
              </a:spcBef>
            </a:pPr>
            <a:r>
              <a:rPr lang="en-US" altLang="zh-CN" b="1"/>
              <a:t>	1.10         	1.10</a:t>
            </a:r>
            <a:r>
              <a:rPr lang="en-US" altLang="zh-CN" b="1" baseline="30000"/>
              <a:t>2</a:t>
            </a:r>
            <a:r>
              <a:rPr lang="en-US" altLang="zh-CN" b="1"/>
              <a:t> 				</a:t>
            </a:r>
          </a:p>
          <a:p>
            <a:pPr defTabSz="762000">
              <a:spcBef>
                <a:spcPct val="50000"/>
              </a:spcBef>
            </a:pPr>
            <a:r>
              <a:rPr lang="en-US" altLang="zh-CN" b="1" u="sng"/>
              <a:t>.1(652 – 200)</a:t>
            </a:r>
          </a:p>
          <a:p>
            <a:pPr defTabSz="762000">
              <a:spcBef>
                <a:spcPct val="50000"/>
              </a:spcBef>
            </a:pPr>
            <a:r>
              <a:rPr lang="en-US" altLang="zh-CN" b="1"/>
              <a:t>	1.10</a:t>
            </a:r>
            <a:r>
              <a:rPr lang="en-US" altLang="zh-CN" b="1" baseline="30000"/>
              <a:t>10</a:t>
            </a:r>
            <a:endParaRPr lang="en-US" altLang="zh-CN" b="1"/>
          </a:p>
          <a:p>
            <a:pPr defTabSz="762000">
              <a:spcBef>
                <a:spcPct val="50000"/>
              </a:spcBef>
            </a:pPr>
            <a:r>
              <a:rPr lang="en-US" altLang="zh-CN" b="1"/>
              <a:t>       </a:t>
            </a:r>
            <a:endParaRPr lang="en-US" altLang="zh-CN" b="1" u="sng"/>
          </a:p>
        </p:txBody>
      </p:sp>
    </p:spTree>
    <p:extLst>
      <p:ext uri="{BB962C8B-B14F-4D97-AF65-F5344CB8AC3E}">
        <p14:creationId xmlns:p14="http://schemas.microsoft.com/office/powerpoint/2010/main" xmlns="" val="48517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Clearly the calculation related to the budgeting decision of Gold mine  signaling a </a:t>
            </a:r>
            <a:r>
              <a:rPr lang="en-US" i="1" smtClean="0"/>
              <a:t>loss.</a:t>
            </a:r>
          </a:p>
          <a:p>
            <a:endParaRPr lang="en-US" smtClean="0"/>
          </a:p>
          <a:p>
            <a:pPr lvl="1"/>
            <a:r>
              <a:rPr lang="en-US" smtClean="0"/>
              <a:t>But, Mr. Solomon did not look at what the market was telling him.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Lets find it out!!!</a:t>
            </a:r>
          </a:p>
        </p:txBody>
      </p:sp>
    </p:spTree>
    <p:extLst>
      <p:ext uri="{BB962C8B-B14F-4D97-AF65-F5344CB8AC3E}">
        <p14:creationId xmlns:p14="http://schemas.microsoft.com/office/powerpoint/2010/main" xmlns="" val="194826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Think!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mtClean="0"/>
              <a:t>What is the PV of an ounce of gold? 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Clearly, if the gold market is functioning properly, it is the current price—$400 an ounce. 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Gold does not produce any income, so $400 is the discounted value of the expected future gold price.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08588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Since the mine is expected to produce a total of 1 million ounces (.1 million ounces per year for 10 years), the present value of the revenue stream is;</a:t>
            </a:r>
          </a:p>
          <a:p>
            <a:r>
              <a:rPr lang="en-US" smtClean="0"/>
              <a:t> 			1  x 400 = $400 million. </a:t>
            </a:r>
          </a:p>
          <a:p>
            <a:endParaRPr lang="en-US" smtClean="0"/>
          </a:p>
          <a:p>
            <a:pPr lvl="1"/>
            <a:r>
              <a:rPr lang="en-US" smtClean="0"/>
              <a:t>We assume that 10 percent is an appropriate discount rate for the relatively certain extraction costs. Thus NPV would becomes;</a:t>
            </a:r>
          </a:p>
        </p:txBody>
      </p:sp>
    </p:spTree>
    <p:extLst>
      <p:ext uri="{BB962C8B-B14F-4D97-AF65-F5344CB8AC3E}">
        <p14:creationId xmlns:p14="http://schemas.microsoft.com/office/powerpoint/2010/main" xmlns="" val="35808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400675"/>
          </a:xfrm>
        </p:spPr>
        <p:txBody>
          <a:bodyPr/>
          <a:lstStyle/>
          <a:p>
            <a:endParaRPr lang="en-US" smtClean="0"/>
          </a:p>
          <a:p>
            <a:r>
              <a:rPr lang="en-US" smtClean="0"/>
              <a:t>NPV = - Initial Investment + PV revenues – PV costs</a:t>
            </a:r>
          </a:p>
          <a:p>
            <a:r>
              <a:rPr lang="en-US" smtClean="0"/>
              <a:t>         = -200 +400 - </a:t>
            </a:r>
            <a:r>
              <a:rPr lang="en-US" u="sng" smtClean="0"/>
              <a:t>.1 x 200 </a:t>
            </a:r>
            <a:r>
              <a:rPr lang="en-US" smtClean="0"/>
              <a:t>=  $77 Mil</a:t>
            </a:r>
          </a:p>
          <a:p>
            <a:r>
              <a:rPr lang="en-US" smtClean="0"/>
              <a:t>                                       (1.1)</a:t>
            </a:r>
            <a:r>
              <a:rPr lang="en-US" baseline="30000" smtClean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xmlns="" val="276516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r>
              <a:rPr lang="en-US" smtClean="0"/>
              <a:t>Creditworthy Buyer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399087"/>
          </a:xfrm>
        </p:spPr>
        <p:txBody>
          <a:bodyPr/>
          <a:lstStyle/>
          <a:p>
            <a:r>
              <a:rPr lang="en-US" smtClean="0"/>
              <a:t>There is another way that you may be able to tackle the problem. </a:t>
            </a:r>
          </a:p>
          <a:p>
            <a:r>
              <a:rPr lang="en-US" smtClean="0"/>
              <a:t>Suppose that you are considering investment in a new copper mine and that someone offers to buy the mine’s future output at a fixed price. </a:t>
            </a:r>
          </a:p>
          <a:p>
            <a:pPr lvl="1"/>
            <a:r>
              <a:rPr lang="en-US" smtClean="0"/>
              <a:t>If you accept the offer—and the buyer is completely creditworthy—the revenues from the mine are certain and can be discounted at the risk-free interest rate.</a:t>
            </a:r>
          </a:p>
        </p:txBody>
      </p:sp>
    </p:spTree>
    <p:extLst>
      <p:ext uri="{BB962C8B-B14F-4D97-AF65-F5344CB8AC3E}">
        <p14:creationId xmlns:p14="http://schemas.microsoft.com/office/powerpoint/2010/main" xmlns="" val="369610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There are three ways to calculate PV:</a:t>
            </a:r>
          </a:p>
          <a:p>
            <a:endParaRPr lang="en-US" smtClean="0"/>
          </a:p>
          <a:p>
            <a:pPr lvl="1"/>
            <a:r>
              <a:rPr lang="en-US" smtClean="0"/>
              <a:t>Estimate the expected cash flows and discount at a rate that reflects the risk of those flows.</a:t>
            </a:r>
          </a:p>
          <a:p>
            <a:pPr lvl="1"/>
            <a:r>
              <a:rPr lang="en-US" smtClean="0"/>
              <a:t>Estimate what sure-fire cash flows would have the same values as the risky cash flows. </a:t>
            </a:r>
          </a:p>
          <a:p>
            <a:pPr lvl="1"/>
            <a:r>
              <a:rPr lang="en-US" smtClean="0"/>
              <a:t>Then discount these </a:t>
            </a:r>
            <a:r>
              <a:rPr lang="en-US" i="1" smtClean="0"/>
              <a:t>certainty-equivalent cash flows at the risk-free </a:t>
            </a:r>
            <a:r>
              <a:rPr lang="en-US" smtClean="0"/>
              <a:t>interest rate.</a:t>
            </a:r>
          </a:p>
        </p:txBody>
      </p:sp>
    </p:spTree>
    <p:extLst>
      <p:ext uri="{BB962C8B-B14F-4D97-AF65-F5344CB8AC3E}">
        <p14:creationId xmlns:p14="http://schemas.microsoft.com/office/powerpoint/2010/main" xmlns="" val="347557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When you discount the fixed-price revenues at the risk-free rate, you are using the certainty-equivalent method to value the mine’s output.</a:t>
            </a:r>
          </a:p>
          <a:p>
            <a:endParaRPr lang="en-US" smtClean="0"/>
          </a:p>
          <a:p>
            <a:r>
              <a:rPr lang="en-US" smtClean="0"/>
              <a:t>By doing so, you gain in two ways: </a:t>
            </a:r>
          </a:p>
          <a:p>
            <a:pPr lvl="1"/>
            <a:r>
              <a:rPr lang="en-US" smtClean="0"/>
              <a:t>You don’t need to estimate future mineral prices, and </a:t>
            </a:r>
          </a:p>
          <a:p>
            <a:pPr lvl="1"/>
            <a:r>
              <a:rPr lang="en-US" smtClean="0"/>
              <a:t>You don’t need to worry about the appropriate discount rate for risky cash flows.</a:t>
            </a:r>
          </a:p>
        </p:txBody>
      </p:sp>
    </p:spTree>
    <p:extLst>
      <p:ext uri="{BB962C8B-B14F-4D97-AF65-F5344CB8AC3E}">
        <p14:creationId xmlns:p14="http://schemas.microsoft.com/office/powerpoint/2010/main" xmlns="" val="33312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Think!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But here’s the question: </a:t>
            </a:r>
          </a:p>
          <a:p>
            <a:endParaRPr lang="en-US" smtClean="0"/>
          </a:p>
          <a:p>
            <a:r>
              <a:rPr lang="en-US" smtClean="0"/>
              <a:t>What is the minimum fixed price at which you could agree today to sell your future output?</a:t>
            </a:r>
          </a:p>
          <a:p>
            <a:endParaRPr lang="en-US" smtClean="0"/>
          </a:p>
          <a:p>
            <a:pPr lvl="1"/>
            <a:r>
              <a:rPr lang="en-US" b="1" i="1" smtClean="0"/>
              <a:t>In other words, what is the certainty-equivalent price?</a:t>
            </a:r>
          </a:p>
        </p:txBody>
      </p:sp>
    </p:spTree>
    <p:extLst>
      <p:ext uri="{BB962C8B-B14F-4D97-AF65-F5344CB8AC3E}">
        <p14:creationId xmlns:p14="http://schemas.microsoft.com/office/powerpoint/2010/main" xmlns="" val="3050303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Fixed price market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smtClean="0"/>
          </a:p>
          <a:p>
            <a:pPr lvl="1"/>
            <a:r>
              <a:rPr lang="en-US" smtClean="0"/>
              <a:t>Fortunately, for many commodities there is an active market in which firms fix today the price at which they will buy or sell copper and other commodities in the future.</a:t>
            </a:r>
          </a:p>
          <a:p>
            <a:pPr lvl="1"/>
            <a:endParaRPr lang="en-US" sz="3200" b="1" smtClean="0"/>
          </a:p>
          <a:p>
            <a:pPr lvl="1"/>
            <a:r>
              <a:rPr lang="en-US" sz="3200" b="1" smtClean="0"/>
              <a:t>This market is known as the </a:t>
            </a:r>
            <a:r>
              <a:rPr lang="en-US" sz="3200" b="1" i="1" smtClean="0"/>
              <a:t>futures market</a:t>
            </a:r>
            <a:r>
              <a:rPr lang="en-US" sz="3200" i="1" smtClean="0"/>
              <a:t>.</a:t>
            </a:r>
            <a:endParaRPr lang="en-US" sz="3200" smtClean="0"/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15469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Futures prices are certainty equivalents, and you can look them up in the daily newspaper.</a:t>
            </a:r>
          </a:p>
          <a:p>
            <a:r>
              <a:rPr lang="en-US" smtClean="0"/>
              <a:t>So you don’t need to make elaborate forecasts of copper prices to work out the PV of the mine’s output. </a:t>
            </a:r>
          </a:p>
          <a:p>
            <a:pPr lvl="1"/>
            <a:r>
              <a:rPr lang="en-US" smtClean="0"/>
              <a:t>The market has already done the work for you; you simply calculate future revenues using the price in the newspaper of copper futures and discount these revenues at the risk-free interest rate.</a:t>
            </a:r>
          </a:p>
        </p:txBody>
      </p:sp>
    </p:spTree>
    <p:extLst>
      <p:ext uri="{BB962C8B-B14F-4D97-AF65-F5344CB8AC3E}">
        <p14:creationId xmlns:p14="http://schemas.microsoft.com/office/powerpoint/2010/main" xmlns="" val="36895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Explain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Why is an M.B.A. student who has just learned about DCF like a baby with a hammer? What was the point of our answer?</a:t>
            </a:r>
          </a:p>
          <a:p>
            <a:pPr lvl="1"/>
            <a:r>
              <a:rPr lang="en-US" smtClean="0"/>
              <a:t>Solution: To a baby with a hammer, everything looks like a nail. The point is that financial managers should not mechanically apply DCF to every problem. Sometimes, part or all of a valuation problem can be solved by direct observation of market values. Sometimes careful thought about economic rents clarifies whether NPV is truly positive.</a:t>
            </a:r>
          </a:p>
        </p:txBody>
      </p:sp>
    </p:spTree>
    <p:extLst>
      <p:ext uri="{BB962C8B-B14F-4D97-AF65-F5344CB8AC3E}">
        <p14:creationId xmlns:p14="http://schemas.microsoft.com/office/powerpoint/2010/main" xmlns="" val="24987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FORECASTING ECONOMIC RENTS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Financial managers ask themselves whether an asset is more valuable in their hands than in another’s.</a:t>
            </a:r>
          </a:p>
          <a:p>
            <a:r>
              <a:rPr lang="en-US" smtClean="0"/>
              <a:t>Profits that </a:t>
            </a:r>
            <a:r>
              <a:rPr lang="en-US" i="1" smtClean="0"/>
              <a:t>more </a:t>
            </a:r>
            <a:r>
              <a:rPr lang="en-US" smtClean="0"/>
              <a:t>than cover the opportunity cost of capital are known as</a:t>
            </a:r>
            <a:r>
              <a:rPr lang="en-US" i="1" smtClean="0"/>
              <a:t> economic rents.</a:t>
            </a:r>
          </a:p>
          <a:p>
            <a:endParaRPr lang="en-US" i="1" smtClean="0"/>
          </a:p>
          <a:p>
            <a:pPr lvl="1"/>
            <a:r>
              <a:rPr lang="en-US" smtClean="0"/>
              <a:t>The NPV of an investment is simply the discounted value of the economic rents that it will produce</a:t>
            </a:r>
          </a:p>
        </p:txBody>
      </p:sp>
    </p:spTree>
    <p:extLst>
      <p:ext uri="{BB962C8B-B14F-4D97-AF65-F5344CB8AC3E}">
        <p14:creationId xmlns:p14="http://schemas.microsoft.com/office/powerpoint/2010/main" xmlns="" val="2571890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A project that appears to have a positive NPV, don’t just accept the calculations at face value. </a:t>
            </a:r>
          </a:p>
          <a:p>
            <a:r>
              <a:rPr lang="en-US" smtClean="0"/>
              <a:t>They may reflect simple estimation errors in forecasting cash flows. </a:t>
            </a:r>
          </a:p>
          <a:p>
            <a:r>
              <a:rPr lang="en-US" smtClean="0"/>
              <a:t>Probe behind the cash-flow estimates, and </a:t>
            </a:r>
            <a:r>
              <a:rPr lang="en-US" i="1" smtClean="0"/>
              <a:t>try to identify the source of economic rents. </a:t>
            </a:r>
          </a:p>
          <a:p>
            <a:pPr lvl="1"/>
            <a:r>
              <a:rPr lang="en-US" smtClean="0"/>
              <a:t>A positive NPV for a new project is believable only if you believe that your company has some special advantage.</a:t>
            </a:r>
          </a:p>
        </p:txBody>
      </p:sp>
    </p:spTree>
    <p:extLst>
      <p:ext uri="{BB962C8B-B14F-4D97-AF65-F5344CB8AC3E}">
        <p14:creationId xmlns:p14="http://schemas.microsoft.com/office/powerpoint/2010/main" xmlns="" val="42153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en-US" smtClean="0"/>
              <a:t>Continue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511175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A. New Improved Products</a:t>
            </a:r>
          </a:p>
          <a:p>
            <a:r>
              <a:rPr lang="en-US" smtClean="0"/>
              <a:t>B. patent, technological or production cost advantages</a:t>
            </a:r>
          </a:p>
          <a:p>
            <a:r>
              <a:rPr lang="en-US" smtClean="0"/>
              <a:t>C. Valuable contractual Advantages</a:t>
            </a:r>
          </a:p>
          <a:p>
            <a:r>
              <a:rPr lang="en-US" smtClean="0"/>
              <a:t>Thinking about competitive advantage can also help ferret out negative-NPV calculations that are negative by mistake.</a:t>
            </a:r>
          </a:p>
          <a:p>
            <a:pPr lvl="1"/>
            <a:r>
              <a:rPr lang="en-US" smtClean="0"/>
              <a:t>If your calculations show a negative NPV for such an expansion, then you have probably made a mistake.</a:t>
            </a:r>
          </a:p>
        </p:txBody>
      </p:sp>
    </p:spTree>
    <p:extLst>
      <p:ext uri="{BB962C8B-B14F-4D97-AF65-F5344CB8AC3E}">
        <p14:creationId xmlns:p14="http://schemas.microsoft.com/office/powerpoint/2010/main" xmlns="" val="424001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2: Gold Mine</a:t>
            </a:r>
          </a:p>
          <a:p>
            <a:r>
              <a:rPr lang="en-US" dirty="0" smtClean="0"/>
              <a:t>Forecasting Economic Rents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560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931</Words>
  <Application>Microsoft Office PowerPoint</Application>
  <PresentationFormat>On-screen Show (4:3)</PresentationFormat>
  <Paragraphs>109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Last Study Topics</vt:lpstr>
      <vt:lpstr>Today’s Study Topics</vt:lpstr>
      <vt:lpstr>Case 2: Gold Mine</vt:lpstr>
      <vt:lpstr>Using Market Values</vt:lpstr>
      <vt:lpstr>Continue</vt:lpstr>
      <vt:lpstr>Continue</vt:lpstr>
      <vt:lpstr>Think!</vt:lpstr>
      <vt:lpstr>Continue</vt:lpstr>
      <vt:lpstr>Continue</vt:lpstr>
      <vt:lpstr>Creditworthy Buyer</vt:lpstr>
      <vt:lpstr>Continue</vt:lpstr>
      <vt:lpstr>Continue</vt:lpstr>
      <vt:lpstr>Think!</vt:lpstr>
      <vt:lpstr>Fixed price market</vt:lpstr>
      <vt:lpstr>Continue</vt:lpstr>
      <vt:lpstr>Explain</vt:lpstr>
      <vt:lpstr>FORECASTING ECONOMIC RENTS</vt:lpstr>
      <vt:lpstr>Continue</vt:lpstr>
      <vt:lpstr>Continue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NTS</dc:creator>
  <cp:lastModifiedBy>stdc_lp</cp:lastModifiedBy>
  <cp:revision>5</cp:revision>
  <dcterms:created xsi:type="dcterms:W3CDTF">2014-12-28T10:36:29Z</dcterms:created>
  <dcterms:modified xsi:type="dcterms:W3CDTF">2014-12-29T01:25:44Z</dcterms:modified>
</cp:coreProperties>
</file>