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9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8713DA-C84C-464E-AD19-6BA10B763D09}" type="datetimeFigureOut">
              <a:rPr lang="en-US" smtClean="0"/>
              <a:pPr/>
              <a:t>18/12/2014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A7181B-D14A-4328-832A-A549CACDB813}" type="slidenum">
              <a:rPr lang="en-US" smtClean="0"/>
              <a:pPr/>
              <a:t>‹#›</a:t>
            </a:fld>
            <a:endParaRPr lang="en-US"/>
          </a:p>
        </p:txBody>
      </p:sp>
    </p:spTree>
    <p:extLst>
      <p:ext uri="{BB962C8B-B14F-4D97-AF65-F5344CB8AC3E}">
        <p14:creationId xmlns="" xmlns:p14="http://schemas.microsoft.com/office/powerpoint/2010/main" val="4032779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B9CFA2-0B25-4A02-9383-E09C64AE8A2B}" type="slidenum">
              <a:rPr lang="en-US" smtClean="0"/>
              <a:pPr fontAlgn="base">
                <a:spcBef>
                  <a:spcPct val="0"/>
                </a:spcBef>
                <a:spcAft>
                  <a:spcPct val="0"/>
                </a:spcAft>
                <a:defRPr/>
              </a:pPr>
              <a:t>4</a:t>
            </a:fld>
            <a:endParaRPr lang="en-US" smtClean="0"/>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88A83A-6CED-40D7-98D8-7B359755D9EE}" type="slidenum">
              <a:rPr lang="en-US" smtClean="0"/>
              <a:pPr fontAlgn="base">
                <a:spcBef>
                  <a:spcPct val="0"/>
                </a:spcBef>
                <a:spcAft>
                  <a:spcPct val="0"/>
                </a:spcAft>
                <a:defRPr/>
              </a:pPr>
              <a:t>22</a:t>
            </a:fld>
            <a:endParaRPr lang="en-US" smtClean="0"/>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4BE9B8-797C-4272-9F65-3454A4642F9C}" type="slidenum">
              <a:rPr lang="en-US" smtClean="0"/>
              <a:pPr fontAlgn="base">
                <a:spcBef>
                  <a:spcPct val="0"/>
                </a:spcBef>
                <a:spcAft>
                  <a:spcPct val="0"/>
                </a:spcAft>
                <a:defRPr/>
              </a:pPr>
              <a:t>23</a:t>
            </a:fld>
            <a:endParaRPr lang="en-US" smtClean="0"/>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F70A2B-9723-4B7E-89E9-18A837F05ABD}" type="slidenum">
              <a:rPr lang="en-US" smtClean="0"/>
              <a:pPr fontAlgn="base">
                <a:spcBef>
                  <a:spcPct val="0"/>
                </a:spcBef>
                <a:spcAft>
                  <a:spcPct val="0"/>
                </a:spcAft>
                <a:defRPr/>
              </a:pPr>
              <a:t>31</a:t>
            </a:fld>
            <a:endParaRPr lang="en-US" smtClean="0"/>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083B95-BBC5-4C1D-98E6-837C15B11E82}" type="slidenum">
              <a:rPr lang="en-US" smtClean="0"/>
              <a:pPr fontAlgn="base">
                <a:spcBef>
                  <a:spcPct val="0"/>
                </a:spcBef>
                <a:spcAft>
                  <a:spcPct val="0"/>
                </a:spcAft>
                <a:defRPr/>
              </a:pPr>
              <a:t>32</a:t>
            </a:fld>
            <a:endParaRPr lang="en-US" smtClean="0"/>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7A0449-1500-4A39-9DDB-442D59772158}" type="slidenum">
              <a:rPr lang="en-US" smtClean="0"/>
              <a:pPr fontAlgn="base">
                <a:spcBef>
                  <a:spcPct val="0"/>
                </a:spcBef>
                <a:spcAft>
                  <a:spcPct val="0"/>
                </a:spcAft>
                <a:defRPr/>
              </a:pPr>
              <a:t>33</a:t>
            </a:fld>
            <a:endParaRPr lang="en-US" smtClean="0"/>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1384EE-7E8F-4E1E-BA5B-85AFA6635921}" type="slidenum">
              <a:rPr lang="en-US" smtClean="0"/>
              <a:pPr fontAlgn="base">
                <a:spcBef>
                  <a:spcPct val="0"/>
                </a:spcBef>
                <a:spcAft>
                  <a:spcPct val="0"/>
                </a:spcAft>
                <a:defRPr/>
              </a:pPr>
              <a:t>34</a:t>
            </a:fld>
            <a:endParaRPr lang="en-US" smtClean="0"/>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16B188-866A-49F6-981A-38CF2FF39BF1}" type="slidenum">
              <a:rPr lang="en-US" smtClean="0"/>
              <a:pPr fontAlgn="base">
                <a:spcBef>
                  <a:spcPct val="0"/>
                </a:spcBef>
                <a:spcAft>
                  <a:spcPct val="0"/>
                </a:spcAft>
                <a:defRPr/>
              </a:pPr>
              <a:t>35</a:t>
            </a:fld>
            <a:endParaRPr lang="en-US" smtClean="0"/>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E70CC4-C7D4-4964-95EC-2F1E28D8C44A}" type="slidenum">
              <a:rPr lang="en-US" smtClean="0"/>
              <a:pPr fontAlgn="base">
                <a:spcBef>
                  <a:spcPct val="0"/>
                </a:spcBef>
                <a:spcAft>
                  <a:spcPct val="0"/>
                </a:spcAft>
                <a:defRPr/>
              </a:pPr>
              <a:t>36</a:t>
            </a:fld>
            <a:endParaRPr lang="en-US" smtClean="0"/>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818EC3-7C33-4BC5-893F-D983C0FFFA7B}" type="slidenum">
              <a:rPr lang="en-US" smtClean="0"/>
              <a:pPr fontAlgn="base">
                <a:spcBef>
                  <a:spcPct val="0"/>
                </a:spcBef>
                <a:spcAft>
                  <a:spcPct val="0"/>
                </a:spcAft>
                <a:defRPr/>
              </a:pPr>
              <a:t>37</a:t>
            </a:fld>
            <a:endParaRPr lang="en-US" smtClean="0"/>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5C4D94-1C6E-4B23-9A72-7D6489AF9FFE}" type="slidenum">
              <a:rPr lang="en-US" smtClean="0"/>
              <a:pPr fontAlgn="base">
                <a:spcBef>
                  <a:spcPct val="0"/>
                </a:spcBef>
                <a:spcAft>
                  <a:spcPct val="0"/>
                </a:spcAft>
                <a:defRPr/>
              </a:pPr>
              <a:t>38</a:t>
            </a:fld>
            <a:endParaRPr lang="en-US" smtClean="0"/>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1C39D1-2AC7-4FE0-88B6-622ED595ECE3}" type="slidenum">
              <a:rPr lang="en-US" smtClean="0"/>
              <a:pPr fontAlgn="base">
                <a:spcBef>
                  <a:spcPct val="0"/>
                </a:spcBef>
                <a:spcAft>
                  <a:spcPct val="0"/>
                </a:spcAft>
                <a:defRPr/>
              </a:pPr>
              <a:t>39</a:t>
            </a:fld>
            <a:endParaRPr lang="en-US" smtClean="0"/>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2C4685-82C1-4DBA-87A2-6A6CEF572C92}" type="slidenum">
              <a:rPr lang="en-US" smtClean="0"/>
              <a:pPr fontAlgn="base">
                <a:spcBef>
                  <a:spcPct val="0"/>
                </a:spcBef>
                <a:spcAft>
                  <a:spcPct val="0"/>
                </a:spcAft>
                <a:defRPr/>
              </a:pPr>
              <a:t>40</a:t>
            </a:fld>
            <a:endParaRPr lang="en-US" smtClean="0"/>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249506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1412052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809411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417864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156214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2824707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2759683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3669723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2658191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4147462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3DAC1C-2745-434A-9307-8B5D6270463C}" type="datetimeFigureOut">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1112752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DAC1C-2745-434A-9307-8B5D6270463C}" type="datetimeFigureOut">
              <a:rPr lang="en-US" smtClean="0"/>
              <a:pPr/>
              <a:t>18/12/2014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FBE8EF-422B-4E57-A717-6D0AB71033A1}" type="slidenum">
              <a:rPr lang="en-US" smtClean="0"/>
              <a:pPr/>
              <a:t>‹#›</a:t>
            </a:fld>
            <a:endParaRPr lang="en-US"/>
          </a:p>
        </p:txBody>
      </p:sp>
    </p:spTree>
    <p:extLst>
      <p:ext uri="{BB962C8B-B14F-4D97-AF65-F5344CB8AC3E}">
        <p14:creationId xmlns="" xmlns:p14="http://schemas.microsoft.com/office/powerpoint/2010/main" val="3348671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5.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6.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Last Study Topics</a:t>
            </a:r>
            <a:endParaRPr lang="en-US" dirty="0"/>
          </a:p>
        </p:txBody>
      </p:sp>
      <p:sp>
        <p:nvSpPr>
          <p:cNvPr id="5" name="Content Placeholder 4"/>
          <p:cNvSpPr>
            <a:spLocks noGrp="1"/>
          </p:cNvSpPr>
          <p:nvPr>
            <p:ph idx="1"/>
          </p:nvPr>
        </p:nvSpPr>
        <p:spPr/>
        <p:txBody>
          <a:bodyPr/>
          <a:lstStyle/>
          <a:p>
            <a:r>
              <a:rPr lang="en-US" dirty="0" smtClean="0"/>
              <a:t>Capital structure and COC</a:t>
            </a:r>
          </a:p>
          <a:p>
            <a:r>
              <a:rPr lang="en-US" dirty="0" smtClean="0"/>
              <a:t>Measuring the Cost of Equity</a:t>
            </a:r>
          </a:p>
          <a:p>
            <a:endParaRPr lang="en-US" dirty="0" smtClean="0"/>
          </a:p>
          <a:p>
            <a:endParaRPr lang="en-US" dirty="0"/>
          </a:p>
        </p:txBody>
      </p:sp>
    </p:spTree>
    <p:extLst>
      <p:ext uri="{BB962C8B-B14F-4D97-AF65-F5344CB8AC3E}">
        <p14:creationId xmlns="" xmlns:p14="http://schemas.microsoft.com/office/powerpoint/2010/main" val="2962606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Study Topics</a:t>
            </a:r>
            <a:endParaRPr lang="en-US" dirty="0"/>
          </a:p>
        </p:txBody>
      </p:sp>
      <p:sp>
        <p:nvSpPr>
          <p:cNvPr id="3" name="Content Placeholder 2"/>
          <p:cNvSpPr>
            <a:spLocks noGrp="1"/>
          </p:cNvSpPr>
          <p:nvPr>
            <p:ph idx="1"/>
          </p:nvPr>
        </p:nvSpPr>
        <p:spPr/>
        <p:txBody>
          <a:bodyPr/>
          <a:lstStyle/>
          <a:p>
            <a:r>
              <a:rPr lang="en-US" dirty="0" smtClean="0"/>
              <a:t>Discount Rates for International Projects</a:t>
            </a:r>
          </a:p>
          <a:p>
            <a:r>
              <a:rPr lang="en-US" dirty="0" smtClean="0"/>
              <a:t>International Risk</a:t>
            </a:r>
          </a:p>
          <a:p>
            <a:r>
              <a:rPr lang="en-US" dirty="0" smtClean="0"/>
              <a:t>Asset Beta</a:t>
            </a:r>
          </a:p>
          <a:p>
            <a:r>
              <a:rPr lang="en-US" dirty="0" smtClean="0"/>
              <a:t>Risk, DCF and CEQ</a:t>
            </a:r>
          </a:p>
          <a:p>
            <a:endParaRPr lang="en-US" dirty="0"/>
          </a:p>
        </p:txBody>
      </p:sp>
    </p:spTree>
    <p:extLst>
      <p:ext uri="{BB962C8B-B14F-4D97-AF65-F5344CB8AC3E}">
        <p14:creationId xmlns="" xmlns:p14="http://schemas.microsoft.com/office/powerpoint/2010/main" val="2840591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sz="3600" smtClean="0"/>
              <a:t>DISCOUNT RATES FOR INTERNATIONAL PROJECTS</a:t>
            </a:r>
          </a:p>
        </p:txBody>
      </p:sp>
      <p:sp>
        <p:nvSpPr>
          <p:cNvPr id="28675" name="Content Placeholder 2"/>
          <p:cNvSpPr>
            <a:spLocks noGrp="1"/>
          </p:cNvSpPr>
          <p:nvPr>
            <p:ph idx="1"/>
          </p:nvPr>
        </p:nvSpPr>
        <p:spPr/>
        <p:txBody>
          <a:bodyPr/>
          <a:lstStyle/>
          <a:p>
            <a:r>
              <a:rPr lang="en-US" b="1" u="sng" smtClean="0"/>
              <a:t>Foreign Investments Are Not Always Riskier;</a:t>
            </a:r>
          </a:p>
          <a:p>
            <a:r>
              <a:rPr lang="en-US" smtClean="0"/>
              <a:t>Table 2 shows estimated betas for the Egyptian market and for markets in Poland, Thailand, and Venezuela. </a:t>
            </a:r>
          </a:p>
          <a:p>
            <a:r>
              <a:rPr lang="en-US" smtClean="0"/>
              <a:t>The standard deviations of returns in these markets were two or three times more than the U.S. market, but only Thailand had a beta greater than 1. </a:t>
            </a:r>
          </a:p>
        </p:txBody>
      </p:sp>
    </p:spTree>
    <p:extLst>
      <p:ext uri="{BB962C8B-B14F-4D97-AF65-F5344CB8AC3E}">
        <p14:creationId xmlns="" xmlns:p14="http://schemas.microsoft.com/office/powerpoint/2010/main" val="1538397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zh-CN" smtClean="0"/>
              <a:t>International Risk</a:t>
            </a:r>
          </a:p>
        </p:txBody>
      </p:sp>
      <p:graphicFrame>
        <p:nvGraphicFramePr>
          <p:cNvPr id="29699" name="Object 0"/>
          <p:cNvGraphicFramePr>
            <a:graphicFrameLocks noChangeAspect="1"/>
          </p:cNvGraphicFramePr>
          <p:nvPr/>
        </p:nvGraphicFramePr>
        <p:xfrm>
          <a:off x="1684338" y="1371600"/>
          <a:ext cx="5697537" cy="2878138"/>
        </p:xfrm>
        <a:graphic>
          <a:graphicData uri="http://schemas.openxmlformats.org/presentationml/2006/ole">
            <p:oleObj spid="_x0000_s1027" name="Equation" r:id="rId4" imgW="2565400" imgH="1295400" progId="Equation.3">
              <p:embed/>
            </p:oleObj>
          </a:graphicData>
        </a:graphic>
      </p:graphicFrame>
      <p:sp>
        <p:nvSpPr>
          <p:cNvPr id="29700" name="Text Box 4"/>
          <p:cNvSpPr txBox="1">
            <a:spLocks noChangeArrowheads="1"/>
          </p:cNvSpPr>
          <p:nvPr/>
        </p:nvSpPr>
        <p:spPr bwMode="auto">
          <a:xfrm>
            <a:off x="990600" y="4706938"/>
            <a:ext cx="77724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zh-CN">
                <a:latin typeface="Calibri" pitchFamily="34" charset="0"/>
              </a:rPr>
              <a:t>Source: The Brattle Group, Inc.</a:t>
            </a:r>
          </a:p>
          <a:p>
            <a:pPr eaLnBrk="1" hangingPunct="1">
              <a:spcBef>
                <a:spcPct val="50000"/>
              </a:spcBef>
            </a:pPr>
            <a:r>
              <a:rPr lang="en-US" altLang="zh-CN" sz="2000" i="1">
                <a:latin typeface="Symbol" pitchFamily="18" charset="2"/>
              </a:rPr>
              <a:t>s</a:t>
            </a:r>
            <a:r>
              <a:rPr lang="en-US" altLang="zh-CN" sz="2000" i="1">
                <a:latin typeface="Calibri" pitchFamily="34" charset="0"/>
              </a:rPr>
              <a:t> Ratio</a:t>
            </a:r>
            <a:r>
              <a:rPr lang="en-US" altLang="zh-CN" sz="2000">
                <a:latin typeface="Calibri" pitchFamily="34" charset="0"/>
              </a:rPr>
              <a:t> - Ratio of standard deviations, country index vs. S&amp;P composite index</a:t>
            </a:r>
            <a:endParaRPr lang="en-US" altLang="zh-CN">
              <a:latin typeface="Calibri" pitchFamily="34" charset="0"/>
            </a:endParaRPr>
          </a:p>
        </p:txBody>
      </p:sp>
    </p:spTree>
    <p:extLst>
      <p:ext uri="{BB962C8B-B14F-4D97-AF65-F5344CB8AC3E}">
        <p14:creationId xmlns="" xmlns:p14="http://schemas.microsoft.com/office/powerpoint/2010/main" val="4140607912"/>
      </p:ext>
    </p:extLst>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Continue</a:t>
            </a:r>
          </a:p>
        </p:txBody>
      </p:sp>
      <p:sp>
        <p:nvSpPr>
          <p:cNvPr id="30723" name="Content Placeholder 2"/>
          <p:cNvSpPr>
            <a:spLocks noGrp="1"/>
          </p:cNvSpPr>
          <p:nvPr>
            <p:ph idx="1"/>
          </p:nvPr>
        </p:nvSpPr>
        <p:spPr/>
        <p:txBody>
          <a:bodyPr/>
          <a:lstStyle/>
          <a:p>
            <a:r>
              <a:rPr lang="en-US" smtClean="0"/>
              <a:t>The reason is low correlation. </a:t>
            </a:r>
          </a:p>
          <a:p>
            <a:pPr lvl="1"/>
            <a:r>
              <a:rPr lang="en-US" smtClean="0"/>
              <a:t>For example, the standard deviation of the Egyptian market was 3.1 times that of the Standard and Poor’s index, but the correlation coefficient was only .18. </a:t>
            </a:r>
          </a:p>
          <a:p>
            <a:pPr lvl="1"/>
            <a:endParaRPr lang="en-US" smtClean="0"/>
          </a:p>
          <a:p>
            <a:pPr lvl="1"/>
            <a:r>
              <a:rPr lang="en-US" smtClean="0"/>
              <a:t>The beta was 3.1 x 0.18 = </a:t>
            </a:r>
            <a:r>
              <a:rPr lang="en-US" b="1" smtClean="0"/>
              <a:t>.55</a:t>
            </a:r>
            <a:r>
              <a:rPr lang="en-US" smtClean="0"/>
              <a:t>.</a:t>
            </a:r>
          </a:p>
          <a:p>
            <a:endParaRPr lang="en-US" smtClean="0"/>
          </a:p>
        </p:txBody>
      </p:sp>
    </p:spTree>
    <p:extLst>
      <p:ext uri="{BB962C8B-B14F-4D97-AF65-F5344CB8AC3E}">
        <p14:creationId xmlns="" xmlns:p14="http://schemas.microsoft.com/office/powerpoint/2010/main" val="33219719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Understanding</a:t>
            </a:r>
          </a:p>
        </p:txBody>
      </p:sp>
      <p:sp>
        <p:nvSpPr>
          <p:cNvPr id="31747" name="Content Placeholder 2"/>
          <p:cNvSpPr>
            <a:spLocks noGrp="1"/>
          </p:cNvSpPr>
          <p:nvPr>
            <p:ph idx="1"/>
          </p:nvPr>
        </p:nvSpPr>
        <p:spPr/>
        <p:txBody>
          <a:bodyPr/>
          <a:lstStyle/>
          <a:p>
            <a:r>
              <a:rPr lang="en-US" smtClean="0"/>
              <a:t>Table doesn’t prove that investment abroad is always safer than at home.</a:t>
            </a:r>
          </a:p>
          <a:p>
            <a:r>
              <a:rPr lang="en-US" smtClean="0"/>
              <a:t>But it should remind you always to distinguish between diversifiable and market risk. </a:t>
            </a:r>
          </a:p>
          <a:p>
            <a:r>
              <a:rPr lang="en-US" smtClean="0"/>
              <a:t>The opportunity cost of capital should depend on market risk.</a:t>
            </a:r>
          </a:p>
        </p:txBody>
      </p:sp>
    </p:spTree>
    <p:extLst>
      <p:ext uri="{BB962C8B-B14F-4D97-AF65-F5344CB8AC3E}">
        <p14:creationId xmlns="" xmlns:p14="http://schemas.microsoft.com/office/powerpoint/2010/main" val="3557917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en-US" sz="4000" smtClean="0"/>
              <a:t>DISCOUNT RATES FOR INTERNATIONAL PROJECTS</a:t>
            </a:r>
          </a:p>
        </p:txBody>
      </p:sp>
      <p:sp>
        <p:nvSpPr>
          <p:cNvPr id="32771" name="Content Placeholder 2"/>
          <p:cNvSpPr>
            <a:spLocks noGrp="1"/>
          </p:cNvSpPr>
          <p:nvPr>
            <p:ph idx="1"/>
          </p:nvPr>
        </p:nvSpPr>
        <p:spPr>
          <a:xfrm>
            <a:off x="457200" y="1524000"/>
            <a:ext cx="8229600" cy="5029200"/>
          </a:xfrm>
        </p:spPr>
        <p:txBody>
          <a:bodyPr>
            <a:normAutofit lnSpcReduction="10000"/>
          </a:bodyPr>
          <a:lstStyle/>
          <a:p>
            <a:r>
              <a:rPr lang="en-US" b="1" u="sng" smtClean="0"/>
              <a:t>Foreign Investment;</a:t>
            </a:r>
          </a:p>
          <a:p>
            <a:r>
              <a:rPr lang="en-US" smtClean="0"/>
              <a:t>Suppose that the Swiss pharmaceutical company, Roche, is considering an investment in a new plant near Basel in Switzerland.</a:t>
            </a:r>
          </a:p>
          <a:p>
            <a:r>
              <a:rPr lang="en-US" smtClean="0"/>
              <a:t>Since the project is risky, the company requires a higher return than the Swiss franc interest rate.</a:t>
            </a:r>
          </a:p>
          <a:p>
            <a:pPr lvl="1"/>
            <a:r>
              <a:rPr lang="en-US" smtClean="0"/>
              <a:t>First measures the risk of the investment by estimating Roche’s beta and the beta of other Swiss pharmaceutical companies in that country.</a:t>
            </a:r>
          </a:p>
        </p:txBody>
      </p:sp>
    </p:spTree>
    <p:extLst>
      <p:ext uri="{BB962C8B-B14F-4D97-AF65-F5344CB8AC3E}">
        <p14:creationId xmlns="" xmlns:p14="http://schemas.microsoft.com/office/powerpoint/2010/main" val="3512111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Continue</a:t>
            </a:r>
          </a:p>
        </p:txBody>
      </p:sp>
      <p:sp>
        <p:nvSpPr>
          <p:cNvPr id="33795" name="Content Placeholder 2"/>
          <p:cNvSpPr>
            <a:spLocks noGrp="1"/>
          </p:cNvSpPr>
          <p:nvPr>
            <p:ph idx="1"/>
          </p:nvPr>
        </p:nvSpPr>
        <p:spPr>
          <a:xfrm>
            <a:off x="457200" y="1219200"/>
            <a:ext cx="8229600" cy="4906963"/>
          </a:xfrm>
        </p:spPr>
        <p:txBody>
          <a:bodyPr>
            <a:normAutofit lnSpcReduction="10000"/>
          </a:bodyPr>
          <a:lstStyle/>
          <a:p>
            <a:r>
              <a:rPr lang="en-US" smtClean="0"/>
              <a:t>Beta of 1.1 and that the expected risk premium on the Swiss market index is 6%.</a:t>
            </a:r>
          </a:p>
          <a:p>
            <a:r>
              <a:rPr lang="en-US" smtClean="0"/>
              <a:t>Then Roche needs to discount the Swiss franc cash flows from its project at 1.1 x 6 = 6.6%.</a:t>
            </a:r>
          </a:p>
          <a:p>
            <a:pPr lvl="1"/>
            <a:r>
              <a:rPr lang="en-US" smtClean="0"/>
              <a:t>calculates these betas </a:t>
            </a:r>
            <a:r>
              <a:rPr lang="en-US" i="1" smtClean="0"/>
              <a:t>relative to </a:t>
            </a:r>
            <a:r>
              <a:rPr lang="en-US" smtClean="0"/>
              <a:t>the Swiss market index.</a:t>
            </a:r>
          </a:p>
          <a:p>
            <a:r>
              <a:rPr lang="en-US" smtClean="0"/>
              <a:t>What if the project chooses to be in other country than Swiss?</a:t>
            </a:r>
          </a:p>
          <a:p>
            <a:r>
              <a:rPr lang="en-US" smtClean="0"/>
              <a:t>What would be the possible affect on the discount rate under this circumstances?</a:t>
            </a:r>
          </a:p>
          <a:p>
            <a:endParaRPr lang="en-US" smtClean="0"/>
          </a:p>
          <a:p>
            <a:endParaRPr lang="en-US" smtClean="0"/>
          </a:p>
        </p:txBody>
      </p:sp>
    </p:spTree>
    <p:extLst>
      <p:ext uri="{BB962C8B-B14F-4D97-AF65-F5344CB8AC3E}">
        <p14:creationId xmlns="" xmlns:p14="http://schemas.microsoft.com/office/powerpoint/2010/main" val="426336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Understanding</a:t>
            </a:r>
          </a:p>
        </p:txBody>
      </p:sp>
      <p:sp>
        <p:nvSpPr>
          <p:cNvPr id="34819" name="Content Placeholder 2"/>
          <p:cNvSpPr>
            <a:spLocks noGrp="1"/>
          </p:cNvSpPr>
          <p:nvPr>
            <p:ph idx="1"/>
          </p:nvPr>
        </p:nvSpPr>
        <p:spPr/>
        <p:txBody>
          <a:bodyPr/>
          <a:lstStyle/>
          <a:p>
            <a:r>
              <a:rPr lang="en-US" smtClean="0"/>
              <a:t>Risk cannot be considered in isolation; it depends on the other securities in the investor’s portfolio.</a:t>
            </a:r>
          </a:p>
          <a:p>
            <a:r>
              <a:rPr lang="en-US" smtClean="0"/>
              <a:t>Beta measures risk </a:t>
            </a:r>
            <a:r>
              <a:rPr lang="en-US" i="1" smtClean="0"/>
              <a:t>relative to the investor’s portfolio.</a:t>
            </a:r>
          </a:p>
          <a:p>
            <a:r>
              <a:rPr lang="en-US" smtClean="0"/>
              <a:t>For example, you can now buy funds that specialize in investment in emerging capital markets such as Vietnam, Peru, or Hungary. </a:t>
            </a:r>
          </a:p>
        </p:txBody>
      </p:sp>
    </p:spTree>
    <p:extLst>
      <p:ext uri="{BB962C8B-B14F-4D97-AF65-F5344CB8AC3E}">
        <p14:creationId xmlns="" xmlns:p14="http://schemas.microsoft.com/office/powerpoint/2010/main" val="1736842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Continue</a:t>
            </a:r>
          </a:p>
        </p:txBody>
      </p:sp>
      <p:sp>
        <p:nvSpPr>
          <p:cNvPr id="35843" name="Content Placeholder 2"/>
          <p:cNvSpPr>
            <a:spLocks noGrp="1"/>
          </p:cNvSpPr>
          <p:nvPr>
            <p:ph idx="1"/>
          </p:nvPr>
        </p:nvSpPr>
        <p:spPr/>
        <p:txBody>
          <a:bodyPr/>
          <a:lstStyle/>
          <a:p>
            <a:r>
              <a:rPr lang="en-US" smtClean="0"/>
              <a:t>As investors increase their holdings of overseas stocks, it becomes less appropriate to measure risk relative to the domestic market and more important to measure the risk of any investment relative to the portfolios that they actually hold.</a:t>
            </a:r>
          </a:p>
        </p:txBody>
      </p:sp>
    </p:spTree>
    <p:extLst>
      <p:ext uri="{BB962C8B-B14F-4D97-AF65-F5344CB8AC3E}">
        <p14:creationId xmlns="" xmlns:p14="http://schemas.microsoft.com/office/powerpoint/2010/main" val="3680377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r>
              <a:rPr lang="en-US" sz="3600" smtClean="0"/>
              <a:t>SETTING DISCOUNT RATES WHEN YOU</a:t>
            </a:r>
            <a:br>
              <a:rPr lang="en-US" sz="3600" smtClean="0"/>
            </a:br>
            <a:r>
              <a:rPr lang="en-US" sz="3600" smtClean="0"/>
              <a:t>CAN’T CALCULATE BETA</a:t>
            </a:r>
          </a:p>
        </p:txBody>
      </p:sp>
      <p:sp>
        <p:nvSpPr>
          <p:cNvPr id="36867" name="Content Placeholder 2"/>
          <p:cNvSpPr>
            <a:spLocks noGrp="1"/>
          </p:cNvSpPr>
          <p:nvPr>
            <p:ph idx="1"/>
          </p:nvPr>
        </p:nvSpPr>
        <p:spPr/>
        <p:txBody>
          <a:bodyPr/>
          <a:lstStyle/>
          <a:p>
            <a:r>
              <a:rPr lang="en-US" smtClean="0"/>
              <a:t>What should a manager do if the asset has no such convenient price record?</a:t>
            </a:r>
          </a:p>
          <a:p>
            <a:endParaRPr lang="en-US" smtClean="0"/>
          </a:p>
          <a:p>
            <a:r>
              <a:rPr lang="en-US" smtClean="0"/>
              <a:t>What if the proposed investment is not close enough to business as usual to justify using a company cost of capital?</a:t>
            </a:r>
          </a:p>
          <a:p>
            <a:pPr lvl="1"/>
            <a:r>
              <a:rPr lang="en-US" smtClean="0"/>
              <a:t>These cases clearly call for judgment. </a:t>
            </a:r>
          </a:p>
        </p:txBody>
      </p:sp>
    </p:spTree>
    <p:extLst>
      <p:ext uri="{BB962C8B-B14F-4D97-AF65-F5344CB8AC3E}">
        <p14:creationId xmlns="" xmlns:p14="http://schemas.microsoft.com/office/powerpoint/2010/main" val="4267818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t>Continue</a:t>
            </a:r>
          </a:p>
        </p:txBody>
      </p:sp>
      <p:sp>
        <p:nvSpPr>
          <p:cNvPr id="3" name="Content Placeholder 2"/>
          <p:cNvSpPr>
            <a:spLocks noGrp="1"/>
          </p:cNvSpPr>
          <p:nvPr>
            <p:ph idx="1"/>
          </p:nvPr>
        </p:nvSpPr>
        <p:spPr/>
        <p:txBody>
          <a:bodyPr/>
          <a:lstStyle/>
          <a:p>
            <a:pPr marL="342900" lvl="1" indent="-342900">
              <a:buFont typeface="Arial" charset="0"/>
              <a:buChar char="•"/>
              <a:defRPr/>
            </a:pPr>
            <a:r>
              <a:rPr lang="en-US" sz="3200" dirty="0" smtClean="0"/>
              <a:t>For managers making that kind of judgment, we offer two pieces of advice.</a:t>
            </a:r>
          </a:p>
          <a:p>
            <a:pPr marL="342900" lvl="1" indent="-342900">
              <a:buFont typeface="Arial" charset="0"/>
              <a:buChar char="•"/>
              <a:defRPr/>
            </a:pPr>
            <a:endParaRPr lang="en-US" sz="3200" dirty="0" smtClean="0"/>
          </a:p>
          <a:p>
            <a:pPr lvl="1">
              <a:defRPr/>
            </a:pPr>
            <a:r>
              <a:rPr lang="en-US" dirty="0" smtClean="0"/>
              <a:t>1. </a:t>
            </a:r>
            <a:r>
              <a:rPr lang="en-US" i="1" dirty="0" smtClean="0"/>
              <a:t>Avoid fudge factors</a:t>
            </a:r>
            <a:r>
              <a:rPr lang="en-US" dirty="0" smtClean="0"/>
              <a:t>. Don’t give in to the temptation to add fudge factors to the discount rate to offset things that could go wrong with the proposed investment. Adjust cash-flow forecasts first.</a:t>
            </a:r>
          </a:p>
          <a:p>
            <a:pPr>
              <a:defRPr/>
            </a:pPr>
            <a:endParaRPr lang="en-US" dirty="0"/>
          </a:p>
        </p:txBody>
      </p:sp>
    </p:spTree>
    <p:extLst>
      <p:ext uri="{BB962C8B-B14F-4D97-AF65-F5344CB8AC3E}">
        <p14:creationId xmlns="" xmlns:p14="http://schemas.microsoft.com/office/powerpoint/2010/main" val="25343705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Example</a:t>
            </a:r>
          </a:p>
        </p:txBody>
      </p:sp>
      <p:sp>
        <p:nvSpPr>
          <p:cNvPr id="38915" name="Content Placeholder 2"/>
          <p:cNvSpPr>
            <a:spLocks noGrp="1"/>
          </p:cNvSpPr>
          <p:nvPr>
            <p:ph idx="1"/>
          </p:nvPr>
        </p:nvSpPr>
        <p:spPr/>
        <p:txBody>
          <a:bodyPr/>
          <a:lstStyle/>
          <a:p>
            <a:r>
              <a:rPr lang="en-US" smtClean="0"/>
              <a:t>Project Z will produce just one cash flow, forecasted at $1 million at year 1. </a:t>
            </a:r>
          </a:p>
          <a:p>
            <a:r>
              <a:rPr lang="en-US" smtClean="0"/>
              <a:t>It is regarded as average risk, suitable for discounting at a 10% company cost of capital.</a:t>
            </a:r>
          </a:p>
          <a:p>
            <a:endParaRPr lang="en-US" smtClean="0"/>
          </a:p>
          <a:p>
            <a:pPr lvl="1"/>
            <a:r>
              <a:rPr lang="en-US" smtClean="0"/>
              <a:t>P.V = </a:t>
            </a:r>
          </a:p>
          <a:p>
            <a:pPr lvl="1">
              <a:buFont typeface="Arial" charset="0"/>
              <a:buNone/>
            </a:pPr>
            <a:r>
              <a:rPr lang="en-US" smtClean="0"/>
              <a:t>          = $909,100</a:t>
            </a:r>
          </a:p>
          <a:p>
            <a:endParaRPr lang="en-US" smtClean="0"/>
          </a:p>
        </p:txBody>
      </p:sp>
    </p:spTree>
    <p:extLst>
      <p:ext uri="{BB962C8B-B14F-4D97-AF65-F5344CB8AC3E}">
        <p14:creationId xmlns="" xmlns:p14="http://schemas.microsoft.com/office/powerpoint/2010/main" val="33686188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Continue</a:t>
            </a:r>
          </a:p>
        </p:txBody>
      </p:sp>
      <p:sp>
        <p:nvSpPr>
          <p:cNvPr id="39939" name="Content Placeholder 2"/>
          <p:cNvSpPr>
            <a:spLocks noGrp="1"/>
          </p:cNvSpPr>
          <p:nvPr>
            <p:ph idx="1"/>
          </p:nvPr>
        </p:nvSpPr>
        <p:spPr/>
        <p:txBody>
          <a:bodyPr/>
          <a:lstStyle/>
          <a:p>
            <a:r>
              <a:rPr lang="en-US" smtClean="0"/>
              <a:t>The </a:t>
            </a:r>
            <a:r>
              <a:rPr lang="en-US" i="1" smtClean="0"/>
              <a:t>most likely outcome is </a:t>
            </a:r>
            <a:r>
              <a:rPr lang="en-US" smtClean="0"/>
              <a:t>$1 million, </a:t>
            </a:r>
          </a:p>
          <a:p>
            <a:r>
              <a:rPr lang="en-US" smtClean="0"/>
              <a:t>But you also see some chance that project Z will generate </a:t>
            </a:r>
            <a:r>
              <a:rPr lang="en-US" i="1" smtClean="0"/>
              <a:t>zero cash flow </a:t>
            </a:r>
            <a:r>
              <a:rPr lang="en-US" smtClean="0"/>
              <a:t>next year.</a:t>
            </a:r>
          </a:p>
          <a:p>
            <a:r>
              <a:rPr lang="en-US" smtClean="0"/>
              <a:t>Also, new worry is the ‘Technology’.</a:t>
            </a:r>
          </a:p>
          <a:p>
            <a:pPr lvl="1"/>
            <a:r>
              <a:rPr lang="en-US" smtClean="0"/>
              <a:t>There is </a:t>
            </a:r>
            <a:r>
              <a:rPr lang="en-US" i="1" smtClean="0"/>
              <a:t>some discount rate (10% plus a fudge factor) that will </a:t>
            </a:r>
            <a:r>
              <a:rPr lang="en-US" smtClean="0"/>
              <a:t>give the right value, but we don’t know what that adjusted discount rate is?</a:t>
            </a:r>
          </a:p>
        </p:txBody>
      </p:sp>
    </p:spTree>
    <p:extLst>
      <p:ext uri="{BB962C8B-B14F-4D97-AF65-F5344CB8AC3E}">
        <p14:creationId xmlns="" xmlns:p14="http://schemas.microsoft.com/office/powerpoint/2010/main" val="2997562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t>Continue</a:t>
            </a:r>
          </a:p>
        </p:txBody>
      </p:sp>
      <p:sp>
        <p:nvSpPr>
          <p:cNvPr id="40963" name="Content Placeholder 2"/>
          <p:cNvSpPr>
            <a:spLocks noGrp="1"/>
          </p:cNvSpPr>
          <p:nvPr>
            <p:ph idx="1"/>
          </p:nvPr>
        </p:nvSpPr>
        <p:spPr>
          <a:xfrm>
            <a:off x="457200" y="1447800"/>
            <a:ext cx="8229600" cy="2590800"/>
          </a:xfrm>
        </p:spPr>
        <p:txBody>
          <a:bodyPr>
            <a:normAutofit lnSpcReduction="10000"/>
          </a:bodyPr>
          <a:lstStyle/>
          <a:p>
            <a:r>
              <a:rPr lang="en-US" smtClean="0"/>
              <a:t>For many projects, the most likely cash flow is also the unbiased forecast. </a:t>
            </a:r>
          </a:p>
          <a:p>
            <a:r>
              <a:rPr lang="en-US" smtClean="0"/>
              <a:t>If there are three possible outcomes with the probabilities shown below, the unbiased forecast is $1 million.</a:t>
            </a:r>
          </a:p>
        </p:txBody>
      </p:sp>
      <p:pic>
        <p:nvPicPr>
          <p:cNvPr id="4096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90600" y="4572000"/>
            <a:ext cx="7239000"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629924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Continue</a:t>
            </a:r>
          </a:p>
        </p:txBody>
      </p:sp>
      <p:sp>
        <p:nvSpPr>
          <p:cNvPr id="41987" name="Content Placeholder 2"/>
          <p:cNvSpPr>
            <a:spLocks noGrp="1"/>
          </p:cNvSpPr>
          <p:nvPr>
            <p:ph idx="1"/>
          </p:nvPr>
        </p:nvSpPr>
        <p:spPr>
          <a:xfrm>
            <a:off x="457200" y="1600200"/>
            <a:ext cx="8229600" cy="2590800"/>
          </a:xfrm>
        </p:spPr>
        <p:txBody>
          <a:bodyPr>
            <a:normAutofit lnSpcReduction="10000"/>
          </a:bodyPr>
          <a:lstStyle/>
          <a:p>
            <a:r>
              <a:rPr lang="en-US" smtClean="0"/>
              <a:t>This might describe the initial prospects of project Z. </a:t>
            </a:r>
          </a:p>
          <a:p>
            <a:r>
              <a:rPr lang="en-US" smtClean="0"/>
              <a:t>But if technological uncertainty introduces a 10 percent chance of a zero cash flow, the unbiased forecast could drop to $900,000:</a:t>
            </a:r>
          </a:p>
        </p:txBody>
      </p:sp>
      <p:pic>
        <p:nvPicPr>
          <p:cNvPr id="4198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5800" y="4572000"/>
            <a:ext cx="7924800" cy="152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70730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Continue</a:t>
            </a:r>
          </a:p>
        </p:txBody>
      </p:sp>
      <p:sp>
        <p:nvSpPr>
          <p:cNvPr id="43011" name="Content Placeholder 2"/>
          <p:cNvSpPr>
            <a:spLocks noGrp="1"/>
          </p:cNvSpPr>
          <p:nvPr>
            <p:ph idx="1"/>
          </p:nvPr>
        </p:nvSpPr>
        <p:spPr/>
        <p:txBody>
          <a:bodyPr/>
          <a:lstStyle/>
          <a:p>
            <a:r>
              <a:rPr lang="en-US" smtClean="0"/>
              <a:t>Now, recalculate the PV,</a:t>
            </a:r>
          </a:p>
          <a:p>
            <a:endParaRPr lang="en-US" smtClean="0"/>
          </a:p>
          <a:p>
            <a:pPr lvl="1"/>
            <a:r>
              <a:rPr lang="en-US" smtClean="0"/>
              <a:t>PV = </a:t>
            </a:r>
          </a:p>
          <a:p>
            <a:pPr lvl="2">
              <a:buFont typeface="Arial" charset="0"/>
              <a:buNone/>
            </a:pPr>
            <a:r>
              <a:rPr lang="en-US" smtClean="0"/>
              <a:t> </a:t>
            </a:r>
          </a:p>
          <a:p>
            <a:pPr lvl="2">
              <a:buFont typeface="Arial" charset="0"/>
              <a:buNone/>
            </a:pPr>
            <a:r>
              <a:rPr lang="en-US" smtClean="0"/>
              <a:t>     =  $818,000</a:t>
            </a:r>
          </a:p>
        </p:txBody>
      </p:sp>
    </p:spTree>
    <p:extLst>
      <p:ext uri="{BB962C8B-B14F-4D97-AF65-F5344CB8AC3E}">
        <p14:creationId xmlns="" xmlns:p14="http://schemas.microsoft.com/office/powerpoint/2010/main" val="14900370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Continue</a:t>
            </a:r>
          </a:p>
        </p:txBody>
      </p:sp>
      <p:sp>
        <p:nvSpPr>
          <p:cNvPr id="44035" name="Content Placeholder 2"/>
          <p:cNvSpPr>
            <a:spLocks noGrp="1"/>
          </p:cNvSpPr>
          <p:nvPr>
            <p:ph idx="1"/>
          </p:nvPr>
        </p:nvSpPr>
        <p:spPr/>
        <p:txBody>
          <a:bodyPr/>
          <a:lstStyle/>
          <a:p>
            <a:pPr lvl="1"/>
            <a:r>
              <a:rPr lang="en-US" smtClean="0"/>
              <a:t>2. </a:t>
            </a:r>
            <a:r>
              <a:rPr lang="en-US" i="1" smtClean="0"/>
              <a:t>Think about the determinants of asset betas. </a:t>
            </a:r>
            <a:r>
              <a:rPr lang="en-US" smtClean="0"/>
              <a:t>Often the characteristics of high and low-beta assets can be observed when the beta itself cannot be.</a:t>
            </a:r>
            <a:endParaRPr lang="en-US" sz="8400" smtClean="0"/>
          </a:p>
          <a:p>
            <a:r>
              <a:rPr lang="en-US" b="1" smtClean="0"/>
              <a:t>Cyclicality , </a:t>
            </a:r>
            <a:r>
              <a:rPr lang="en-US" smtClean="0"/>
              <a:t>Many people intuitively associate risk with the variability of book, or accounting, earnings. </a:t>
            </a:r>
          </a:p>
          <a:p>
            <a:r>
              <a:rPr lang="en-US" smtClean="0"/>
              <a:t>But much of this variability reflects unique or diversifiable risk.</a:t>
            </a:r>
          </a:p>
        </p:txBody>
      </p:sp>
    </p:spTree>
    <p:extLst>
      <p:ext uri="{BB962C8B-B14F-4D97-AF65-F5344CB8AC3E}">
        <p14:creationId xmlns="" xmlns:p14="http://schemas.microsoft.com/office/powerpoint/2010/main" val="1086022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Continue</a:t>
            </a:r>
          </a:p>
        </p:txBody>
      </p:sp>
      <p:sp>
        <p:nvSpPr>
          <p:cNvPr id="45059" name="Content Placeholder 2"/>
          <p:cNvSpPr>
            <a:spLocks noGrp="1"/>
          </p:cNvSpPr>
          <p:nvPr>
            <p:ph idx="1"/>
          </p:nvPr>
        </p:nvSpPr>
        <p:spPr/>
        <p:txBody>
          <a:bodyPr/>
          <a:lstStyle/>
          <a:p>
            <a:r>
              <a:rPr lang="en-US" smtClean="0"/>
              <a:t>What really counts is the strength of the relationship between the firm’s earnings and the aggregate earnings on all real assets. </a:t>
            </a:r>
          </a:p>
          <a:p>
            <a:r>
              <a:rPr lang="en-US" smtClean="0"/>
              <a:t>We can measure this either by the </a:t>
            </a:r>
            <a:r>
              <a:rPr lang="en-US" i="1" smtClean="0"/>
              <a:t>accounting beta or by the cash-flow beta.</a:t>
            </a:r>
          </a:p>
          <a:p>
            <a:pPr lvl="1"/>
            <a:r>
              <a:rPr lang="en-US" smtClean="0"/>
              <a:t>Firms with high accounting or cash-flow betas should also have high stock betas—and the prediction is correct.</a:t>
            </a:r>
          </a:p>
        </p:txBody>
      </p:sp>
    </p:spTree>
    <p:extLst>
      <p:ext uri="{BB962C8B-B14F-4D97-AF65-F5344CB8AC3E}">
        <p14:creationId xmlns="" xmlns:p14="http://schemas.microsoft.com/office/powerpoint/2010/main" val="3269162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Continue</a:t>
            </a:r>
          </a:p>
        </p:txBody>
      </p:sp>
      <p:sp>
        <p:nvSpPr>
          <p:cNvPr id="46083" name="Content Placeholder 2"/>
          <p:cNvSpPr>
            <a:spLocks noGrp="1"/>
          </p:cNvSpPr>
          <p:nvPr>
            <p:ph idx="1"/>
          </p:nvPr>
        </p:nvSpPr>
        <p:spPr/>
        <p:txBody>
          <a:bodyPr/>
          <a:lstStyle/>
          <a:p>
            <a:r>
              <a:rPr lang="en-US" smtClean="0"/>
              <a:t>This means that cyclical firms—firms whose revenues and earnings are strongly dependent on the state of the business cycle—tend to be high-beta firms. </a:t>
            </a:r>
          </a:p>
          <a:p>
            <a:endParaRPr lang="en-US" smtClean="0"/>
          </a:p>
          <a:p>
            <a:pPr lvl="1"/>
            <a:r>
              <a:rPr lang="en-US" smtClean="0"/>
              <a:t>Thus you should demand a higher rate of return from investments whose performance is strongly tied to the performance of the economy.</a:t>
            </a:r>
          </a:p>
        </p:txBody>
      </p:sp>
    </p:spTree>
    <p:extLst>
      <p:ext uri="{BB962C8B-B14F-4D97-AF65-F5344CB8AC3E}">
        <p14:creationId xmlns="" xmlns:p14="http://schemas.microsoft.com/office/powerpoint/2010/main" val="4074761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8229600" cy="944562"/>
          </a:xfrm>
        </p:spPr>
        <p:txBody>
          <a:bodyPr/>
          <a:lstStyle/>
          <a:p>
            <a:r>
              <a:rPr lang="en-US" smtClean="0"/>
              <a:t>Continue</a:t>
            </a:r>
          </a:p>
        </p:txBody>
      </p:sp>
      <p:sp>
        <p:nvSpPr>
          <p:cNvPr id="47107" name="Content Placeholder 2"/>
          <p:cNvSpPr>
            <a:spLocks noGrp="1"/>
          </p:cNvSpPr>
          <p:nvPr>
            <p:ph idx="1"/>
          </p:nvPr>
        </p:nvSpPr>
        <p:spPr>
          <a:xfrm>
            <a:off x="457200" y="1295400"/>
            <a:ext cx="8229600" cy="4830763"/>
          </a:xfrm>
        </p:spPr>
        <p:txBody>
          <a:bodyPr/>
          <a:lstStyle/>
          <a:p>
            <a:r>
              <a:rPr lang="en-US" b="1" smtClean="0"/>
              <a:t>Operating Leverage,</a:t>
            </a:r>
          </a:p>
          <a:p>
            <a:r>
              <a:rPr lang="en-US" smtClean="0"/>
              <a:t>We have already seen that financial leverage increases the beta of an investor’s portfolio.</a:t>
            </a:r>
          </a:p>
          <a:p>
            <a:r>
              <a:rPr lang="en-US" smtClean="0"/>
              <a:t>Those who </a:t>
            </a:r>
            <a:r>
              <a:rPr lang="en-US" i="1" smtClean="0"/>
              <a:t>receive </a:t>
            </a:r>
            <a:r>
              <a:rPr lang="en-US" smtClean="0"/>
              <a:t>the fixed costs are like debt holders in the project; they simply get a fixed payment. </a:t>
            </a:r>
          </a:p>
          <a:p>
            <a:pPr lvl="1"/>
            <a:r>
              <a:rPr lang="en-US" smtClean="0"/>
              <a:t>Those who receive the net cash flows from the asset are like holders of common stock; they get whatever is left after payment of the fixed costs.</a:t>
            </a:r>
          </a:p>
        </p:txBody>
      </p:sp>
    </p:spTree>
    <p:extLst>
      <p:ext uri="{BB962C8B-B14F-4D97-AF65-F5344CB8AC3E}">
        <p14:creationId xmlns="" xmlns:p14="http://schemas.microsoft.com/office/powerpoint/2010/main" val="1288763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zh-CN" smtClean="0"/>
              <a:t>Asset Betas</a:t>
            </a:r>
          </a:p>
        </p:txBody>
      </p:sp>
      <p:sp>
        <p:nvSpPr>
          <p:cNvPr id="48131" name="Content Placeholder 3"/>
          <p:cNvSpPr>
            <a:spLocks noGrp="1"/>
          </p:cNvSpPr>
          <p:nvPr>
            <p:ph idx="1"/>
          </p:nvPr>
        </p:nvSpPr>
        <p:spPr/>
        <p:txBody>
          <a:bodyPr/>
          <a:lstStyle/>
          <a:p>
            <a:r>
              <a:rPr lang="en-US" smtClean="0"/>
              <a:t>How the asset’s beta is related to the betas of the values of revenue and costs?</a:t>
            </a:r>
          </a:p>
        </p:txBody>
      </p:sp>
      <p:graphicFrame>
        <p:nvGraphicFramePr>
          <p:cNvPr id="48132" name="Object 0"/>
          <p:cNvGraphicFramePr>
            <a:graphicFrameLocks noChangeAspect="1"/>
          </p:cNvGraphicFramePr>
          <p:nvPr/>
        </p:nvGraphicFramePr>
        <p:xfrm>
          <a:off x="304800" y="3505200"/>
          <a:ext cx="8534400" cy="2001838"/>
        </p:xfrm>
        <a:graphic>
          <a:graphicData uri="http://schemas.openxmlformats.org/presentationml/2006/ole">
            <p:oleObj spid="_x0000_s2051" name="Equation" r:id="rId4" imgW="3670300" imgH="863600" progId="Equation.3">
              <p:embed/>
            </p:oleObj>
          </a:graphicData>
        </a:graphic>
      </p:graphicFrame>
    </p:spTree>
    <p:extLst>
      <p:ext uri="{BB962C8B-B14F-4D97-AF65-F5344CB8AC3E}">
        <p14:creationId xmlns="" xmlns:p14="http://schemas.microsoft.com/office/powerpoint/2010/main" val="2880198917"/>
      </p:ext>
    </p:extLst>
  </p:cSld>
  <p:clrMapOvr>
    <a:masterClrMapping/>
  </p:clrMapOvr>
  <p:transition>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274638"/>
            <a:ext cx="8229600" cy="792162"/>
          </a:xfrm>
        </p:spPr>
        <p:txBody>
          <a:bodyPr/>
          <a:lstStyle/>
          <a:p>
            <a:pPr eaLnBrk="1" hangingPunct="1"/>
            <a:r>
              <a:rPr lang="en-US" altLang="zh-CN" smtClean="0"/>
              <a:t>Asset Betas</a:t>
            </a:r>
          </a:p>
        </p:txBody>
      </p:sp>
      <p:sp>
        <p:nvSpPr>
          <p:cNvPr id="49155" name="Content Placeholder 3"/>
          <p:cNvSpPr>
            <a:spLocks noGrp="1"/>
          </p:cNvSpPr>
          <p:nvPr>
            <p:ph idx="1"/>
          </p:nvPr>
        </p:nvSpPr>
        <p:spPr>
          <a:xfrm>
            <a:off x="609600" y="1143000"/>
            <a:ext cx="8229600" cy="4525963"/>
          </a:xfrm>
        </p:spPr>
        <p:txBody>
          <a:bodyPr/>
          <a:lstStyle/>
          <a:p>
            <a:r>
              <a:rPr lang="en-US" sz="3000" smtClean="0"/>
              <a:t>The betas of the revenues and variable costs should be approximately the same, because they respond to the same underlying variable, the rate of output. </a:t>
            </a:r>
          </a:p>
          <a:p>
            <a:r>
              <a:rPr lang="en-US" sz="3000" smtClean="0"/>
              <a:t>Therefore, we can substitute Beta </a:t>
            </a:r>
            <a:r>
              <a:rPr lang="en-US" sz="3000" baseline="-25000" smtClean="0"/>
              <a:t>variable cost</a:t>
            </a:r>
            <a:r>
              <a:rPr lang="en-US" sz="3000" smtClean="0"/>
              <a:t> and solve for the asset beta. </a:t>
            </a:r>
          </a:p>
          <a:p>
            <a:r>
              <a:rPr lang="en-US" sz="3000" smtClean="0"/>
              <a:t>Remember that Beta </a:t>
            </a:r>
            <a:r>
              <a:rPr lang="en-US" sz="3000" baseline="-25000" smtClean="0"/>
              <a:t>fixed cost</a:t>
            </a:r>
            <a:r>
              <a:rPr lang="en-US" sz="3000" smtClean="0"/>
              <a:t> = 0.</a:t>
            </a:r>
          </a:p>
        </p:txBody>
      </p:sp>
    </p:spTree>
    <p:extLst>
      <p:ext uri="{BB962C8B-B14F-4D97-AF65-F5344CB8AC3E}">
        <p14:creationId xmlns="" xmlns:p14="http://schemas.microsoft.com/office/powerpoint/2010/main" val="3546240701"/>
      </p:ext>
    </p:extLst>
  </p:cSld>
  <p:clrMapOvr>
    <a:masterClrMapping/>
  </p:clrMapOvr>
  <p:transition>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Continue</a:t>
            </a:r>
          </a:p>
        </p:txBody>
      </p:sp>
      <p:sp>
        <p:nvSpPr>
          <p:cNvPr id="50179" name="Content Placeholder 2"/>
          <p:cNvSpPr>
            <a:spLocks noGrp="1"/>
          </p:cNvSpPr>
          <p:nvPr>
            <p:ph idx="1"/>
          </p:nvPr>
        </p:nvSpPr>
        <p:spPr>
          <a:xfrm>
            <a:off x="457200" y="1600200"/>
            <a:ext cx="8229600" cy="2438400"/>
          </a:xfrm>
        </p:spPr>
        <p:txBody>
          <a:bodyPr>
            <a:normAutofit lnSpcReduction="10000"/>
          </a:bodyPr>
          <a:lstStyle/>
          <a:p>
            <a:r>
              <a:rPr lang="en-US" smtClean="0"/>
              <a:t>Thus, given the cyclicality of revenues (reflected in Beta </a:t>
            </a:r>
            <a:r>
              <a:rPr lang="en-US" baseline="-25000" smtClean="0"/>
              <a:t>revenue</a:t>
            </a:r>
            <a:r>
              <a:rPr lang="en-US" smtClean="0"/>
              <a:t>), the asset beta is proportional to the ratio of the present value of fixed costs to the present value of the project.</a:t>
            </a:r>
          </a:p>
        </p:txBody>
      </p:sp>
      <p:graphicFrame>
        <p:nvGraphicFramePr>
          <p:cNvPr id="50180" name="Object 0"/>
          <p:cNvGraphicFramePr>
            <a:graphicFrameLocks noChangeAspect="1"/>
          </p:cNvGraphicFramePr>
          <p:nvPr/>
        </p:nvGraphicFramePr>
        <p:xfrm>
          <a:off x="2514600" y="3962400"/>
          <a:ext cx="5638800" cy="2209800"/>
        </p:xfrm>
        <a:graphic>
          <a:graphicData uri="http://schemas.openxmlformats.org/presentationml/2006/ole">
            <p:oleObj spid="_x0000_s3075" name="Equation" r:id="rId3" imgW="2908300" imgH="1130300" progId="Equation.3">
              <p:embed/>
            </p:oleObj>
          </a:graphicData>
        </a:graphic>
      </p:graphicFrame>
    </p:spTree>
    <p:extLst>
      <p:ext uri="{BB962C8B-B14F-4D97-AF65-F5344CB8AC3E}">
        <p14:creationId xmlns="" xmlns:p14="http://schemas.microsoft.com/office/powerpoint/2010/main" val="5196606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t>Continue</a:t>
            </a:r>
          </a:p>
        </p:txBody>
      </p:sp>
      <p:sp>
        <p:nvSpPr>
          <p:cNvPr id="51203" name="Content Placeholder 2"/>
          <p:cNvSpPr>
            <a:spLocks noGrp="1"/>
          </p:cNvSpPr>
          <p:nvPr>
            <p:ph idx="1"/>
          </p:nvPr>
        </p:nvSpPr>
        <p:spPr/>
        <p:txBody>
          <a:bodyPr/>
          <a:lstStyle/>
          <a:p>
            <a:r>
              <a:rPr lang="en-US" smtClean="0"/>
              <a:t>Other things being equal, the alternative with the higher ratio of fixed costs to project value will have the higher project beta. </a:t>
            </a:r>
          </a:p>
          <a:p>
            <a:endParaRPr lang="en-US" smtClean="0"/>
          </a:p>
          <a:p>
            <a:pPr lvl="1"/>
            <a:r>
              <a:rPr lang="en-US" smtClean="0"/>
              <a:t>Empirical tests confirm that companies with high operating leverage actually do have high betas.</a:t>
            </a:r>
          </a:p>
        </p:txBody>
      </p:sp>
    </p:spTree>
    <p:extLst>
      <p:ext uri="{BB962C8B-B14F-4D97-AF65-F5344CB8AC3E}">
        <p14:creationId xmlns="" xmlns:p14="http://schemas.microsoft.com/office/powerpoint/2010/main" val="21400948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r>
              <a:rPr lang="en-US" sz="3600" smtClean="0"/>
              <a:t>ANOTHER LOOK AT RISK AND DISCOUNTED</a:t>
            </a:r>
            <a:br>
              <a:rPr lang="en-US" sz="3600" smtClean="0"/>
            </a:br>
            <a:r>
              <a:rPr lang="en-US" sz="3600" smtClean="0"/>
              <a:t>CASH FLOW</a:t>
            </a:r>
          </a:p>
        </p:txBody>
      </p:sp>
      <p:sp>
        <p:nvSpPr>
          <p:cNvPr id="52227" name="Content Placeholder 2"/>
          <p:cNvSpPr>
            <a:spLocks noGrp="1"/>
          </p:cNvSpPr>
          <p:nvPr>
            <p:ph idx="1"/>
          </p:nvPr>
        </p:nvSpPr>
        <p:spPr>
          <a:xfrm>
            <a:off x="457200" y="1371600"/>
            <a:ext cx="8229600" cy="5029200"/>
          </a:xfrm>
        </p:spPr>
        <p:txBody>
          <a:bodyPr>
            <a:normAutofit lnSpcReduction="10000"/>
          </a:bodyPr>
          <a:lstStyle/>
          <a:p>
            <a:r>
              <a:rPr lang="en-US" smtClean="0"/>
              <a:t>In practical capital budgeting, a single discount rate is usually applied to all future cash flows.</a:t>
            </a:r>
          </a:p>
          <a:p>
            <a:pPr lvl="1"/>
            <a:r>
              <a:rPr lang="en-US" smtClean="0"/>
              <a:t>Among other things, the use of a constant discount rate assumes that project risk does not change.</a:t>
            </a:r>
          </a:p>
          <a:p>
            <a:r>
              <a:rPr lang="en-US" smtClean="0"/>
              <a:t>This can’t be strictly true, for the risks to which companies are exposed are constantly shifting.</a:t>
            </a:r>
          </a:p>
          <a:p>
            <a:r>
              <a:rPr lang="en-US" smtClean="0"/>
              <a:t>It involves converting the expected cash flows to </a:t>
            </a:r>
            <a:r>
              <a:rPr lang="en-US" b="1" smtClean="0"/>
              <a:t>certainty equivalents.</a:t>
            </a:r>
            <a:endParaRPr lang="en-US" smtClean="0"/>
          </a:p>
        </p:txBody>
      </p:sp>
    </p:spTree>
    <p:extLst>
      <p:ext uri="{BB962C8B-B14F-4D97-AF65-F5344CB8AC3E}">
        <p14:creationId xmlns="" xmlns:p14="http://schemas.microsoft.com/office/powerpoint/2010/main" val="2594194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t>Continue</a:t>
            </a:r>
          </a:p>
        </p:txBody>
      </p:sp>
      <p:sp>
        <p:nvSpPr>
          <p:cNvPr id="53251" name="Content Placeholder 2"/>
          <p:cNvSpPr>
            <a:spLocks noGrp="1"/>
          </p:cNvSpPr>
          <p:nvPr>
            <p:ph idx="1"/>
          </p:nvPr>
        </p:nvSpPr>
        <p:spPr>
          <a:xfrm>
            <a:off x="457200" y="1600200"/>
            <a:ext cx="8229600" cy="4953000"/>
          </a:xfrm>
        </p:spPr>
        <p:txBody>
          <a:bodyPr/>
          <a:lstStyle/>
          <a:p>
            <a:r>
              <a:rPr lang="en-US" smtClean="0"/>
              <a:t>We will first explain what certainty equivalents are. </a:t>
            </a:r>
          </a:p>
          <a:p>
            <a:r>
              <a:rPr lang="en-US" smtClean="0"/>
              <a:t>Then we will use this knowledge to examine when it is reasonable to assume constant risk.</a:t>
            </a:r>
          </a:p>
          <a:p>
            <a:pPr lvl="1"/>
            <a:r>
              <a:rPr lang="en-US" smtClean="0"/>
              <a:t>You are considering construction of an office building that you plan to sell after one year for $400,000. </a:t>
            </a:r>
          </a:p>
          <a:p>
            <a:pPr lvl="1"/>
            <a:r>
              <a:rPr lang="en-US" smtClean="0"/>
              <a:t>Since that cash flow is uncertain, you discount at a risk-adjusted discount rate of 12% rather than the 7% risk-free rate of interest.</a:t>
            </a:r>
          </a:p>
        </p:txBody>
      </p:sp>
    </p:spTree>
    <p:extLst>
      <p:ext uri="{BB962C8B-B14F-4D97-AF65-F5344CB8AC3E}">
        <p14:creationId xmlns="" xmlns:p14="http://schemas.microsoft.com/office/powerpoint/2010/main" val="2295036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t>Continue</a:t>
            </a:r>
          </a:p>
        </p:txBody>
      </p:sp>
      <p:sp>
        <p:nvSpPr>
          <p:cNvPr id="54275" name="Content Placeholder 2"/>
          <p:cNvSpPr>
            <a:spLocks noGrp="1"/>
          </p:cNvSpPr>
          <p:nvPr>
            <p:ph idx="1"/>
          </p:nvPr>
        </p:nvSpPr>
        <p:spPr>
          <a:xfrm>
            <a:off x="457200" y="1600200"/>
            <a:ext cx="8229600" cy="4876800"/>
          </a:xfrm>
        </p:spPr>
        <p:txBody>
          <a:bodyPr/>
          <a:lstStyle/>
          <a:p>
            <a:r>
              <a:rPr lang="en-US" smtClean="0"/>
              <a:t>This gives a present value of</a:t>
            </a:r>
          </a:p>
          <a:p>
            <a:endParaRPr lang="en-US" smtClean="0"/>
          </a:p>
          <a:p>
            <a:pPr lvl="1"/>
            <a:r>
              <a:rPr lang="en-US" smtClean="0"/>
              <a:t> PV = 400,000/1.12  = $357,143</a:t>
            </a:r>
          </a:p>
          <a:p>
            <a:r>
              <a:rPr lang="en-US" smtClean="0"/>
              <a:t>Suppose a real estate company offers to fix the price at which it will buy the building from you at the end of the year, </a:t>
            </a:r>
          </a:p>
          <a:p>
            <a:pPr lvl="1"/>
            <a:r>
              <a:rPr lang="en-US" smtClean="0"/>
              <a:t>PV = Certain Cash Flow / 1.07  = $357,143</a:t>
            </a:r>
          </a:p>
          <a:p>
            <a:pPr lvl="1"/>
            <a:endParaRPr lang="en-US" smtClean="0"/>
          </a:p>
          <a:p>
            <a:pPr lvl="1">
              <a:buFont typeface="Arial" charset="0"/>
              <a:buNone/>
            </a:pPr>
            <a:r>
              <a:rPr lang="en-US" smtClean="0"/>
              <a:t>Certain Cash Flow	=	$382,143</a:t>
            </a:r>
          </a:p>
        </p:txBody>
      </p:sp>
    </p:spTree>
    <p:extLst>
      <p:ext uri="{BB962C8B-B14F-4D97-AF65-F5344CB8AC3E}">
        <p14:creationId xmlns="" xmlns:p14="http://schemas.microsoft.com/office/powerpoint/2010/main" val="23800670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274638"/>
            <a:ext cx="8229600" cy="868362"/>
          </a:xfrm>
        </p:spPr>
        <p:txBody>
          <a:bodyPr/>
          <a:lstStyle/>
          <a:p>
            <a:r>
              <a:rPr lang="en-US" smtClean="0"/>
              <a:t>Understanding</a:t>
            </a:r>
          </a:p>
        </p:txBody>
      </p:sp>
      <p:sp>
        <p:nvSpPr>
          <p:cNvPr id="55299" name="Content Placeholder 2"/>
          <p:cNvSpPr>
            <a:spLocks noGrp="1"/>
          </p:cNvSpPr>
          <p:nvPr>
            <p:ph idx="1"/>
          </p:nvPr>
        </p:nvSpPr>
        <p:spPr>
          <a:xfrm>
            <a:off x="457200" y="1219200"/>
            <a:ext cx="8229600" cy="4906963"/>
          </a:xfrm>
        </p:spPr>
        <p:txBody>
          <a:bodyPr/>
          <a:lstStyle/>
          <a:p>
            <a:r>
              <a:rPr lang="en-US" smtClean="0"/>
              <a:t>A certain cash flow of $382,143 has exactly the same present value as an expected but uncertain cash flow of $400,000. </a:t>
            </a:r>
          </a:p>
          <a:p>
            <a:pPr lvl="1"/>
            <a:r>
              <a:rPr lang="en-US" smtClean="0"/>
              <a:t>The cash flow of $382,143 is therefore known as the </a:t>
            </a:r>
            <a:r>
              <a:rPr lang="en-US" i="1" smtClean="0"/>
              <a:t>certainty-equivalent cash flow.</a:t>
            </a:r>
          </a:p>
          <a:p>
            <a:pPr lvl="2"/>
            <a:r>
              <a:rPr lang="en-US" smtClean="0"/>
              <a:t>Compensation for uncertainty in-terms of returns is equal to;</a:t>
            </a:r>
          </a:p>
          <a:p>
            <a:pPr lvl="1">
              <a:buFont typeface="Arial" charset="0"/>
              <a:buNone/>
            </a:pPr>
            <a:r>
              <a:rPr lang="en-US" smtClean="0"/>
              <a:t>  = $400,000-$357,143 = </a:t>
            </a:r>
            <a:r>
              <a:rPr lang="en-US" b="1" smtClean="0"/>
              <a:t>$42,857</a:t>
            </a:r>
          </a:p>
          <a:p>
            <a:pPr lvl="2"/>
            <a:r>
              <a:rPr lang="en-US" smtClean="0"/>
              <a:t>To get rid of the risk, take a cut in the return of;</a:t>
            </a:r>
          </a:p>
          <a:p>
            <a:pPr lvl="1">
              <a:buFont typeface="Arial" charset="0"/>
              <a:buNone/>
            </a:pPr>
            <a:r>
              <a:rPr lang="en-US" smtClean="0"/>
              <a:t>   = $400,000 - $382,143 = </a:t>
            </a:r>
            <a:r>
              <a:rPr lang="en-US" b="1" smtClean="0"/>
              <a:t>$17,857</a:t>
            </a:r>
          </a:p>
          <a:p>
            <a:endParaRPr lang="en-US" smtClean="0"/>
          </a:p>
        </p:txBody>
      </p:sp>
    </p:spTree>
    <p:extLst>
      <p:ext uri="{BB962C8B-B14F-4D97-AF65-F5344CB8AC3E}">
        <p14:creationId xmlns="" xmlns:p14="http://schemas.microsoft.com/office/powerpoint/2010/main" val="29831035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Continue</a:t>
            </a:r>
          </a:p>
        </p:txBody>
      </p:sp>
      <p:sp>
        <p:nvSpPr>
          <p:cNvPr id="56323" name="Content Placeholder 2"/>
          <p:cNvSpPr>
            <a:spLocks noGrp="1"/>
          </p:cNvSpPr>
          <p:nvPr>
            <p:ph idx="1"/>
          </p:nvPr>
        </p:nvSpPr>
        <p:spPr/>
        <p:txBody>
          <a:bodyPr/>
          <a:lstStyle/>
          <a:p>
            <a:r>
              <a:rPr lang="en-US" smtClean="0"/>
              <a:t>Method 1: Discount the risky cash flow at a </a:t>
            </a:r>
            <a:r>
              <a:rPr lang="en-US" i="1" smtClean="0"/>
              <a:t>risk-adjusted discount rate r </a:t>
            </a:r>
            <a:r>
              <a:rPr lang="en-US" smtClean="0"/>
              <a:t>that is greater than </a:t>
            </a:r>
            <a:r>
              <a:rPr lang="en-US" i="1" smtClean="0"/>
              <a:t>r</a:t>
            </a:r>
            <a:r>
              <a:rPr lang="en-US" i="1" baseline="-25000" smtClean="0"/>
              <a:t>f</a:t>
            </a:r>
            <a:r>
              <a:rPr lang="en-US" i="1" smtClean="0"/>
              <a:t>.</a:t>
            </a:r>
            <a:r>
              <a:rPr lang="en-US" smtClean="0"/>
              <a:t> </a:t>
            </a:r>
          </a:p>
          <a:p>
            <a:pPr lvl="1"/>
            <a:r>
              <a:rPr lang="en-US" smtClean="0"/>
              <a:t>The risk-adjusted discount rate adjusts for both time and risk.</a:t>
            </a:r>
          </a:p>
          <a:p>
            <a:r>
              <a:rPr lang="en-US" smtClean="0"/>
              <a:t>Method 2: Find the certainty-equivalent cash flow and discount at the risk-free interest rate </a:t>
            </a:r>
            <a:r>
              <a:rPr lang="en-US" i="1" smtClean="0"/>
              <a:t>r</a:t>
            </a:r>
            <a:r>
              <a:rPr lang="en-US" i="1" baseline="-25000" smtClean="0"/>
              <a:t>f</a:t>
            </a:r>
            <a:r>
              <a:rPr lang="en-US" smtClean="0"/>
              <a:t>. </a:t>
            </a:r>
          </a:p>
        </p:txBody>
      </p:sp>
    </p:spTree>
    <p:extLst>
      <p:ext uri="{BB962C8B-B14F-4D97-AF65-F5344CB8AC3E}">
        <p14:creationId xmlns="" xmlns:p14="http://schemas.microsoft.com/office/powerpoint/2010/main" val="12290632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zh-CN" smtClean="0"/>
              <a:t>Risk,DCF and CEQ</a:t>
            </a:r>
          </a:p>
        </p:txBody>
      </p:sp>
      <p:sp>
        <p:nvSpPr>
          <p:cNvPr id="57347" name="Content Placeholder 3"/>
          <p:cNvSpPr>
            <a:spLocks noGrp="1"/>
          </p:cNvSpPr>
          <p:nvPr>
            <p:ph idx="1"/>
          </p:nvPr>
        </p:nvSpPr>
        <p:spPr>
          <a:xfrm>
            <a:off x="457200" y="1600200"/>
            <a:ext cx="8229600" cy="2362200"/>
          </a:xfrm>
        </p:spPr>
        <p:txBody>
          <a:bodyPr/>
          <a:lstStyle/>
          <a:p>
            <a:r>
              <a:rPr lang="en-US" smtClean="0"/>
              <a:t>This is called the </a:t>
            </a:r>
            <a:r>
              <a:rPr lang="en-US" i="1" smtClean="0"/>
              <a:t>certainty equivalent of C1 </a:t>
            </a:r>
            <a:r>
              <a:rPr lang="en-US" smtClean="0"/>
              <a:t>denoted by CEQ</a:t>
            </a:r>
            <a:r>
              <a:rPr lang="en-US" baseline="-25000" smtClean="0"/>
              <a:t>1</a:t>
            </a:r>
            <a:r>
              <a:rPr lang="en-US" i="1" smtClean="0"/>
              <a:t>.</a:t>
            </a:r>
          </a:p>
          <a:p>
            <a:r>
              <a:rPr lang="en-US" smtClean="0"/>
              <a:t>Since CEQ</a:t>
            </a:r>
            <a:r>
              <a:rPr lang="en-US" baseline="-25000" smtClean="0"/>
              <a:t>1</a:t>
            </a:r>
            <a:r>
              <a:rPr lang="en-US" smtClean="0"/>
              <a:t> is the value equivalent of a safe cash flow, it is discounted at the risk-free rate.</a:t>
            </a:r>
          </a:p>
        </p:txBody>
      </p:sp>
      <p:graphicFrame>
        <p:nvGraphicFramePr>
          <p:cNvPr id="57348" name="Object 0"/>
          <p:cNvGraphicFramePr>
            <a:graphicFrameLocks noChangeAspect="1"/>
          </p:cNvGraphicFramePr>
          <p:nvPr/>
        </p:nvGraphicFramePr>
        <p:xfrm>
          <a:off x="2057400" y="4572000"/>
          <a:ext cx="5029200" cy="1425575"/>
        </p:xfrm>
        <a:graphic>
          <a:graphicData uri="http://schemas.openxmlformats.org/presentationml/2006/ole">
            <p:oleObj spid="_x0000_s4099" name="Equation" r:id="rId4" imgW="1562100" imgH="444500" progId="Equation.3">
              <p:embed/>
            </p:oleObj>
          </a:graphicData>
        </a:graphic>
      </p:graphicFrame>
    </p:spTree>
    <p:extLst>
      <p:ext uri="{BB962C8B-B14F-4D97-AF65-F5344CB8AC3E}">
        <p14:creationId xmlns="" xmlns:p14="http://schemas.microsoft.com/office/powerpoint/2010/main" val="2450259476"/>
      </p:ext>
    </p:extLst>
  </p:cSld>
  <p:clrMapOvr>
    <a:masterClrMapping/>
  </p:clrMapOvr>
  <p:transition>
    <p:pull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zh-CN" smtClean="0"/>
              <a:t>Risk,DCF and CEQ</a:t>
            </a:r>
          </a:p>
        </p:txBody>
      </p:sp>
      <p:sp>
        <p:nvSpPr>
          <p:cNvPr id="58371" name="Rectangle 3"/>
          <p:cNvSpPr>
            <a:spLocks noGrp="1" noChangeArrowheads="1"/>
          </p:cNvSpPr>
          <p:nvPr>
            <p:ph idx="1"/>
          </p:nvPr>
        </p:nvSpPr>
        <p:spPr/>
        <p:txBody>
          <a:bodyPr/>
          <a:lstStyle/>
          <a:p>
            <a:pPr eaLnBrk="1" hangingPunct="1">
              <a:buFont typeface="Wingdings" pitchFamily="2" charset="2"/>
              <a:buNone/>
            </a:pPr>
            <a:r>
              <a:rPr lang="en-US" altLang="zh-CN" sz="2800" b="1" i="1" smtClean="0"/>
              <a:t>Example</a:t>
            </a:r>
            <a:endParaRPr lang="en-US" altLang="zh-CN" sz="2800" smtClean="0"/>
          </a:p>
          <a:p>
            <a:pPr eaLnBrk="1" hangingPunct="1">
              <a:buFont typeface="Wingdings" pitchFamily="2" charset="2"/>
              <a:buNone/>
            </a:pPr>
            <a:r>
              <a:rPr lang="en-US" altLang="zh-CN" sz="2800" smtClean="0"/>
              <a:t>	Project A is expected to produce CF = $100 mil for each of three years. Given a risk free rate of 6%, a market premium of 8%, and beta of .75, what is the PV of the project?</a:t>
            </a:r>
          </a:p>
        </p:txBody>
      </p:sp>
    </p:spTree>
    <p:extLst>
      <p:ext uri="{BB962C8B-B14F-4D97-AF65-F5344CB8AC3E}">
        <p14:creationId xmlns="" xmlns:p14="http://schemas.microsoft.com/office/powerpoint/2010/main" val="1168784621"/>
      </p:ext>
    </p:extLst>
  </p:cSld>
  <p:clrMapOvr>
    <a:masterClrMapping/>
  </p:clrMapOvr>
  <p:transition>
    <p:pull dir="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zh-CN" smtClean="0"/>
              <a:t>Risk,DCF and CEQ</a:t>
            </a:r>
          </a:p>
        </p:txBody>
      </p:sp>
      <p:sp>
        <p:nvSpPr>
          <p:cNvPr id="59395" name="Rectangle 3"/>
          <p:cNvSpPr>
            <a:spLocks noGrp="1" noChangeArrowheads="1"/>
          </p:cNvSpPr>
          <p:nvPr>
            <p:ph idx="1"/>
          </p:nvPr>
        </p:nvSpPr>
        <p:spPr>
          <a:xfrm>
            <a:off x="762000" y="1447800"/>
            <a:ext cx="8077200" cy="1600200"/>
          </a:xfrm>
        </p:spPr>
        <p:txBody>
          <a:bodyPr/>
          <a:lstStyle/>
          <a:p>
            <a:pPr eaLnBrk="1" hangingPunct="1">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a:t>
            </a:r>
          </a:p>
        </p:txBody>
      </p:sp>
      <p:graphicFrame>
        <p:nvGraphicFramePr>
          <p:cNvPr id="59396" name="Object 0"/>
          <p:cNvGraphicFramePr>
            <a:graphicFrameLocks noChangeAspect="1"/>
          </p:cNvGraphicFramePr>
          <p:nvPr/>
        </p:nvGraphicFramePr>
        <p:xfrm>
          <a:off x="2209800" y="3276600"/>
          <a:ext cx="4572000" cy="2555875"/>
        </p:xfrm>
        <a:graphic>
          <a:graphicData uri="http://schemas.openxmlformats.org/presentationml/2006/ole">
            <p:oleObj spid="_x0000_s5123" name="Equation" r:id="rId4" imgW="1180588" imgH="660113" progId="Equation.3">
              <p:embed/>
            </p:oleObj>
          </a:graphicData>
        </a:graphic>
      </p:graphicFrame>
    </p:spTree>
    <p:extLst>
      <p:ext uri="{BB962C8B-B14F-4D97-AF65-F5344CB8AC3E}">
        <p14:creationId xmlns="" xmlns:p14="http://schemas.microsoft.com/office/powerpoint/2010/main" val="47197233"/>
      </p:ext>
    </p:extLst>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zh-CN" smtClean="0"/>
              <a:t>Risk,DCF and CEQ</a:t>
            </a:r>
          </a:p>
        </p:txBody>
      </p:sp>
      <p:sp>
        <p:nvSpPr>
          <p:cNvPr id="60419" name="Rectangle 3"/>
          <p:cNvSpPr>
            <a:spLocks noGrp="1" noChangeArrowheads="1"/>
          </p:cNvSpPr>
          <p:nvPr>
            <p:ph idx="1"/>
          </p:nvPr>
        </p:nvSpPr>
        <p:spPr>
          <a:xfrm>
            <a:off x="762000" y="1447800"/>
            <a:ext cx="8077200" cy="1600200"/>
          </a:xfrm>
        </p:spPr>
        <p:txBody>
          <a:bodyPr/>
          <a:lstStyle/>
          <a:p>
            <a:pPr eaLnBrk="1" hangingPunct="1">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a:t>
            </a:r>
          </a:p>
        </p:txBody>
      </p:sp>
      <p:graphicFrame>
        <p:nvGraphicFramePr>
          <p:cNvPr id="60420" name="Object 0"/>
          <p:cNvGraphicFramePr>
            <a:graphicFrameLocks noChangeAspect="1"/>
          </p:cNvGraphicFramePr>
          <p:nvPr/>
        </p:nvGraphicFramePr>
        <p:xfrm>
          <a:off x="609600" y="4953000"/>
          <a:ext cx="2057400" cy="1150938"/>
        </p:xfrm>
        <a:graphic>
          <a:graphicData uri="http://schemas.openxmlformats.org/presentationml/2006/ole">
            <p:oleObj spid="_x0000_s6148" name="Equation" r:id="rId4" imgW="1124034" imgH="600062" progId="Equation.3">
              <p:embed/>
            </p:oleObj>
          </a:graphicData>
        </a:graphic>
      </p:graphicFrame>
      <p:graphicFrame>
        <p:nvGraphicFramePr>
          <p:cNvPr id="60421" name="Object 1"/>
          <p:cNvGraphicFramePr>
            <a:graphicFrameLocks noChangeAspect="1"/>
          </p:cNvGraphicFramePr>
          <p:nvPr/>
        </p:nvGraphicFramePr>
        <p:xfrm>
          <a:off x="3581400" y="3048000"/>
          <a:ext cx="4572000" cy="3265488"/>
        </p:xfrm>
        <a:graphic>
          <a:graphicData uri="http://schemas.openxmlformats.org/presentationml/2006/ole">
            <p:oleObj spid="_x0000_s6149" name="Equation" r:id="rId5" imgW="1955800" imgH="1397000" progId="Equation.3">
              <p:embed/>
            </p:oleObj>
          </a:graphicData>
        </a:graphic>
      </p:graphicFrame>
    </p:spTree>
    <p:extLst>
      <p:ext uri="{BB962C8B-B14F-4D97-AF65-F5344CB8AC3E}">
        <p14:creationId xmlns="" xmlns:p14="http://schemas.microsoft.com/office/powerpoint/2010/main" val="436217713"/>
      </p:ext>
    </p:extLst>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zh-CN" smtClean="0"/>
              <a:t>Risk,DCF and CEQ</a:t>
            </a:r>
          </a:p>
        </p:txBody>
      </p:sp>
      <p:sp>
        <p:nvSpPr>
          <p:cNvPr id="61443" name="Rectangle 3"/>
          <p:cNvSpPr>
            <a:spLocks noGrp="1" noChangeArrowheads="1"/>
          </p:cNvSpPr>
          <p:nvPr>
            <p:ph idx="1"/>
          </p:nvPr>
        </p:nvSpPr>
        <p:spPr>
          <a:xfrm>
            <a:off x="762000" y="1447800"/>
            <a:ext cx="8077200" cy="1600200"/>
          </a:xfrm>
        </p:spPr>
        <p:txBody>
          <a:bodyPr/>
          <a:lstStyle/>
          <a:p>
            <a:pPr eaLnBrk="1" hangingPunct="1">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a:t>
            </a:r>
          </a:p>
        </p:txBody>
      </p:sp>
      <p:graphicFrame>
        <p:nvGraphicFramePr>
          <p:cNvPr id="61444" name="Object 0"/>
          <p:cNvGraphicFramePr>
            <a:graphicFrameLocks noChangeAspect="1"/>
          </p:cNvGraphicFramePr>
          <p:nvPr/>
        </p:nvGraphicFramePr>
        <p:xfrm>
          <a:off x="609600" y="4953000"/>
          <a:ext cx="2057400" cy="1150938"/>
        </p:xfrm>
        <a:graphic>
          <a:graphicData uri="http://schemas.openxmlformats.org/presentationml/2006/ole">
            <p:oleObj spid="_x0000_s7172" name="Equation" r:id="rId4" imgW="1124034" imgH="600062" progId="Equation.3">
              <p:embed/>
            </p:oleObj>
          </a:graphicData>
        </a:graphic>
      </p:graphicFrame>
      <p:graphicFrame>
        <p:nvGraphicFramePr>
          <p:cNvPr id="61445" name="Object 1"/>
          <p:cNvGraphicFramePr>
            <a:graphicFrameLocks noChangeAspect="1"/>
          </p:cNvGraphicFramePr>
          <p:nvPr/>
        </p:nvGraphicFramePr>
        <p:xfrm>
          <a:off x="533400" y="2971800"/>
          <a:ext cx="2590800" cy="1851025"/>
        </p:xfrm>
        <a:graphic>
          <a:graphicData uri="http://schemas.openxmlformats.org/presentationml/2006/ole">
            <p:oleObj spid="_x0000_s7173" name="Equation" r:id="rId5" imgW="1955800" imgH="1397000" progId="Equation.3">
              <p:embed/>
            </p:oleObj>
          </a:graphicData>
        </a:graphic>
      </p:graphicFrame>
      <p:sp>
        <p:nvSpPr>
          <p:cNvPr id="61446" name="Text Box 6"/>
          <p:cNvSpPr txBox="1">
            <a:spLocks noChangeArrowheads="1"/>
          </p:cNvSpPr>
          <p:nvPr/>
        </p:nvSpPr>
        <p:spPr bwMode="auto">
          <a:xfrm>
            <a:off x="4038600" y="3276600"/>
            <a:ext cx="4419600" cy="2041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zh-CN" sz="3200">
                <a:latin typeface="Calibri" pitchFamily="34" charset="0"/>
              </a:rPr>
              <a:t>Now assume that the cash flows change, but are RISK FREE.  What is the new PV?</a:t>
            </a:r>
            <a:endParaRPr lang="en-US" altLang="zh-CN">
              <a:latin typeface="Calibri" pitchFamily="34" charset="0"/>
            </a:endParaRPr>
          </a:p>
        </p:txBody>
      </p:sp>
    </p:spTree>
    <p:extLst>
      <p:ext uri="{BB962C8B-B14F-4D97-AF65-F5344CB8AC3E}">
        <p14:creationId xmlns="" xmlns:p14="http://schemas.microsoft.com/office/powerpoint/2010/main" val="3782676531"/>
      </p:ext>
    </p:extLst>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zh-CN" smtClean="0"/>
              <a:t>Risk,DCF and CEQ</a:t>
            </a:r>
          </a:p>
        </p:txBody>
      </p:sp>
      <p:sp>
        <p:nvSpPr>
          <p:cNvPr id="62467" name="Rectangle 3"/>
          <p:cNvSpPr>
            <a:spLocks noGrp="1" noChangeArrowheads="1"/>
          </p:cNvSpPr>
          <p:nvPr>
            <p:ph idx="1"/>
          </p:nvPr>
        </p:nvSpPr>
        <p:spPr>
          <a:xfrm>
            <a:off x="762000" y="1447800"/>
            <a:ext cx="8077200" cy="1600200"/>
          </a:xfrm>
        </p:spPr>
        <p:txBody>
          <a:bodyPr/>
          <a:lstStyle/>
          <a:p>
            <a:pPr eaLnBrk="1" hangingPunct="1">
              <a:lnSpc>
                <a:spcPct val="90000"/>
              </a:lnSpc>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lnSpc>
                <a:spcPct val="90000"/>
              </a:lnSpc>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 </a:t>
            </a:r>
            <a:r>
              <a:rPr lang="en-US" altLang="zh-CN" sz="2000" smtClean="0">
                <a:solidFill>
                  <a:srgbClr val="FF3300"/>
                </a:solidFill>
              </a:rPr>
              <a:t>Now assume that the cash flows change, but are RISK FREE.  What is the new PV?</a:t>
            </a:r>
          </a:p>
        </p:txBody>
      </p:sp>
      <p:graphicFrame>
        <p:nvGraphicFramePr>
          <p:cNvPr id="62468" name="Object 0"/>
          <p:cNvGraphicFramePr>
            <a:graphicFrameLocks noChangeAspect="1"/>
          </p:cNvGraphicFramePr>
          <p:nvPr/>
        </p:nvGraphicFramePr>
        <p:xfrm>
          <a:off x="4038600" y="3048000"/>
          <a:ext cx="4422775" cy="3265488"/>
        </p:xfrm>
        <a:graphic>
          <a:graphicData uri="http://schemas.openxmlformats.org/presentationml/2006/ole">
            <p:oleObj spid="_x0000_s8196" name="Equation" r:id="rId4" imgW="1892300" imgH="1397000" progId="Equation.3">
              <p:embed/>
            </p:oleObj>
          </a:graphicData>
        </a:graphic>
      </p:graphicFrame>
      <p:graphicFrame>
        <p:nvGraphicFramePr>
          <p:cNvPr id="62469" name="Object 1"/>
          <p:cNvGraphicFramePr>
            <a:graphicFrameLocks noChangeAspect="1"/>
          </p:cNvGraphicFramePr>
          <p:nvPr/>
        </p:nvGraphicFramePr>
        <p:xfrm>
          <a:off x="228600" y="3581400"/>
          <a:ext cx="3581400" cy="2557463"/>
        </p:xfrm>
        <a:graphic>
          <a:graphicData uri="http://schemas.openxmlformats.org/presentationml/2006/ole">
            <p:oleObj spid="_x0000_s8197" name="Equation" r:id="rId5" imgW="1955800" imgH="1397000" progId="Equation.3">
              <p:embed/>
            </p:oleObj>
          </a:graphicData>
        </a:graphic>
      </p:graphicFrame>
    </p:spTree>
    <p:extLst>
      <p:ext uri="{BB962C8B-B14F-4D97-AF65-F5344CB8AC3E}">
        <p14:creationId xmlns="" xmlns:p14="http://schemas.microsoft.com/office/powerpoint/2010/main" val="3757740064"/>
      </p:ext>
    </p:extLst>
  </p:cSld>
  <p:clrMapOvr>
    <a:masterClrMapping/>
  </p:clrMapOvr>
  <p:transition>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zh-CN" smtClean="0"/>
              <a:t>Risk,DCF and CEQ</a:t>
            </a:r>
          </a:p>
        </p:txBody>
      </p:sp>
      <p:sp>
        <p:nvSpPr>
          <p:cNvPr id="63491" name="Rectangle 3"/>
          <p:cNvSpPr>
            <a:spLocks noGrp="1" noChangeArrowheads="1"/>
          </p:cNvSpPr>
          <p:nvPr>
            <p:ph idx="1"/>
          </p:nvPr>
        </p:nvSpPr>
        <p:spPr>
          <a:xfrm>
            <a:off x="762000" y="1447800"/>
            <a:ext cx="8077200" cy="1600200"/>
          </a:xfrm>
        </p:spPr>
        <p:txBody>
          <a:bodyPr/>
          <a:lstStyle/>
          <a:p>
            <a:pPr eaLnBrk="1" hangingPunct="1">
              <a:lnSpc>
                <a:spcPct val="90000"/>
              </a:lnSpc>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lnSpc>
                <a:spcPct val="90000"/>
              </a:lnSpc>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 </a:t>
            </a:r>
            <a:r>
              <a:rPr lang="en-US" altLang="zh-CN" sz="2000" smtClean="0">
                <a:solidFill>
                  <a:srgbClr val="FF3300"/>
                </a:solidFill>
              </a:rPr>
              <a:t>Now assume that the cash flows change, but are RISK FREE.  What is the new PV?</a:t>
            </a:r>
          </a:p>
        </p:txBody>
      </p:sp>
      <p:graphicFrame>
        <p:nvGraphicFramePr>
          <p:cNvPr id="63492" name="Object 0"/>
          <p:cNvGraphicFramePr>
            <a:graphicFrameLocks noChangeAspect="1"/>
          </p:cNvGraphicFramePr>
          <p:nvPr/>
        </p:nvGraphicFramePr>
        <p:xfrm>
          <a:off x="4953000" y="3200400"/>
          <a:ext cx="2971800" cy="2195513"/>
        </p:xfrm>
        <a:graphic>
          <a:graphicData uri="http://schemas.openxmlformats.org/presentationml/2006/ole">
            <p:oleObj spid="_x0000_s9220" name="Equation" r:id="rId4" imgW="1892300" imgH="1397000" progId="Equation.3">
              <p:embed/>
            </p:oleObj>
          </a:graphicData>
        </a:graphic>
      </p:graphicFrame>
      <p:graphicFrame>
        <p:nvGraphicFramePr>
          <p:cNvPr id="63493" name="Object 1"/>
          <p:cNvGraphicFramePr>
            <a:graphicFrameLocks noChangeAspect="1"/>
          </p:cNvGraphicFramePr>
          <p:nvPr/>
        </p:nvGraphicFramePr>
        <p:xfrm>
          <a:off x="1295400" y="3200400"/>
          <a:ext cx="3124200" cy="2230438"/>
        </p:xfrm>
        <a:graphic>
          <a:graphicData uri="http://schemas.openxmlformats.org/presentationml/2006/ole">
            <p:oleObj spid="_x0000_s9221" name="Equation" r:id="rId5" imgW="1955800" imgH="1397000" progId="Equation.3">
              <p:embed/>
            </p:oleObj>
          </a:graphicData>
        </a:graphic>
      </p:graphicFrame>
      <p:sp>
        <p:nvSpPr>
          <p:cNvPr id="63494" name="Text Box 6"/>
          <p:cNvSpPr txBox="1">
            <a:spLocks noChangeArrowheads="1"/>
          </p:cNvSpPr>
          <p:nvPr/>
        </p:nvSpPr>
        <p:spPr bwMode="auto">
          <a:xfrm>
            <a:off x="914400" y="5638800"/>
            <a:ext cx="7543800"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zh-CN">
                <a:latin typeface="Calibri" pitchFamily="34" charset="0"/>
              </a:rPr>
              <a:t>Since the 94.6 is risk free, we call it a </a:t>
            </a:r>
            <a:r>
              <a:rPr lang="en-US" altLang="zh-CN" b="1" i="1">
                <a:latin typeface="Calibri" pitchFamily="34" charset="0"/>
              </a:rPr>
              <a:t>Certainty Equivalent</a:t>
            </a:r>
            <a:r>
              <a:rPr lang="en-US" altLang="zh-CN">
                <a:latin typeface="Calibri" pitchFamily="34" charset="0"/>
              </a:rPr>
              <a:t> of the 100.</a:t>
            </a:r>
          </a:p>
        </p:txBody>
      </p:sp>
      <p:sp>
        <p:nvSpPr>
          <p:cNvPr id="63495" name="Rectangle 7"/>
          <p:cNvSpPr>
            <a:spLocks noChangeArrowheads="1"/>
          </p:cNvSpPr>
          <p:nvPr/>
        </p:nvSpPr>
        <p:spPr bwMode="auto">
          <a:xfrm>
            <a:off x="2209800" y="3886200"/>
            <a:ext cx="609600" cy="381000"/>
          </a:xfrm>
          <a:prstGeom prst="rect">
            <a:avLst/>
          </a:prstGeom>
          <a:noFill/>
          <a:ln w="28575">
            <a:solidFill>
              <a:srgbClr val="FF33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
        <p:nvSpPr>
          <p:cNvPr id="63496" name="Rectangle 8"/>
          <p:cNvSpPr>
            <a:spLocks noChangeArrowheads="1"/>
          </p:cNvSpPr>
          <p:nvPr/>
        </p:nvSpPr>
        <p:spPr bwMode="auto">
          <a:xfrm>
            <a:off x="5867400" y="3886200"/>
            <a:ext cx="609600" cy="381000"/>
          </a:xfrm>
          <a:prstGeom prst="rect">
            <a:avLst/>
          </a:prstGeom>
          <a:noFill/>
          <a:ln w="28575">
            <a:solidFill>
              <a:srgbClr val="FF33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Calibri" pitchFamily="34" charset="0"/>
            </a:endParaRPr>
          </a:p>
        </p:txBody>
      </p:sp>
      <p:sp>
        <p:nvSpPr>
          <p:cNvPr id="63497" name="Line 9"/>
          <p:cNvSpPr>
            <a:spLocks noChangeShapeType="1"/>
          </p:cNvSpPr>
          <p:nvPr/>
        </p:nvSpPr>
        <p:spPr bwMode="auto">
          <a:xfrm>
            <a:off x="2819400" y="4267200"/>
            <a:ext cx="3200400" cy="1447800"/>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498" name="Line 10"/>
          <p:cNvSpPr>
            <a:spLocks noChangeShapeType="1"/>
          </p:cNvSpPr>
          <p:nvPr/>
        </p:nvSpPr>
        <p:spPr bwMode="auto">
          <a:xfrm flipH="1" flipV="1">
            <a:off x="5943600" y="4191000"/>
            <a:ext cx="76200" cy="1524000"/>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 xmlns:p14="http://schemas.microsoft.com/office/powerpoint/2010/main" val="1306950974"/>
      </p:ext>
    </p:extLst>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zh-CN" smtClean="0"/>
              <a:t>Risk,DCF and CEQ</a:t>
            </a:r>
          </a:p>
        </p:txBody>
      </p:sp>
      <p:sp>
        <p:nvSpPr>
          <p:cNvPr id="64515" name="Rectangle 3"/>
          <p:cNvSpPr>
            <a:spLocks noGrp="1" noChangeArrowheads="1"/>
          </p:cNvSpPr>
          <p:nvPr>
            <p:ph idx="1"/>
          </p:nvPr>
        </p:nvSpPr>
        <p:spPr>
          <a:xfrm>
            <a:off x="762000" y="1447800"/>
            <a:ext cx="8077200" cy="1600200"/>
          </a:xfrm>
        </p:spPr>
        <p:txBody>
          <a:bodyPr/>
          <a:lstStyle/>
          <a:p>
            <a:pPr eaLnBrk="1" hangingPunct="1">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 </a:t>
            </a:r>
            <a:r>
              <a:rPr lang="en-US" altLang="zh-CN" sz="2000" smtClean="0">
                <a:solidFill>
                  <a:srgbClr val="FF3300"/>
                </a:solidFill>
              </a:rPr>
              <a:t>DEDUCTION FOR RISK</a:t>
            </a:r>
          </a:p>
        </p:txBody>
      </p:sp>
      <p:graphicFrame>
        <p:nvGraphicFramePr>
          <p:cNvPr id="64516" name="Object 0"/>
          <p:cNvGraphicFramePr>
            <a:graphicFrameLocks noChangeAspect="1"/>
          </p:cNvGraphicFramePr>
          <p:nvPr/>
        </p:nvGraphicFramePr>
        <p:xfrm>
          <a:off x="1828800" y="2971800"/>
          <a:ext cx="5551488" cy="3562350"/>
        </p:xfrm>
        <a:graphic>
          <a:graphicData uri="http://schemas.openxmlformats.org/presentationml/2006/ole">
            <p:oleObj spid="_x0000_s10243" name="Equation" r:id="rId4" imgW="2374900" imgH="1524000" progId="Equation.3">
              <p:embed/>
            </p:oleObj>
          </a:graphicData>
        </a:graphic>
      </p:graphicFrame>
    </p:spTree>
    <p:extLst>
      <p:ext uri="{BB962C8B-B14F-4D97-AF65-F5344CB8AC3E}">
        <p14:creationId xmlns="" xmlns:p14="http://schemas.microsoft.com/office/powerpoint/2010/main" val="2839882081"/>
      </p:ext>
    </p:extLst>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zh-CN" smtClean="0"/>
              <a:t>Risk,DCF and CEQ</a:t>
            </a:r>
          </a:p>
        </p:txBody>
      </p:sp>
      <p:sp>
        <p:nvSpPr>
          <p:cNvPr id="65539" name="Rectangle 3"/>
          <p:cNvSpPr>
            <a:spLocks noGrp="1" noChangeArrowheads="1"/>
          </p:cNvSpPr>
          <p:nvPr>
            <p:ph idx="1"/>
          </p:nvPr>
        </p:nvSpPr>
        <p:spPr>
          <a:xfrm>
            <a:off x="762000" y="1447800"/>
            <a:ext cx="8077200" cy="1600200"/>
          </a:xfrm>
        </p:spPr>
        <p:txBody>
          <a:bodyPr/>
          <a:lstStyle/>
          <a:p>
            <a:pPr eaLnBrk="1" hangingPunct="1">
              <a:lnSpc>
                <a:spcPct val="90000"/>
              </a:lnSpc>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lnSpc>
                <a:spcPct val="90000"/>
              </a:lnSpc>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 Now assume that the cash flows change, but are RISK FREE.  What is the new PV?</a:t>
            </a:r>
            <a:endParaRPr lang="en-US" altLang="zh-CN" sz="2000" smtClean="0">
              <a:solidFill>
                <a:srgbClr val="FF3300"/>
              </a:solidFill>
            </a:endParaRPr>
          </a:p>
        </p:txBody>
      </p:sp>
      <p:sp>
        <p:nvSpPr>
          <p:cNvPr id="65540" name="Text Box 11"/>
          <p:cNvSpPr txBox="1">
            <a:spLocks noChangeArrowheads="1"/>
          </p:cNvSpPr>
          <p:nvPr/>
        </p:nvSpPr>
        <p:spPr bwMode="auto">
          <a:xfrm>
            <a:off x="838200" y="3505200"/>
            <a:ext cx="7696200" cy="118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zh-CN">
                <a:latin typeface="Calibri" pitchFamily="34" charset="0"/>
              </a:rPr>
              <a:t>The difference between the 100 and the certainty equivalent (94.6) is 5.4%…this % can be considered the annual premium on a risky cash flow</a:t>
            </a:r>
          </a:p>
        </p:txBody>
      </p:sp>
      <p:graphicFrame>
        <p:nvGraphicFramePr>
          <p:cNvPr id="65541" name="Object 0"/>
          <p:cNvGraphicFramePr>
            <a:graphicFrameLocks noChangeAspect="1"/>
          </p:cNvGraphicFramePr>
          <p:nvPr/>
        </p:nvGraphicFramePr>
        <p:xfrm>
          <a:off x="1295400" y="5029200"/>
          <a:ext cx="6781800" cy="879475"/>
        </p:xfrm>
        <a:graphic>
          <a:graphicData uri="http://schemas.openxmlformats.org/presentationml/2006/ole">
            <p:oleObj spid="_x0000_s11267" name="Equation" r:id="rId4" imgW="3022600" imgH="393700" progId="Equation.3">
              <p:embed/>
            </p:oleObj>
          </a:graphicData>
        </a:graphic>
      </p:graphicFrame>
    </p:spTree>
    <p:extLst>
      <p:ext uri="{BB962C8B-B14F-4D97-AF65-F5344CB8AC3E}">
        <p14:creationId xmlns="" xmlns:p14="http://schemas.microsoft.com/office/powerpoint/2010/main" val="4291622821"/>
      </p:ext>
    </p:extLst>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ltLang="zh-CN" smtClean="0"/>
              <a:t>Risk,DCF and CEQ</a:t>
            </a:r>
          </a:p>
        </p:txBody>
      </p:sp>
      <p:sp>
        <p:nvSpPr>
          <p:cNvPr id="66563" name="Rectangle 3"/>
          <p:cNvSpPr>
            <a:spLocks noGrp="1" noChangeArrowheads="1"/>
          </p:cNvSpPr>
          <p:nvPr>
            <p:ph idx="1"/>
          </p:nvPr>
        </p:nvSpPr>
        <p:spPr>
          <a:xfrm>
            <a:off x="762000" y="1447800"/>
            <a:ext cx="8077200" cy="1600200"/>
          </a:xfrm>
        </p:spPr>
        <p:txBody>
          <a:bodyPr/>
          <a:lstStyle/>
          <a:p>
            <a:pPr eaLnBrk="1" hangingPunct="1">
              <a:lnSpc>
                <a:spcPct val="90000"/>
              </a:lnSpc>
              <a:buFont typeface="Wingdings" pitchFamily="2" charset="2"/>
              <a:buNone/>
            </a:pPr>
            <a:r>
              <a:rPr lang="en-US" altLang="zh-CN" sz="2000" b="1" i="1" smtClean="0">
                <a:solidFill>
                  <a:schemeClr val="accent2"/>
                </a:solidFill>
              </a:rPr>
              <a:t>Example</a:t>
            </a:r>
            <a:endParaRPr lang="en-US" altLang="zh-CN" sz="2000" smtClean="0">
              <a:solidFill>
                <a:schemeClr val="accent2"/>
              </a:solidFill>
            </a:endParaRPr>
          </a:p>
          <a:p>
            <a:pPr eaLnBrk="1" hangingPunct="1">
              <a:lnSpc>
                <a:spcPct val="90000"/>
              </a:lnSpc>
              <a:buFont typeface="Wingdings" pitchFamily="2" charset="2"/>
              <a:buNone/>
            </a:pPr>
            <a:r>
              <a:rPr lang="en-US" altLang="zh-CN" sz="2000" smtClean="0">
                <a:solidFill>
                  <a:schemeClr val="accent2"/>
                </a:solidFill>
              </a:rPr>
              <a:t>	Project A is expected to produce CF = $100 mil for each of three years. Given a risk free rate of 6%, a market premium of 8%, and beta of .75, what is the PV of the project?.. Now assume that the cash flows change, but are RISK FREE.  What is the new PV?</a:t>
            </a:r>
            <a:endParaRPr lang="en-US" altLang="zh-CN" sz="2000" smtClean="0">
              <a:solidFill>
                <a:srgbClr val="FF3300"/>
              </a:solidFill>
            </a:endParaRPr>
          </a:p>
        </p:txBody>
      </p:sp>
      <p:graphicFrame>
        <p:nvGraphicFramePr>
          <p:cNvPr id="66564" name="Object 0"/>
          <p:cNvGraphicFramePr>
            <a:graphicFrameLocks noChangeAspect="1"/>
          </p:cNvGraphicFramePr>
          <p:nvPr/>
        </p:nvGraphicFramePr>
        <p:xfrm>
          <a:off x="2960688" y="3276600"/>
          <a:ext cx="2743200" cy="3124200"/>
        </p:xfrm>
        <a:graphic>
          <a:graphicData uri="http://schemas.openxmlformats.org/presentationml/2006/ole">
            <p:oleObj spid="_x0000_s12291" name="Equation" r:id="rId4" imgW="1460500" imgH="1663700" progId="Equation.3">
              <p:embed/>
            </p:oleObj>
          </a:graphicData>
        </a:graphic>
      </p:graphicFrame>
    </p:spTree>
    <p:extLst>
      <p:ext uri="{BB962C8B-B14F-4D97-AF65-F5344CB8AC3E}">
        <p14:creationId xmlns="" xmlns:p14="http://schemas.microsoft.com/office/powerpoint/2010/main" val="2679140099"/>
      </p:ext>
    </p:extLst>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smtClean="0"/>
              <a:t>Summary</a:t>
            </a:r>
          </a:p>
        </p:txBody>
      </p:sp>
      <p:sp>
        <p:nvSpPr>
          <p:cNvPr id="67587" name="Content Placeholder 2"/>
          <p:cNvSpPr>
            <a:spLocks noGrp="1"/>
          </p:cNvSpPr>
          <p:nvPr>
            <p:ph idx="1"/>
          </p:nvPr>
        </p:nvSpPr>
        <p:spPr/>
        <p:txBody>
          <a:bodyPr/>
          <a:lstStyle/>
          <a:p>
            <a:r>
              <a:rPr lang="en-US" dirty="0" smtClean="0"/>
              <a:t>Discount Rates for International Projects</a:t>
            </a:r>
          </a:p>
          <a:p>
            <a:r>
              <a:rPr lang="en-US" dirty="0" smtClean="0"/>
              <a:t>International Risk</a:t>
            </a:r>
          </a:p>
          <a:p>
            <a:r>
              <a:rPr lang="en-US" dirty="0" smtClean="0"/>
              <a:t>Asset Beta</a:t>
            </a:r>
          </a:p>
          <a:p>
            <a:r>
              <a:rPr lang="en-US" dirty="0" smtClean="0"/>
              <a:t>Risk, DCF and CEQ</a:t>
            </a:r>
          </a:p>
        </p:txBody>
      </p:sp>
    </p:spTree>
    <p:extLst>
      <p:ext uri="{BB962C8B-B14F-4D97-AF65-F5344CB8AC3E}">
        <p14:creationId xmlns="" xmlns:p14="http://schemas.microsoft.com/office/powerpoint/2010/main" val="3153227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1616</Words>
  <Application>Microsoft Office PowerPoint</Application>
  <PresentationFormat>On-screen Show (4:3)</PresentationFormat>
  <Paragraphs>182</Paragraphs>
  <Slides>41</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Equation</vt:lpstr>
      <vt:lpstr>Last Study Topics</vt:lpstr>
      <vt:lpstr>Today’s Study Topics</vt:lpstr>
      <vt:lpstr>DISCOUNT RATES FOR INTERNATIONAL PROJECTS</vt:lpstr>
      <vt:lpstr>International Risk</vt:lpstr>
      <vt:lpstr>Continue</vt:lpstr>
      <vt:lpstr>Understanding</vt:lpstr>
      <vt:lpstr>DISCOUNT RATES FOR INTERNATIONAL PROJECTS</vt:lpstr>
      <vt:lpstr>Continue</vt:lpstr>
      <vt:lpstr>Understanding</vt:lpstr>
      <vt:lpstr>Continue</vt:lpstr>
      <vt:lpstr>SETTING DISCOUNT RATES WHEN YOU CAN’T CALCULATE BETA</vt:lpstr>
      <vt:lpstr>Continue</vt:lpstr>
      <vt:lpstr>Example</vt:lpstr>
      <vt:lpstr>Continue</vt:lpstr>
      <vt:lpstr>Continue</vt:lpstr>
      <vt:lpstr>Continue</vt:lpstr>
      <vt:lpstr>Continue</vt:lpstr>
      <vt:lpstr>Continue</vt:lpstr>
      <vt:lpstr>Continue</vt:lpstr>
      <vt:lpstr>Continue</vt:lpstr>
      <vt:lpstr>Continue</vt:lpstr>
      <vt:lpstr>Asset Betas</vt:lpstr>
      <vt:lpstr>Asset Betas</vt:lpstr>
      <vt:lpstr>Continue</vt:lpstr>
      <vt:lpstr>Continue</vt:lpstr>
      <vt:lpstr>ANOTHER LOOK AT RISK AND DISCOUNTED CASH FLOW</vt:lpstr>
      <vt:lpstr>Continue</vt:lpstr>
      <vt:lpstr>Continue</vt:lpstr>
      <vt:lpstr>Understanding</vt:lpstr>
      <vt:lpstr>Continue</vt:lpstr>
      <vt:lpstr>Risk,DCF and CEQ</vt:lpstr>
      <vt:lpstr>Risk,DCF and CEQ</vt:lpstr>
      <vt:lpstr>Risk,DCF and CEQ</vt:lpstr>
      <vt:lpstr>Risk,DCF and CEQ</vt:lpstr>
      <vt:lpstr>Risk,DCF and CEQ</vt:lpstr>
      <vt:lpstr>Risk,DCF and CEQ</vt:lpstr>
      <vt:lpstr>Risk,DCF and CEQ</vt:lpstr>
      <vt:lpstr>Risk,DCF and CEQ</vt:lpstr>
      <vt:lpstr>Risk,DCF and CEQ</vt:lpstr>
      <vt:lpstr>Risk,DCF and CEQ</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 Study Topics</dc:title>
  <dc:creator>NTS</dc:creator>
  <cp:lastModifiedBy>NTS</cp:lastModifiedBy>
  <cp:revision>2</cp:revision>
  <dcterms:created xsi:type="dcterms:W3CDTF">2014-12-18T05:08:10Z</dcterms:created>
  <dcterms:modified xsi:type="dcterms:W3CDTF">2014-12-18T07:32:18Z</dcterms:modified>
</cp:coreProperties>
</file>