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44" r:id="rId1"/>
  </p:sldMasterIdLst>
  <p:notesMasterIdLst>
    <p:notesMasterId r:id="rId54"/>
  </p:notesMasterIdLst>
  <p:sldIdLst>
    <p:sldId id="560" r:id="rId2"/>
    <p:sldId id="561" r:id="rId3"/>
    <p:sldId id="542" r:id="rId4"/>
    <p:sldId id="575" r:id="rId5"/>
    <p:sldId id="543" r:id="rId6"/>
    <p:sldId id="523" r:id="rId7"/>
    <p:sldId id="532" r:id="rId8"/>
    <p:sldId id="533" r:id="rId9"/>
    <p:sldId id="524" r:id="rId10"/>
    <p:sldId id="534" r:id="rId11"/>
    <p:sldId id="535" r:id="rId12"/>
    <p:sldId id="536" r:id="rId13"/>
    <p:sldId id="537" r:id="rId14"/>
    <p:sldId id="538" r:id="rId15"/>
    <p:sldId id="539" r:id="rId16"/>
    <p:sldId id="540" r:id="rId17"/>
    <p:sldId id="541" r:id="rId18"/>
    <p:sldId id="544" r:id="rId19"/>
    <p:sldId id="545" r:id="rId20"/>
    <p:sldId id="546" r:id="rId21"/>
    <p:sldId id="548" r:id="rId22"/>
    <p:sldId id="547" r:id="rId23"/>
    <p:sldId id="576" r:id="rId24"/>
    <p:sldId id="549" r:id="rId25"/>
    <p:sldId id="551" r:id="rId26"/>
    <p:sldId id="552" r:id="rId27"/>
    <p:sldId id="553" r:id="rId28"/>
    <p:sldId id="577" r:id="rId29"/>
    <p:sldId id="578" r:id="rId30"/>
    <p:sldId id="554" r:id="rId31"/>
    <p:sldId id="555" r:id="rId32"/>
    <p:sldId id="557" r:id="rId33"/>
    <p:sldId id="579" r:id="rId34"/>
    <p:sldId id="556" r:id="rId35"/>
    <p:sldId id="550" r:id="rId36"/>
    <p:sldId id="558" r:id="rId37"/>
    <p:sldId id="559" r:id="rId38"/>
    <p:sldId id="562" r:id="rId39"/>
    <p:sldId id="563" r:id="rId40"/>
    <p:sldId id="580" r:id="rId41"/>
    <p:sldId id="564" r:id="rId42"/>
    <p:sldId id="565" r:id="rId43"/>
    <p:sldId id="566" r:id="rId44"/>
    <p:sldId id="567" r:id="rId45"/>
    <p:sldId id="568" r:id="rId46"/>
    <p:sldId id="569" r:id="rId47"/>
    <p:sldId id="570" r:id="rId48"/>
    <p:sldId id="571" r:id="rId49"/>
    <p:sldId id="572" r:id="rId50"/>
    <p:sldId id="574" r:id="rId51"/>
    <p:sldId id="573" r:id="rId52"/>
    <p:sldId id="581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37" autoAdjust="0"/>
  </p:normalViewPr>
  <p:slideViewPr>
    <p:cSldViewPr>
      <p:cViewPr>
        <p:scale>
          <a:sx n="80" d="100"/>
          <a:sy n="80" d="100"/>
        </p:scale>
        <p:origin x="-100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8A513-F375-4F62-9721-07A6492E9AA8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B5E0B-CCBA-45BE-AFEF-E1EC3E31F36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B5E0B-CCBA-45BE-AFEF-E1EC3E31F36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CFC90C0-6897-42D7-AC91-653C0A51C7AE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CF082F8-DAF7-4A24-824B-455D4BBD48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187891"/>
          </a:xfrm>
        </p:spPr>
        <p:txBody>
          <a:bodyPr/>
          <a:lstStyle/>
          <a:p>
            <a:pPr algn="ctr"/>
            <a:r>
              <a:rPr lang="en-US" dirty="0" smtClean="0"/>
              <a:t>Lecture </a:t>
            </a:r>
            <a:r>
              <a:rPr lang="en-US" smtClean="0"/>
              <a:t>#8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Investment and portfolio management</a:t>
            </a:r>
            <a:br>
              <a:rPr lang="en-US" dirty="0" smtClean="0"/>
            </a:br>
            <a:r>
              <a:rPr lang="en-US" dirty="0" smtClean="0"/>
              <a:t>MGT 531</a:t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 smtClean="0">
                <a:latin typeface="Arial" pitchFamily="34" charset="0"/>
                <a:cs typeface="Arial" pitchFamily="34" charset="0"/>
              </a:rPr>
              <a:t>The course assumes little prior applied knowledge in the area of finance.</a:t>
            </a:r>
          </a:p>
          <a:p>
            <a:pPr algn="just"/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References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b="1" dirty="0" smtClean="0"/>
              <a:t>Kristina (2010)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‘Investment  Analysis and Portfolio Management’.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References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Portfolio management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Return on investment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Expected rate of return</a:t>
            </a:r>
            <a:endParaRPr lang="en-US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Risk on investment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Measurement of risk and return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Concept of variance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Concept of standard deviation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 of last lecture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 of today's lecture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Measures of risk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Investment portfolio management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609600" y="1524000"/>
            <a:ext cx="7239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Variance and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standard deviation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variance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standard deviation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These are similar measures of risk and can be used for the same purposes in investment analysis;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However, standard deviation in practice is used more often.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Variance and standard deviation are used when investor is focused on estimating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total risk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that could be expected in the defined period in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future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variance and sample standard deviation are more often used when investor evaluates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total risk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his /her investments during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historical period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– this is important in investment portfolio management.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Sample covariance between two assets - A and B is defined  later.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here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rBt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- are rate of return for assets A and B in the time period t,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t varies from 1 to n;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ŕA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ŕB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- sample mean of rate of returns for assets A and B.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 number of sample covariance can range from “–” to “+” infinity.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covariance</a:t>
            </a:r>
            <a:endParaRPr lang="en-US" sz="3200" dirty="0"/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2209800" y="2133600"/>
          <a:ext cx="2413000" cy="660400"/>
        </p:xfrm>
        <a:graphic>
          <a:graphicData uri="http://schemas.openxmlformats.org/presentationml/2006/ole">
            <p:oleObj spid="_x0000_s8194" name="Equation" r:id="rId3" imgW="241272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Though, the covariance number doesn’t tell the investor much about the relationship between the returns on the two assets if only this pair of assets in the portfolio is analyzed.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It is difficult to conclude that the relationship between returns of two assets (A and B) is strong or weak, taking into account the absolute number of the sample variance. 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Identification of the direction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However, what is very important? using the covariance for measuring relationship between two assets – the identification of the direction of this relationship.</a:t>
            </a:r>
          </a:p>
          <a:p>
            <a:pPr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Positive covariance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Positive number of covariance shows that rates of return of two assets are moving to the same direction: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when return on asset A is above its mean of return (positive), the other asset B is tend to be the same (positive) and vice versa: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Covariance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when the rate of return of asset A is negative or bellow its mean of return, the returns of other asset tend to be negative too.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Relationship between 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Negative covariance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Negative number of covariance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shows that rates of return of two assets are moving in the contrariwise directions: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return on asset A is above its mean of return (positive), the returns of the other asset - B is tend to be the negative and vice versa.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analyzing relationship between the assets in the same portfolio using covariance for portfolio formation,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It is important to identify which of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three possible outcomes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exists: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positive covariance (“+”),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negative covariance (“-”) or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zero covariance (“0”).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6928" indent="-457200">
              <a:buFont typeface="+mj-lt"/>
              <a:buAutoNum type="arabicPeriod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If the positive covariance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between two assets is identified: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investor should be not put both of these assets to the same portfolio,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Because their returns move in the same direction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risk in portfolio will be not diversified (that is risk will increase).</a:t>
            </a:r>
          </a:p>
          <a:p>
            <a:pPr marL="566928" indent="-45720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2.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If the negative covariance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between the pair of assets is identified: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investor would be to include both of these assets to the portfolio,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Because their returns move in the contrariwise directions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risk in portfolio could be diversified or decreased.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such assets, return of one asset may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increase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at one time and the return for the other asset may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increase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at other time.</a:t>
            </a:r>
          </a:p>
          <a:p>
            <a:pPr marL="566928" indent="-45720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We discuss some other concepts to analyze the subject.</a:t>
            </a:r>
          </a:p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Correlation and Coefficient of determination.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Correlation is the degree of relationship between two variables.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correlation coefficient between two assets is closely related to their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covariance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correlation coefficient between two assets A and B  can be calculated using the next formula: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Here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sdA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sdB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are standard deviation for asset A and B respectively.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correlation coefficient can range only from -1,0 to +1,0.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  <p:graphicFrame>
        <p:nvGraphicFramePr>
          <p:cNvPr id="123906" name="Object 2"/>
          <p:cNvGraphicFramePr>
            <a:graphicFrameLocks noChangeAspect="1"/>
          </p:cNvGraphicFramePr>
          <p:nvPr/>
        </p:nvGraphicFramePr>
        <p:xfrm>
          <a:off x="2971800" y="4114800"/>
          <a:ext cx="1752600" cy="393700"/>
        </p:xfrm>
        <a:graphic>
          <a:graphicData uri="http://schemas.openxmlformats.org/presentationml/2006/ole">
            <p:oleObj spid="_x0000_s123906" name="Equation" r:id="rId3" imgW="17524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more close the absolute meaning of the correlation coefficient to 1,0,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stronger the relationship between the returns of two assets.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Two variables are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perfectly positively correlated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if correlation coefficient is +1,0.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That is the returns of two assets have a perfect positive linear relationship to each other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Two variables are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Perfectly negatively correlated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if correlation coefficient is -1,0,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That is the asset returns have a perfect inverse linear relationship to each other. 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most often correlation between assets returns 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imperfect.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correlation coefficient equals 0, there is no linear relationship between the returns on the two assets.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Combining two assets with zero correlation with each other in portfolio, reduces the risk of the portfolio.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Therefore, a zero correlation between two assets returns is better than positive correlation.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6928" indent="-457200">
              <a:buFont typeface="+mj-lt"/>
              <a:buAutoNum type="arabicPeriod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Perfect positive correlation: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indicated by positively sloped curve between returns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on two assets A and B (with two returns lying on axis).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Perfect negative correlation: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indicated by negatively sloped curve between returns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rb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on two assets A and B (with two returns lying on axis). 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000" b="1" dirty="0" smtClean="0"/>
              <a:t>Zero correlation between: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indicated by horizontal line</a:t>
            </a:r>
            <a:r>
              <a:rPr lang="en-US" sz="2000" b="1" dirty="0" smtClean="0"/>
              <a:t>.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covariance primarily provides information to the investor about whether the relationship between asset returns is  positive, negative or zero.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When the covariance 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positive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the correlation coefficient will be also positive,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when the covariance is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negative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the correlation coefficient will be also negative.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using correlation coefficients instead of covariance, investor can immediately asses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degree of relationship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between assets returns.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coefficient of determination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shows how much variability in the returns of one asset can be associated with variability in the returns of the other asset.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interpretation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of this number for the investor is that if the returns on two assets are perfectly correlated,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coefficient of determination will be equal to 100 %, and,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In such a case if investor knows that what will be the changes in returns of one asset?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He/she could predict exactly the return of the other asset.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Relationship between the returns on stock and market portfolio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Investors pick the relevant assets to the investment portfolio on the basis of: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their risk and return characteristics and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assessment of the relationship of their returns,</a:t>
            </a:r>
          </a:p>
          <a:p>
            <a:pPr marL="624078" indent="-51435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Investor must consider to the fact that: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assets are traded in the market.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What is the relationship between the returns on an asset and returns in the whole market (market portfolio)?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Before examining the relationship between a specific asset and the market portfolio, the concept of “market portfolio” needs to be defined.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Theoretical interpretation of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market portfolio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Theoretical interpretation of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market portfolio is that:</a:t>
            </a:r>
          </a:p>
          <a:p>
            <a:pPr>
              <a:buFont typeface="Wingdings" pitchFamily="2" charset="2"/>
              <a:buChar char="§"/>
            </a:pP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it involves every single risky asset in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global economic system, 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and contains each asset in proportion to the total market value of that asset relative to the total value of all other assets (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value weighted portfolio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going from conceptual to practical approach - how to measure the return of the market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portfolio in such a broad its understanding –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the market index for this purpose can be used.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The characteristic line and the Beta factor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Investors can think of the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market portfolio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as the ultimate market index.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And if the investor following his/her investment policy makes the decision to invest, For example, only in stocks,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market portfolio practically can be presented by one of the available representative indexes in particular stock exchange.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most often the relationship between the asset return and market portfolio return is demonstrated and examined using the common stocks as assets,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The same concept can be used analyzing bonds, or any other assets.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With the given historical data about the returns on the particular common stock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and market index return 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in the same periods of time, investor can draw the stock’s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characteristic line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characteristic line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describes the relationship between the stock and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shows the returns investor expect the stock to produce, given that a particular rate of return appears for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It helps to assess the risk characteristics of one stock relative to the market.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Stock’s characteristic line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 a straight line can be described by its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slope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and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intercept -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by point in which it crosses the vertical axis –.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Stock’s characteristic line: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2098" name="Object 2"/>
          <p:cNvGraphicFramePr>
            <a:graphicFrameLocks noChangeAspect="1"/>
          </p:cNvGraphicFramePr>
          <p:nvPr/>
        </p:nvGraphicFramePr>
        <p:xfrm>
          <a:off x="4572000" y="5480050"/>
          <a:ext cx="114300" cy="431800"/>
        </p:xfrm>
        <a:graphic>
          <a:graphicData uri="http://schemas.openxmlformats.org/presentationml/2006/ole">
            <p:oleObj spid="_x0000_s132098" name="Equation" r:id="rId3" imgW="114120" imgH="43164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slope of the characteristic line is called the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Beta factor.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Beta factor for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stock J and can be calculated using following formula: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here: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Cov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rj,rm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– covariance between returns of stock J and the market portfolio;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variance(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 - variance of returns on market portfolio.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Beta factor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the stock is an indicator of the degree to which the stock reacts to the changes in the returns of the market portfolio.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Beta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gives the answer to the investor how much the stock return will change? when the market return will change by 1 percent.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Risk and return</a:t>
            </a:r>
            <a:endParaRPr lang="en-US" sz="3200" dirty="0"/>
          </a:p>
        </p:txBody>
      </p:sp>
      <p:graphicFrame>
        <p:nvGraphicFramePr>
          <p:cNvPr id="143362" name="Object 2"/>
          <p:cNvGraphicFramePr>
            <a:graphicFrameLocks noChangeAspect="1"/>
          </p:cNvGraphicFramePr>
          <p:nvPr/>
        </p:nvGraphicFramePr>
        <p:xfrm>
          <a:off x="3505200" y="2514600"/>
          <a:ext cx="1181100" cy="419100"/>
        </p:xfrm>
        <a:graphic>
          <a:graphicData uri="http://schemas.openxmlformats.org/presentationml/2006/ole">
            <p:oleObj spid="_x0000_s143362" name="Equation" r:id="rId3" imgW="1180800" imgH="419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Intercept  (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the point where characteristic line passes through the vertical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axis.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interpretation of the intercept from the investor’s point of view is that it shows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what would be the rate of return of the stock, if the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rate of return in the market is zero.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Residual variance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characteristic line is a line-of-best-fit through some data points. A characteristic line is what in statistics is called as time-series regression line.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But in reality the stock produce returns that deviate from the characteristic line.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statistics this propensity is called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residual variance.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Residual variance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Concept of time-series regression line and residual variance</a:t>
            </a:r>
            <a:endParaRPr lang="en-US" sz="20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Time-series regression line</a:t>
            </a:r>
            <a:endParaRPr lang="en-US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1.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main characteristics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any investment are investment return and risk.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However to compare various alternatives of investments, the precise quantitative measures for both of these characteristics are needed.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2. General definition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return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is the benefit associated with an investment.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Many investments have two components of their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measurable return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(1) a capital gain or loss; (2) some form of income.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holding period return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the percentage increase in returns associated with the holding period.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3. Investor can‘t compare the alternative investments using holding period returns, if their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holding periods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(investment periods) are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different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these cases arithmetic average return or sample mean of the returns can be used.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4. Both holding period returns and sample mean of returns are calculated using historical data.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However all the investors’ decisions are focused to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future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or to expected results from the investments.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expected rate of return of investment is the statistical measure of return: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which is the sum of all possible rates of returns for the same investment weighted by probabilities.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5.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Risk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can be defined as a chance that the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actual outcome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from an investment will differ from the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expected outcome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The total risk of investments can be measured with such common absolute measures used in statistics as variance and standard deviation. </a:t>
            </a:r>
          </a:p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Variance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can be calculated as a potential deviation of each possible investment rate of return from the expected rate of return. </a:t>
            </a:r>
          </a:p>
          <a:p>
            <a:r>
              <a:rPr lang="en-US" sz="2200" b="1" dirty="0" smtClean="0">
                <a:latin typeface="Arial" pitchFamily="34" charset="0"/>
                <a:cs typeface="Arial" pitchFamily="34" charset="0"/>
              </a:rPr>
              <a:t>Standard deviation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is calculated as the square root of the variance. The more variable the possible outcomes that can occur, the greater the risk.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6. Covariance and correlation coefficient are used to answer the question, that what is the relationship between the returns on different assets?. </a:t>
            </a:r>
          </a:p>
          <a:p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Covariance and correlation coefficient are related and they generally measure the same phenomenon – the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relationship between two variables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8. The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sample covariance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is estimated:</a:t>
            </a: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 when the investor hasn‘t enough information about the underlying probability distributions for the returns of two assets and </a:t>
            </a:r>
          </a:p>
          <a:p>
            <a:pPr>
              <a:buFont typeface="Wingdings" pitchFamily="2" charset="2"/>
              <a:buChar char="§"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then the sample of historical returns is used.</a:t>
            </a:r>
          </a:p>
          <a:p>
            <a:pPr>
              <a:buFont typeface="Wingdings" pitchFamily="2" charset="2"/>
              <a:buChar char="§"/>
            </a:pP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population covariance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estimated: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when the investor has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enough information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about the underlying probability distributions for the returns of two assets and 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can identify the actual probabilities of various pairs of the returns for two assets at the same time.</a:t>
            </a: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Analyzing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relationship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between the assets in the same portfolio using covariance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portfolio formation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 is important to identify which of the three possible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outcomes exists: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positive covariance,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negative covariance or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zero covariance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36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the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positive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covariance between two assets is identified , the common recommendation for the investor would be not to put both of these assets to the same portfolio,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because their returns move in the same direction and the risk in portfolio will be not diversified; 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the 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negative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- the common recommendation for the investor would be to include both of these assets to the portfolio, 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because their returns move in the contrariwise directions and the risk in portfolio could be diversified; 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if the zero covariance - it means that there is no relationship between the rates of return of two assets.</a:t>
            </a:r>
          </a:p>
          <a:p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10. The correlation coefficient between two assets is closely related to their covariance.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correlation coefficient can range only from -1,0 to +1,0.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more close the absolute meaning of the correlation coefficient to 1,0, the stronger the relationship between the returns of two assets.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correlation coefficients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instead of covariance, investor can immediately asses the degree of relationship between assets returns.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11.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coefficient of determination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is calculated as the square of correlation coefficient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shows how much variability in the returns of one asset can be associated with variability in the returns of the other.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12. Theoretical interpretation of the market portfolio is that it involves every single risky asset in the global economic system, and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contains each asset in proportion to the total market value of that asset relative to the total value of all other assets (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value weighted portfolio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Investors can think of the market portfolio as the ultimate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market index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13. Stock’s characteristic line describes the relationship between the stock and the market,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shows the return, investor expect the stock to produce, given that a particular rate of return appears for the market and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helps to assess the risk characteristics of one stock relative to the market.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Summary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14. The slope of the characteristic line is called the Beta factor.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Beta factor of the stock is an indicator of the degree to which the stock reacts to the changes in the returns of the market portfolio.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15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 The </a:t>
            </a: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intercept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is the point where characteristic line passes through the vertical axis.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The interpretation of the intercept from the investor’s point of view is that:</a:t>
            </a:r>
          </a:p>
          <a:p>
            <a:r>
              <a:rPr lang="en-US" sz="2200" dirty="0" smtClean="0">
                <a:latin typeface="Arial" pitchFamily="34" charset="0"/>
                <a:cs typeface="Arial" pitchFamily="34" charset="0"/>
              </a:rPr>
              <a:t> it shows, what would be the rate of return of the stock?, if the rate of return in the market is zero.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16. The residual variance describes the deviation of the asset returns from its characteristic line.</a:t>
            </a:r>
          </a:p>
          <a:p>
            <a:endParaRPr lang="en-US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600" b="1" dirty="0" smtClean="0">
                <a:latin typeface="Arial" pitchFamily="34" charset="0"/>
                <a:cs typeface="Arial" pitchFamily="34" charset="0"/>
              </a:rPr>
              <a:t>Key-terms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Beta factor,  characteristic line, • Coefficient of correlation, • Coefficient of determination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Correlation, • Covariance,  Expected rate of return, • Holding period return,  Intercept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 Investment risk, • Market portfolio, • Population covariance, • Probability, • Residual,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Residual variance, • Return on investment, • Sample mean of return, • Sample standard deviation, • Sample covariance, • Sample variance, • Simple probability distribution</a:t>
            </a:r>
          </a:p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• Standard deviation, • Variance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Arial" pitchFamily="34" charset="0"/>
                <a:cs typeface="Arial" pitchFamily="34" charset="0"/>
              </a:rPr>
              <a:t>Summary</a:t>
            </a:r>
            <a:r>
              <a:rPr lang="en-US" sz="4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1. Comment why methods and tools of the statistics are so important in investment decision making.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2. Distinguish between historical returns and expected returns.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3. Define the components of holding period return. Can any of these components be  negative?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4. When should the sample mean of return be used instead of expected rate of return?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5. What does a probability distribution describe?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6. What does covariance measure? If two assets are said to have positive covariance,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what does it mean?</a:t>
            </a:r>
          </a:p>
          <a:p>
            <a:r>
              <a:rPr lang="en-US" sz="8000" dirty="0" smtClean="0">
                <a:latin typeface="Arial" pitchFamily="34" charset="0"/>
                <a:cs typeface="Arial" pitchFamily="34" charset="0"/>
              </a:rPr>
              <a:t>7. Explain, why doesn’t an estimated absolute covariance number tell the investor much about the relationship between the returns on the two assets?</a:t>
            </a:r>
          </a:p>
          <a:p>
            <a:r>
              <a:rPr lang="en-US" sz="7200" dirty="0" smtClean="0">
                <a:latin typeface="Arial" pitchFamily="34" charset="0"/>
                <a:cs typeface="Arial" pitchFamily="34" charset="0"/>
              </a:rPr>
              <a:t>8. </a:t>
            </a:r>
            <a:r>
              <a:rPr lang="en-US" sz="8000" dirty="0" smtClean="0">
                <a:latin typeface="Arial" pitchFamily="34" charset="0"/>
                <a:cs typeface="Arial" pitchFamily="34" charset="0"/>
              </a:rPr>
              <a:t>How do you understand an investment risk and what statistic tools can be used to  measure it?</a:t>
            </a:r>
          </a:p>
          <a:p>
            <a:endParaRPr lang="en-US" sz="8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Questions and problems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9. Describe the Beta factor.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10. What does the characteristic line tells to investor? Why stock characteristic lines are different for the securities traded in the same market?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11. With which of stock’s characteristic line definitions presented below you disagree?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a) Stock’s characteristic line describes the relationship between the stock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and the market;</a:t>
            </a: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b) Stock’s characteristic line shows the return investor expect the stock to produce, given that a particular rate of return appears for the market;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Questions and problems</a:t>
            </a:r>
            <a:endParaRPr lang="en-US" sz="3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c) Stock’s characteristic line describes the relationship between rate of return of any two different stocks in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d) I agree with all definitions presented above.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12. Calculate the main statistic measures to explain the relationship between stock A and the market portfolio: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covariance between rate of return for the stock A and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Beta factor of stock A;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correlation coefficient between the rates of return of the stock A and the market;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• The sample coefficient of determination associated with the stock A and the market.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Questions and problems</a:t>
            </a:r>
            <a:endParaRPr lang="en-US" sz="3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Mini-contents</a:t>
            </a:r>
          </a:p>
          <a:p>
            <a:r>
              <a:rPr lang="en-US" dirty="0" smtClean="0"/>
              <a:t>1. Portfolio theory.</a:t>
            </a:r>
          </a:p>
          <a:p>
            <a:r>
              <a:rPr lang="en-US" dirty="0" smtClean="0"/>
              <a:t>2. Markowitz portfolio theory.</a:t>
            </a:r>
          </a:p>
          <a:p>
            <a:r>
              <a:rPr lang="en-US" dirty="0" smtClean="0"/>
              <a:t>3. The Risk and Expected Return of a Portfolio.</a:t>
            </a:r>
          </a:p>
          <a:p>
            <a:r>
              <a:rPr lang="en-US" dirty="0" smtClean="0"/>
              <a:t>3.1. Capital Asset Pricing Model (CAPM).</a:t>
            </a:r>
          </a:p>
          <a:p>
            <a:r>
              <a:rPr lang="en-US" dirty="0" smtClean="0"/>
              <a:t>3.2. Arbitrage Pricing Theory (APT).</a:t>
            </a:r>
          </a:p>
          <a:p>
            <a:r>
              <a:rPr lang="en-US" dirty="0" smtClean="0"/>
              <a:t>3.3. Market efficiency theory.</a:t>
            </a:r>
          </a:p>
          <a:p>
            <a:r>
              <a:rPr lang="en-US" dirty="0" smtClean="0"/>
              <a:t>Summary</a:t>
            </a:r>
          </a:p>
          <a:p>
            <a:r>
              <a:rPr lang="en-US" dirty="0" smtClean="0"/>
              <a:t>Key terms</a:t>
            </a:r>
          </a:p>
          <a:p>
            <a:r>
              <a:rPr lang="en-US" dirty="0" smtClean="0"/>
              <a:t>Questions and problems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3. Theory for investment portfolio formation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Markowitz portfolio theory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author of the modern portfolio theory is Harry Markowitz who introduced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analysis of the portfolios of investments in his article “Portfolio Selection”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published in the Journal of Finance in 1952.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new approach presented in this article included portfolio formation by considering: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expected rate of return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risk of individual stocks and,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crucially, their interrelationship as measured by correlation.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Prior to this, investors 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examined investments individually,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build up portfolios of attractive stocks, and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did not consider how they related to each other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Markowitz showed how it might be possible to better of these simplistic portfolios by taking into account 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correlation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between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the returns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on these stocks.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diversification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plays a very important role in the modern portfolio theory.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Markowitz approach is viewed as a single period approach: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at the beginning of the period the investor must make a decision in what particular securities to invest and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hold these securities until the end of the period.</a:t>
            </a:r>
          </a:p>
          <a:p>
            <a:pPr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Because a portfolio is a collection of securities,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this decision is equivalent to selecting an optimal portfolio from a set of possible portfolios.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Essentiality of the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Markowitz portfolio theory is the problem of optimal portfolio selection.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Indifference curves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method that should be used in selecting the most desirable portfolio involves the use of </a:t>
            </a:r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indifference curves.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Indifference curves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represent an investor’s preferences 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for risk and return. 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These curves should be drawn, putting the investment return on the vertical axis and the risk on the horizontal axis.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Following Markowitz approach: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measure for investment return is expected rate of return and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a measure of risk is standard deviation.</a:t>
            </a:r>
          </a:p>
          <a:p>
            <a:pPr>
              <a:buFont typeface="Wingdings" pitchFamily="2" charset="2"/>
              <a:buChar char="§"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Each indifference curve represents the most desirable investment or investment portfolio for an individual investor.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That means, that any of investments (or portfolios) plotted on the indifference curves are equally desirable to the investor.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Indifference curves (figures)</a:t>
            </a:r>
            <a:endParaRPr lang="en-US" sz="32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All portfolios that lie on a given indifference curve are equally desirable to the investor. </a:t>
            </a:r>
          </a:p>
          <a:p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ndifference curves cannot intersect.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An investor has an infinitive number of indifference curves.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Every investor can represent several indifference curves (for different investment tools).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Every investor has a map of the indifference curves representing his or her preferences for expected returns and risk (standard deviations) for each potential portfolio.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Arial" pitchFamily="34" charset="0"/>
                <a:cs typeface="Arial" pitchFamily="34" charset="0"/>
              </a:rPr>
              <a:t>Features of indifference curves:</a:t>
            </a:r>
            <a:br>
              <a:rPr lang="en-US" sz="4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Two important fundamental assumptions </a:t>
            </a:r>
            <a:r>
              <a:rPr lang="en-US" i="1" dirty="0" smtClean="0">
                <a:latin typeface="Arial" pitchFamily="34" charset="0"/>
                <a:cs typeface="Arial" pitchFamily="34" charset="0"/>
              </a:rPr>
              <a:t>examining indifference curves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applying them to Markowitz portfolio theory: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non-satiation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1. The investors are assumed to prefer higher levels of return to lower levels of return:,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because the higher levels of return allow the investor to spend more on consumption at the end of the investment period.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Thus, given two portfolios with the same standard deviation, the investor will choose the portfolio with the higher expected return.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is called an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non-satiation.</a:t>
            </a:r>
          </a:p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risk aversion</a:t>
            </a:r>
          </a:p>
          <a:p>
            <a:pPr>
              <a:buNone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2. Investors are risk averse. It means that the investor when given the choice, will choose the investment or investment portfolio with the smaller risk.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is called </a:t>
            </a:r>
            <a:r>
              <a:rPr lang="en-US" b="1" i="1" dirty="0" smtClean="0">
                <a:latin typeface="Arial" pitchFamily="34" charset="0"/>
                <a:cs typeface="Arial" pitchFamily="34" charset="0"/>
              </a:rPr>
              <a:t>assumption of risk aversion.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An example how the investor chooses between 3 investments – A,B and C.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Following the assumption of non-satiation, investor will choose A or B which have the higher level of expected return than C.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Following the assumption of risk aversion investor will choose A, despite of the same level of expected returns for investment A and B, because the risk (standard deviation) for investment A is lower than for investment B.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In reality there are an infinitive number of portfolios available for the investment.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Is it means that the investor needs to evaluate all these portfolios on return and risk basis?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Portfolio theory</a:t>
            </a:r>
            <a:endParaRPr lang="en-US" sz="32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Markowitz portfolio theory answers this question using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efficient set  theorem: 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an investor will choose his/ her optimal portfolio from the set of the </a:t>
            </a:r>
            <a:r>
              <a:rPr lang="en-US" sz="2800" i="1" dirty="0" smtClean="0">
                <a:latin typeface="Arial" pitchFamily="34" charset="0"/>
                <a:cs typeface="Arial" pitchFamily="34" charset="0"/>
              </a:rPr>
              <a:t>portfolios that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 (1) offer maximum expected return for varying level of risk, and </a:t>
            </a:r>
          </a:p>
          <a:p>
            <a:r>
              <a:rPr lang="en-US" sz="2800" i="1" dirty="0" smtClean="0">
                <a:latin typeface="Arial" pitchFamily="34" charset="0"/>
                <a:cs typeface="Arial" pitchFamily="34" charset="0"/>
              </a:rPr>
              <a:t>(2) offer minimum risk for varying levels of expected return.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Efficient set of portfolios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involves the portfolios that the investor will find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optimal ones. These portfolios are called an </a:t>
            </a:r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efficient frontier. </a:t>
            </a:r>
          </a:p>
          <a:p>
            <a:r>
              <a:rPr lang="en-US" sz="2800" b="1" i="1" dirty="0" smtClean="0">
                <a:latin typeface="Arial" pitchFamily="34" charset="0"/>
                <a:cs typeface="Arial" pitchFamily="34" charset="0"/>
              </a:rPr>
              <a:t>The efficient frontier can be described by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curve in the risk-return space with the highest expected rates of return for each level of risk.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Feasible set is opportunity set, </a:t>
            </a:r>
            <a:r>
              <a:rPr lang="en-US" i="1" dirty="0" smtClean="0"/>
              <a:t>from which the efficient set of portfolio can</a:t>
            </a:r>
          </a:p>
          <a:p>
            <a:r>
              <a:rPr lang="en-US" dirty="0" smtClean="0"/>
              <a:t>be identified. </a:t>
            </a:r>
          </a:p>
          <a:p>
            <a:r>
              <a:rPr lang="en-US" dirty="0" smtClean="0"/>
              <a:t>The feasibility set represents all portfolios that could be formed from the number of securities and lie either or within the boundary of the feasible set.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Following Markowitz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efficient set portfolios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approach: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 an investor should evaluate alternative portfolios inside feasibility set on the basis of their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expected returns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standard deviations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using indifference curves.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Thus, the methods for calculating expected rate of return and standard deviation of the portfolio must be discussed. </a:t>
            </a:r>
          </a:p>
          <a:p>
            <a:r>
              <a:rPr lang="en-US" sz="2000" b="1" i="1" dirty="0" smtClean="0">
                <a:latin typeface="Arial" pitchFamily="34" charset="0"/>
                <a:cs typeface="Arial" pitchFamily="34" charset="0"/>
              </a:rPr>
              <a:t>The expected rate of return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of the portfolio can be calculated in some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alternative ways. 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Markowitz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focus was on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the end-of-period wealth (terminal value) and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using these expected end-of-period values for each security in the portfolio the expected end-of-period return for the whole portfolio can be calculated.</a:t>
            </a:r>
          </a:p>
          <a:p>
            <a:pPr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The Expected Rate of Return and Risk of Portfolio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portfolio really is the set of the securities.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The expected rate of return of a portfolio should depend on the expected rates of return of each security included in the portfolio.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Expected rate of return on the portfolio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This alternative method for calculating the expected rate of return on the portfolio (E(r)p) is the weighted average of the expected returns on its component securities:</a:t>
            </a: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E(r)p = Σ wi * Ei (r) = E1(r) + w2 * E2(r) +…+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wn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* En(r), 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wi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- the proportion of the portfolio’s initial value invested in security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(r) - the expected rate of return of security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n - the number of securities in the portfolio.</a:t>
            </a:r>
          </a:p>
          <a:p>
            <a:pPr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Return and Risk of Portfolio</a:t>
            </a:r>
            <a:endParaRPr lang="en-US" sz="32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Because a portfolio‘s expected return is a weighted average of the expected returns of its securities,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 the contribution of each security to the portfolio‘s expected rate of return depends on: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 its expected return and</a:t>
            </a:r>
          </a:p>
          <a:p>
            <a:pPr>
              <a:buFont typeface="Wingdings" pitchFamily="2" charset="2"/>
              <a:buChar char="§"/>
            </a:pPr>
            <a:r>
              <a:rPr lang="en-US" sz="2900" dirty="0" smtClean="0">
                <a:latin typeface="Arial" pitchFamily="34" charset="0"/>
                <a:cs typeface="Arial" pitchFamily="34" charset="0"/>
              </a:rPr>
              <a:t> its proportional share from the initial portfolio‘s market value (weight). </a:t>
            </a:r>
          </a:p>
          <a:p>
            <a:pPr>
              <a:buFont typeface="Wingdings" pitchFamily="2" charset="2"/>
              <a:buChar char="§"/>
            </a:pPr>
            <a:endParaRPr lang="en-US" sz="29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9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900" b="1" dirty="0" smtClean="0">
                <a:latin typeface="Arial" pitchFamily="34" charset="0"/>
                <a:cs typeface="Arial" pitchFamily="34" charset="0"/>
              </a:rPr>
              <a:t>conclusion</a:t>
            </a:r>
            <a:r>
              <a:rPr lang="en-US" sz="2900" dirty="0" smtClean="0">
                <a:latin typeface="Arial" pitchFamily="34" charset="0"/>
                <a:cs typeface="Arial" pitchFamily="34" charset="0"/>
              </a:rPr>
              <a:t> here could be that the investor who simply wants the highest possible expected rate of return must keep only one security in his portfolio which has a highest expected rate of return.</a:t>
            </a:r>
          </a:p>
          <a:p>
            <a:endParaRPr lang="en-US" sz="29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Return and Risk of Portfolio</a:t>
            </a:r>
            <a:endParaRPr lang="en-US" sz="32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But why the majority of investors don‘t do so and keep several different securities in their portfolios? </a:t>
            </a:r>
          </a:p>
          <a:p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Because they try to diversify their portfolios aiming to reduce the investment portfolio risk</a:t>
            </a:r>
            <a:r>
              <a:rPr lang="en-US" sz="2000" dirty="0" smtClean="0"/>
              <a:t>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Return and Risk of Portfolio</a:t>
            </a:r>
            <a:endParaRPr lang="en-US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3975</TotalTime>
  <Words>4384</Words>
  <Application>Microsoft Office PowerPoint</Application>
  <PresentationFormat>On-screen Show (4:3)</PresentationFormat>
  <Paragraphs>405</Paragraphs>
  <Slides>52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4" baseType="lpstr">
      <vt:lpstr>Concourse</vt:lpstr>
      <vt:lpstr>Equation</vt:lpstr>
      <vt:lpstr> Investment and portfolio management MGT 531 </vt:lpstr>
      <vt:lpstr>References </vt:lpstr>
      <vt:lpstr>Summary of last lecture </vt:lpstr>
      <vt:lpstr>Contents of today's lecture </vt:lpstr>
      <vt:lpstr>Investment portfolio management</vt:lpstr>
      <vt:lpstr>covariance</vt:lpstr>
      <vt:lpstr>Covariance</vt:lpstr>
      <vt:lpstr>Relationship between risk and return</vt:lpstr>
      <vt:lpstr>Risk and return</vt:lpstr>
      <vt:lpstr>Risk and return</vt:lpstr>
      <vt:lpstr>Risk and return</vt:lpstr>
      <vt:lpstr>Risk and return</vt:lpstr>
      <vt:lpstr>Risk and return</vt:lpstr>
      <vt:lpstr>Risk and return</vt:lpstr>
      <vt:lpstr>Risk and return</vt:lpstr>
      <vt:lpstr>Risk and return</vt:lpstr>
      <vt:lpstr>Risk and return</vt:lpstr>
      <vt:lpstr>The characteristic line and the Beta factor </vt:lpstr>
      <vt:lpstr>Risk and return</vt:lpstr>
      <vt:lpstr>Stock’s characteristic line: </vt:lpstr>
      <vt:lpstr>Risk and return</vt:lpstr>
      <vt:lpstr>Residual variance </vt:lpstr>
      <vt:lpstr>Time-series regression line</vt:lpstr>
      <vt:lpstr>Summary </vt:lpstr>
      <vt:lpstr>Summary </vt:lpstr>
      <vt:lpstr>Summary </vt:lpstr>
      <vt:lpstr>summary</vt:lpstr>
      <vt:lpstr>summary</vt:lpstr>
      <vt:lpstr>summary</vt:lpstr>
      <vt:lpstr>Summary </vt:lpstr>
      <vt:lpstr>Summary </vt:lpstr>
      <vt:lpstr>Summary </vt:lpstr>
      <vt:lpstr>summary</vt:lpstr>
      <vt:lpstr>Summary </vt:lpstr>
      <vt:lpstr>Questions and problems</vt:lpstr>
      <vt:lpstr>Questions and problems</vt:lpstr>
      <vt:lpstr>Questions and problems</vt:lpstr>
      <vt:lpstr> 3. Theory for investment portfolio formation </vt:lpstr>
      <vt:lpstr>Portfolio theory</vt:lpstr>
      <vt:lpstr>Portfolio theory</vt:lpstr>
      <vt:lpstr>Portfolio theory</vt:lpstr>
      <vt:lpstr>Portfolio theory</vt:lpstr>
      <vt:lpstr>Indifference curves (figures)</vt:lpstr>
      <vt:lpstr>Features of indifference curves: </vt:lpstr>
      <vt:lpstr>Portfolio theory</vt:lpstr>
      <vt:lpstr>Portfolio theory</vt:lpstr>
      <vt:lpstr>Slide 47</vt:lpstr>
      <vt:lpstr>Slide 48</vt:lpstr>
      <vt:lpstr> The Expected Rate of Return and Risk of Portfolio </vt:lpstr>
      <vt:lpstr>Rate of Return and Risk of Portfolio</vt:lpstr>
      <vt:lpstr>Rate of Return and Risk of Portfolio</vt:lpstr>
      <vt:lpstr>Rate of Return and Risk of Portfolio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 DETERMINANTS OF LABOR SUPPLY OF HUSBANDS AND WIVES</dc:title>
  <dc:creator>Ranjhas</dc:creator>
  <cp:lastModifiedBy>Administrator</cp:lastModifiedBy>
  <cp:revision>1409</cp:revision>
  <dcterms:created xsi:type="dcterms:W3CDTF">2012-09-17T13:13:53Z</dcterms:created>
  <dcterms:modified xsi:type="dcterms:W3CDTF">2014-06-21T15:12:39Z</dcterms:modified>
</cp:coreProperties>
</file>