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5" r:id="rId3"/>
    <p:sldId id="30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CE0E79-35B8-4311-A943-293C2ACCF959}"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8329E-8026-4C2C-9CC0-45C7AF1D2E7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CE0E79-35B8-4311-A943-293C2ACCF959}"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8329E-8026-4C2C-9CC0-45C7AF1D2E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CE0E79-35B8-4311-A943-293C2ACCF959}"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8329E-8026-4C2C-9CC0-45C7AF1D2E7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CE0E79-35B8-4311-A943-293C2ACCF959}" type="datetimeFigureOut">
              <a:rPr lang="en-US" smtClean="0"/>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78329E-8026-4C2C-9CC0-45C7AF1D2E7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CE0E79-35B8-4311-A943-293C2ACCF959}" type="datetimeFigureOut">
              <a:rPr lang="en-US" smtClean="0"/>
              <a:t>6/20/2014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78329E-8026-4C2C-9CC0-45C7AF1D2E7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CE0E79-35B8-4311-A943-293C2ACCF959}" type="datetimeFigureOut">
              <a:rPr lang="en-US" smtClean="0"/>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78329E-8026-4C2C-9CC0-45C7AF1D2E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CE0E79-35B8-4311-A943-293C2ACCF959}" type="datetimeFigureOut">
              <a:rPr lang="en-US" smtClean="0"/>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78329E-8026-4C2C-9CC0-45C7AF1D2E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E0E79-35B8-4311-A943-293C2ACCF959}" type="datetimeFigureOut">
              <a:rPr lang="en-US" smtClean="0"/>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78329E-8026-4C2C-9CC0-45C7AF1D2E7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E0E79-35B8-4311-A943-293C2ACCF959}" type="datetimeFigureOut">
              <a:rPr lang="en-US" smtClean="0"/>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78329E-8026-4C2C-9CC0-45C7AF1D2E7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CE0E79-35B8-4311-A943-293C2ACCF959}"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8329E-8026-4C2C-9CC0-45C7AF1D2E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CE0E79-35B8-4311-A943-293C2ACCF959}"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8329E-8026-4C2C-9CC0-45C7AF1D2E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E0E79-35B8-4311-A943-293C2ACCF959}" type="datetimeFigureOut">
              <a:rPr lang="en-US" smtClean="0"/>
              <a:t>6/20/2014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78329E-8026-4C2C-9CC0-45C7AF1D2E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7.bin"/></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Investment and portfolio management</a:t>
            </a:r>
            <a:br>
              <a:rPr lang="en-US" b="1" dirty="0" smtClean="0"/>
            </a:br>
            <a:r>
              <a:rPr lang="en-US" b="1" dirty="0" smtClean="0"/>
              <a:t>MGT 531</a:t>
            </a:r>
            <a:endParaRPr lang="en-US" b="1"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Investment and portfolio management</a:t>
            </a:r>
            <a:endParaRPr lang="en-US" dirty="0"/>
          </a:p>
        </p:txBody>
      </p:sp>
      <p:sp>
        <p:nvSpPr>
          <p:cNvPr id="3" name="Content Placeholder 2"/>
          <p:cNvSpPr>
            <a:spLocks noGrp="1"/>
          </p:cNvSpPr>
          <p:nvPr>
            <p:ph idx="1"/>
          </p:nvPr>
        </p:nvSpPr>
        <p:spPr/>
        <p:txBody>
          <a:bodyPr/>
          <a:lstStyle/>
          <a:p>
            <a:pPr algn="just"/>
            <a:r>
              <a:rPr lang="en-US" dirty="0" smtClean="0">
                <a:latin typeface="Arial" pitchFamily="34" charset="0"/>
                <a:cs typeface="Arial" pitchFamily="34" charset="0"/>
              </a:rPr>
              <a:t>The course assumes little prior applied knowledge in the area of finance.</a:t>
            </a:r>
          </a:p>
          <a:p>
            <a:pPr algn="just"/>
            <a:endParaRPr lang="en-US" sz="2800" b="1" dirty="0" smtClean="0">
              <a:latin typeface="Arial" pitchFamily="34" charset="0"/>
              <a:cs typeface="Arial" pitchFamily="34" charset="0"/>
            </a:endParaRPr>
          </a:p>
          <a:p>
            <a:pPr algn="just"/>
            <a:r>
              <a:rPr lang="en-US" b="1" dirty="0" smtClean="0">
                <a:latin typeface="Arial" pitchFamily="34" charset="0"/>
                <a:cs typeface="Arial" pitchFamily="34" charset="0"/>
              </a:rPr>
              <a:t>References</a:t>
            </a:r>
          </a:p>
          <a:p>
            <a:endParaRPr lang="en-US" dirty="0" smtClean="0">
              <a:latin typeface="Arial" pitchFamily="34" charset="0"/>
              <a:cs typeface="Arial" pitchFamily="34" charset="0"/>
            </a:endParaRPr>
          </a:p>
          <a:p>
            <a:r>
              <a:rPr lang="en-US" b="1" dirty="0" smtClean="0"/>
              <a:t>Kristina (2010) </a:t>
            </a:r>
            <a:r>
              <a:rPr lang="en-US" dirty="0" smtClean="0">
                <a:latin typeface="Arial" pitchFamily="34" charset="0"/>
                <a:cs typeface="Arial" pitchFamily="34" charset="0"/>
              </a:rPr>
              <a:t>‘Investment  Analysis and Portfolio Management’, </a:t>
            </a:r>
          </a:p>
          <a:p>
            <a:r>
              <a:rPr lang="en-US" dirty="0" smtClean="0">
                <a:latin typeface="Arial" pitchFamily="34" charset="0"/>
                <a:cs typeface="Arial" pitchFamily="34" charset="0"/>
              </a:rPr>
              <a:t>University, Kaunas, Lithuania</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Lecture # </a:t>
            </a:r>
            <a:r>
              <a:rPr lang="en-US" dirty="0" smtClean="0">
                <a:latin typeface="Arial" pitchFamily="34" charset="0"/>
                <a:cs typeface="Arial" pitchFamily="34" charset="0"/>
              </a:rPr>
              <a:t>5</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latin typeface="Arial" pitchFamily="34" charset="0"/>
                <a:cs typeface="Arial" pitchFamily="34" charset="0"/>
              </a:rPr>
              <a:t>Summary of the last lecture:</a:t>
            </a:r>
            <a:endParaRPr lang="en-US" i="1" dirty="0" smtClean="0">
              <a:latin typeface="Arial" pitchFamily="34" charset="0"/>
              <a:cs typeface="Arial" pitchFamily="34" charset="0"/>
            </a:endParaRPr>
          </a:p>
          <a:p>
            <a:pPr>
              <a:buNone/>
            </a:pPr>
            <a:r>
              <a:rPr lang="en-US" b="1" dirty="0" smtClean="0">
                <a:latin typeface="Arial" pitchFamily="34" charset="0"/>
                <a:cs typeface="Arial" pitchFamily="34" charset="0"/>
              </a:rPr>
              <a:t>Financial markets</a:t>
            </a:r>
          </a:p>
          <a:p>
            <a:pPr marL="514350" indent="-514350">
              <a:buAutoNum type="arabicPeriod"/>
            </a:pPr>
            <a:r>
              <a:rPr lang="en-US" dirty="0" smtClean="0">
                <a:latin typeface="Arial" pitchFamily="34" charset="0"/>
                <a:cs typeface="Arial" pitchFamily="34" charset="0"/>
              </a:rPr>
              <a:t>Primary market and </a:t>
            </a:r>
          </a:p>
          <a:p>
            <a:pPr marL="514350" indent="-514350">
              <a:buAutoNum type="arabicPeriod"/>
            </a:pPr>
            <a:r>
              <a:rPr lang="en-US" dirty="0" smtClean="0">
                <a:latin typeface="Arial" pitchFamily="34" charset="0"/>
                <a:cs typeface="Arial" pitchFamily="34" charset="0"/>
              </a:rPr>
              <a:t>Secondary market,</a:t>
            </a:r>
          </a:p>
          <a:p>
            <a:pPr marL="514350" indent="-514350">
              <a:buAutoNum type="arabicPeriod"/>
            </a:pPr>
            <a:r>
              <a:rPr lang="en-US" dirty="0" smtClean="0">
                <a:latin typeface="Arial" pitchFamily="34" charset="0"/>
                <a:cs typeface="Arial" pitchFamily="34" charset="0"/>
              </a:rPr>
              <a:t> characteristics,</a:t>
            </a:r>
          </a:p>
          <a:p>
            <a:pPr marL="514350" indent="-514350">
              <a:buAutoNum type="arabicPeriod"/>
            </a:pPr>
            <a:r>
              <a:rPr lang="en-US" dirty="0" smtClean="0">
                <a:latin typeface="Arial" pitchFamily="34" charset="0"/>
                <a:cs typeface="Arial" pitchFamily="34" charset="0"/>
              </a:rPr>
              <a:t> exchange </a:t>
            </a:r>
          </a:p>
          <a:p>
            <a:pPr marL="514350" indent="-514350">
              <a:buNone/>
            </a:pPr>
            <a:r>
              <a:rPr lang="en-US" b="1" dirty="0" smtClean="0">
                <a:latin typeface="Arial" pitchFamily="34" charset="0"/>
                <a:cs typeface="Arial" pitchFamily="34" charset="0"/>
              </a:rPr>
              <a:t>TODAYS CONETNTS</a:t>
            </a:r>
          </a:p>
          <a:p>
            <a:pPr marL="514350" indent="-514350">
              <a:buFont typeface="Arial" pitchFamily="34" charset="0"/>
              <a:buAutoNum type="arabicPeriod"/>
            </a:pPr>
            <a:r>
              <a:rPr lang="en-US" b="1" dirty="0" smtClean="0">
                <a:latin typeface="Arial" pitchFamily="34" charset="0"/>
                <a:cs typeface="Arial" pitchFamily="34" charset="0"/>
              </a:rPr>
              <a:t>Financial markets</a:t>
            </a:r>
          </a:p>
          <a:p>
            <a:pPr marL="514350" indent="-514350">
              <a:buFont typeface="Arial" pitchFamily="34" charset="0"/>
              <a:buAutoNum type="arabicPeriod"/>
            </a:pPr>
            <a:r>
              <a:rPr lang="en-US" dirty="0" smtClean="0">
                <a:latin typeface="Arial" pitchFamily="34" charset="0"/>
                <a:cs typeface="Arial" pitchFamily="34" charset="0"/>
              </a:rPr>
              <a:t>Secondary market</a:t>
            </a:r>
            <a:endParaRPr lang="en-US" b="1" dirty="0" smtClean="0">
              <a:latin typeface="Arial" pitchFamily="34" charset="0"/>
              <a:cs typeface="Arial" pitchFamily="34" charset="0"/>
            </a:endParaRPr>
          </a:p>
          <a:p>
            <a:pPr marL="514350" indent="-514350">
              <a:buAutoNum type="arabicPeriod"/>
            </a:pPr>
            <a:endParaRPr lang="en-US"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dirty="0" smtClean="0">
                <a:latin typeface="Arial" pitchFamily="34" charset="0"/>
                <a:cs typeface="Arial" pitchFamily="34" charset="0"/>
              </a:rPr>
              <a:t>Exchanges</a:t>
            </a:r>
            <a:r>
              <a:rPr lang="en-US" sz="2000" dirty="0" smtClean="0">
                <a:latin typeface="Arial" pitchFamily="34" charset="0"/>
                <a:cs typeface="Arial" pitchFamily="34" charset="0"/>
              </a:rPr>
              <a:t> play very important role in the modern economies by performing the following tasks:</a:t>
            </a:r>
          </a:p>
          <a:p>
            <a:pPr>
              <a:buNone/>
            </a:pPr>
            <a:r>
              <a:rPr lang="en-US" sz="2000" dirty="0" smtClean="0">
                <a:latin typeface="Arial" pitchFamily="34" charset="0"/>
                <a:cs typeface="Arial" pitchFamily="34" charset="0"/>
              </a:rPr>
              <a:t>• Supervision of trading to ensure fairness and efficiency;</a:t>
            </a:r>
          </a:p>
          <a:p>
            <a:pPr>
              <a:buNone/>
            </a:pPr>
            <a:r>
              <a:rPr lang="en-US" sz="2000" dirty="0" smtClean="0">
                <a:latin typeface="Arial" pitchFamily="34" charset="0"/>
                <a:cs typeface="Arial" pitchFamily="34" charset="0"/>
              </a:rPr>
              <a:t>• The authorization and regulation of market participants such as brokers and market makers;</a:t>
            </a:r>
          </a:p>
          <a:p>
            <a:pPr>
              <a:buNone/>
            </a:pPr>
            <a:r>
              <a:rPr lang="en-US" sz="2000" dirty="0" smtClean="0">
                <a:latin typeface="Arial" pitchFamily="34" charset="0"/>
                <a:cs typeface="Arial" pitchFamily="34" charset="0"/>
              </a:rPr>
              <a:t>• Creation of an environment in which securities’ prices are formed efficiently and without distortion.</a:t>
            </a:r>
          </a:p>
          <a:p>
            <a:pPr>
              <a:buFont typeface="Wingdings" pitchFamily="2" charset="2"/>
              <a:buChar char="§"/>
            </a:pPr>
            <a:r>
              <a:rPr lang="en-US" sz="2000" dirty="0" smtClean="0">
                <a:latin typeface="Arial" pitchFamily="34" charset="0"/>
                <a:cs typeface="Arial" pitchFamily="34" charset="0"/>
              </a:rPr>
              <a:t> They not only do regulation of orders and transaction costs but also a liquid market in which there are many buyers and sellers, allowing investors to buy or to sell their securities quickly;</a:t>
            </a:r>
          </a:p>
          <a:p>
            <a:pPr>
              <a:buNone/>
            </a:pPr>
            <a:r>
              <a:rPr lang="en-US" sz="2000" dirty="0" smtClean="0">
                <a:latin typeface="Arial" pitchFamily="34" charset="0"/>
                <a:cs typeface="Arial" pitchFamily="34" charset="0"/>
              </a:rPr>
              <a:t>• Organization of the clearing and settlement of transactions;</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Financial market</a:t>
            </a:r>
            <a:endParaRPr 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buNone/>
            </a:pPr>
            <a:r>
              <a:rPr lang="en-US" sz="3200" dirty="0" smtClean="0">
                <a:latin typeface="Arial" pitchFamily="34" charset="0"/>
                <a:cs typeface="Arial" pitchFamily="34" charset="0"/>
              </a:rPr>
              <a:t>• The regulation of the admission of companies to be listed on the exchange and the regulation of companies who are listed on the exchange;</a:t>
            </a:r>
          </a:p>
          <a:p>
            <a:pPr>
              <a:buNone/>
            </a:pPr>
            <a:r>
              <a:rPr lang="en-US" sz="3200" dirty="0" smtClean="0">
                <a:latin typeface="Arial" pitchFamily="34" charset="0"/>
                <a:cs typeface="Arial" pitchFamily="34" charset="0"/>
              </a:rPr>
              <a:t>• The dissemination of information (trading data, prices and announcements of companies listed on the exchange).</a:t>
            </a:r>
          </a:p>
          <a:p>
            <a:r>
              <a:rPr lang="en-US" sz="3200" dirty="0" smtClean="0">
                <a:latin typeface="Arial" pitchFamily="34" charset="0"/>
                <a:cs typeface="Arial" pitchFamily="34" charset="0"/>
              </a:rPr>
              <a:t>This is so because investors are more willing to trade if prompt and complete information is available.</a:t>
            </a:r>
          </a:p>
          <a:p>
            <a:pPr marL="624078" indent="-514350">
              <a:buFont typeface="+mj-lt"/>
              <a:buAutoNum type="arabicPeriod"/>
            </a:pPr>
            <a:r>
              <a:rPr lang="en-US" sz="3200" dirty="0" smtClean="0">
                <a:latin typeface="Arial" pitchFamily="34" charset="0"/>
                <a:cs typeface="Arial" pitchFamily="34" charset="0"/>
              </a:rPr>
              <a:t>about trades </a:t>
            </a:r>
            <a:r>
              <a:rPr lang="en-US" sz="3200" dirty="0" smtClean="0">
                <a:latin typeface="Arial" pitchFamily="34" charset="0"/>
                <a:cs typeface="Arial" pitchFamily="34" charset="0"/>
              </a:rPr>
              <a:t>in </a:t>
            </a:r>
            <a:r>
              <a:rPr lang="en-US" sz="3200" dirty="0" smtClean="0">
                <a:latin typeface="Arial" pitchFamily="34" charset="0"/>
                <a:cs typeface="Arial" pitchFamily="34" charset="0"/>
              </a:rPr>
              <a:t>the market and;</a:t>
            </a:r>
          </a:p>
          <a:p>
            <a:pPr marL="624078" indent="-514350">
              <a:buFont typeface="+mj-lt"/>
              <a:buAutoNum type="arabicPeriod"/>
            </a:pPr>
            <a:r>
              <a:rPr lang="en-US" sz="3200" dirty="0" smtClean="0">
                <a:latin typeface="Arial" pitchFamily="34" charset="0"/>
                <a:cs typeface="Arial" pitchFamily="34" charset="0"/>
              </a:rPr>
              <a:t>prices in the market</a:t>
            </a:r>
          </a:p>
          <a:p>
            <a:endParaRPr lang="en-US" sz="3200" b="1" i="1" dirty="0" smtClean="0">
              <a:latin typeface="Arial" pitchFamily="34" charset="0"/>
              <a:cs typeface="Arial" pitchFamily="34" charset="0"/>
            </a:endParaRPr>
          </a:p>
          <a:p>
            <a:pPr>
              <a:buNone/>
            </a:pPr>
            <a:r>
              <a:rPr lang="en-US" dirty="0" smtClean="0">
                <a:latin typeface="Arial" pitchFamily="34" charset="0"/>
                <a:cs typeface="Arial" pitchFamily="34" charset="0"/>
              </a:rPr>
              <a:t> </a:t>
            </a:r>
            <a:endParaRPr lang="en-US"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Financial market</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i="1" dirty="0" smtClean="0">
                <a:latin typeface="Arial" pitchFamily="34" charset="0"/>
                <a:cs typeface="Arial" pitchFamily="34" charset="0"/>
              </a:rPr>
              <a:t>The over-the-counter (OTC) market </a:t>
            </a:r>
            <a:r>
              <a:rPr lang="en-US" sz="2800" i="1" dirty="0" smtClean="0">
                <a:latin typeface="Arial" pitchFamily="34" charset="0"/>
                <a:cs typeface="Arial" pitchFamily="34" charset="0"/>
              </a:rPr>
              <a:t>is not a formal exchange. </a:t>
            </a:r>
          </a:p>
          <a:p>
            <a:r>
              <a:rPr lang="en-US" sz="2800" i="1" dirty="0" smtClean="0">
                <a:latin typeface="Arial" pitchFamily="34" charset="0"/>
                <a:cs typeface="Arial" pitchFamily="34" charset="0"/>
              </a:rPr>
              <a:t>It is organized </a:t>
            </a:r>
            <a:r>
              <a:rPr lang="en-US" sz="2800" dirty="0" smtClean="0">
                <a:latin typeface="Arial" pitchFamily="34" charset="0"/>
                <a:cs typeface="Arial" pitchFamily="34" charset="0"/>
              </a:rPr>
              <a:t>network of brokers and dealers who negotiate sales of securities. </a:t>
            </a:r>
          </a:p>
          <a:p>
            <a:r>
              <a:rPr lang="en-US" sz="2800" dirty="0" smtClean="0">
                <a:latin typeface="Arial" pitchFamily="34" charset="0"/>
                <a:cs typeface="Arial" pitchFamily="34" charset="0"/>
              </a:rPr>
              <a:t>There are no membership requirements and many brokers register as dealers on the OTC. </a:t>
            </a:r>
          </a:p>
          <a:p>
            <a:r>
              <a:rPr lang="en-US" sz="2800" dirty="0" smtClean="0">
                <a:latin typeface="Arial" pitchFamily="34" charset="0"/>
                <a:cs typeface="Arial" pitchFamily="34" charset="0"/>
              </a:rPr>
              <a:t>At the same time there are no listing requirements and thousands of securities are traded in the OTC market.</a:t>
            </a:r>
          </a:p>
          <a:p>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Financial market</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OTC stocks are usually considered as very risky </a:t>
            </a:r>
            <a:r>
              <a:rPr lang="en-US" sz="2000" b="1" dirty="0" smtClean="0">
                <a:latin typeface="Arial" pitchFamily="34" charset="0"/>
                <a:cs typeface="Arial" pitchFamily="34" charset="0"/>
              </a:rPr>
              <a:t>because</a:t>
            </a:r>
            <a:r>
              <a:rPr lang="en-US" sz="2000" dirty="0" smtClean="0">
                <a:latin typeface="Arial" pitchFamily="34" charset="0"/>
                <a:cs typeface="Arial" pitchFamily="34" charset="0"/>
              </a:rPr>
              <a:t>;</a:t>
            </a:r>
          </a:p>
          <a:p>
            <a:r>
              <a:rPr lang="en-US" sz="2000" dirty="0" smtClean="0">
                <a:latin typeface="Arial" pitchFamily="34" charset="0"/>
                <a:cs typeface="Arial" pitchFamily="34" charset="0"/>
              </a:rPr>
              <a:t> they are the stocks that are not considered large or stable enough to trade on the major exchange.</a:t>
            </a:r>
            <a:endParaRPr lang="en-US" sz="2000" b="1" i="1" dirty="0" smtClean="0">
              <a:latin typeface="Arial" pitchFamily="34" charset="0"/>
              <a:cs typeface="Arial" pitchFamily="34" charset="0"/>
            </a:endParaRPr>
          </a:p>
          <a:p>
            <a:r>
              <a:rPr lang="en-US" sz="2000" b="1" i="1" dirty="0" smtClean="0">
                <a:latin typeface="Arial" pitchFamily="34" charset="0"/>
                <a:cs typeface="Arial" pitchFamily="34" charset="0"/>
              </a:rPr>
              <a:t>An alternative trading system </a:t>
            </a:r>
            <a:r>
              <a:rPr lang="en-US" sz="2000" i="1" dirty="0" smtClean="0">
                <a:latin typeface="Arial" pitchFamily="34" charset="0"/>
                <a:cs typeface="Arial" pitchFamily="34" charset="0"/>
              </a:rPr>
              <a:t>(ATS) is an electronic trading mechanism </a:t>
            </a:r>
            <a:r>
              <a:rPr lang="en-US" sz="2000" dirty="0" smtClean="0">
                <a:latin typeface="Arial" pitchFamily="34" charset="0"/>
                <a:cs typeface="Arial" pitchFamily="34" charset="0"/>
              </a:rPr>
              <a:t>developed independently from the established market places – security exchanges.</a:t>
            </a:r>
          </a:p>
          <a:p>
            <a:r>
              <a:rPr lang="en-US" sz="2000" dirty="0" smtClean="0">
                <a:latin typeface="Arial" pitchFamily="34" charset="0"/>
                <a:cs typeface="Arial" pitchFamily="34" charset="0"/>
              </a:rPr>
              <a:t>Are designed to match buyers and sellers of securities on an agency basis. </a:t>
            </a:r>
          </a:p>
          <a:p>
            <a:r>
              <a:rPr lang="en-US" sz="2000" dirty="0" smtClean="0">
                <a:latin typeface="Arial" pitchFamily="34" charset="0"/>
                <a:cs typeface="Arial" pitchFamily="34" charset="0"/>
              </a:rPr>
              <a:t>The brokers who use ATS are acting on behalf of their clients and do not trade on their own account.</a:t>
            </a:r>
          </a:p>
          <a:p>
            <a:r>
              <a:rPr lang="en-US" sz="2000" dirty="0" smtClean="0">
                <a:latin typeface="Arial" pitchFamily="34" charset="0"/>
                <a:cs typeface="Arial" pitchFamily="34" charset="0"/>
              </a:rPr>
              <a:t> </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Financial market</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The </a:t>
            </a:r>
            <a:r>
              <a:rPr lang="en-US" sz="2800" b="1" dirty="0" smtClean="0">
                <a:latin typeface="Arial" pitchFamily="34" charset="0"/>
                <a:cs typeface="Arial" pitchFamily="34" charset="0"/>
              </a:rPr>
              <a:t>distinct advantages </a:t>
            </a:r>
            <a:r>
              <a:rPr lang="en-US" sz="2800" dirty="0" smtClean="0">
                <a:latin typeface="Arial" pitchFamily="34" charset="0"/>
                <a:cs typeface="Arial" pitchFamily="34" charset="0"/>
              </a:rPr>
              <a:t>of ATS in comparison with traditional markets are:</a:t>
            </a:r>
          </a:p>
          <a:p>
            <a:pPr marL="624078" indent="-514350">
              <a:buFont typeface="+mj-lt"/>
              <a:buAutoNum type="arabicPeriod"/>
            </a:pPr>
            <a:r>
              <a:rPr lang="en-US" sz="2800" dirty="0" smtClean="0">
                <a:latin typeface="Arial" pitchFamily="34" charset="0"/>
                <a:cs typeface="Arial" pitchFamily="34" charset="0"/>
              </a:rPr>
              <a:t> cost savings of transactions, </a:t>
            </a:r>
          </a:p>
          <a:p>
            <a:pPr marL="624078" indent="-514350">
              <a:buFont typeface="+mj-lt"/>
              <a:buAutoNum type="arabicPeriod"/>
            </a:pPr>
            <a:r>
              <a:rPr lang="en-US" sz="2800" dirty="0" smtClean="0">
                <a:latin typeface="Arial" pitchFamily="34" charset="0"/>
                <a:cs typeface="Arial" pitchFamily="34" charset="0"/>
              </a:rPr>
              <a:t>the short time of execution of transactions for liquid securities.</a:t>
            </a:r>
          </a:p>
          <a:p>
            <a:pPr marL="624078" indent="-514350">
              <a:buFont typeface="+mj-lt"/>
              <a:buAutoNum type="arabicPeriod"/>
            </a:pPr>
            <a:r>
              <a:rPr lang="en-US" sz="2800" dirty="0" smtClean="0">
                <a:latin typeface="Arial" pitchFamily="34" charset="0"/>
                <a:cs typeface="Arial" pitchFamily="34" charset="0"/>
              </a:rPr>
              <a:t>extended hours for trading and secrecy, </a:t>
            </a:r>
          </a:p>
          <a:p>
            <a:pPr marL="624078" indent="-514350">
              <a:buFont typeface="Wingdings" pitchFamily="2" charset="2"/>
              <a:buChar char="§"/>
            </a:pPr>
            <a:r>
              <a:rPr lang="en-US" sz="2800" dirty="0" smtClean="0">
                <a:latin typeface="Arial" pitchFamily="34" charset="0"/>
                <a:cs typeface="Arial" pitchFamily="34" charset="0"/>
              </a:rPr>
              <a:t>often important for investors, who are trading large amounts</a:t>
            </a:r>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Financial market</a:t>
            </a:r>
            <a:endParaRPr lang="en-U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sz="2200" b="1" dirty="0" smtClean="0">
                <a:latin typeface="Arial" pitchFamily="34" charset="0"/>
                <a:cs typeface="Arial" pitchFamily="34" charset="0"/>
              </a:rPr>
              <a:t>Second characteristics of financial market</a:t>
            </a:r>
          </a:p>
          <a:p>
            <a:r>
              <a:rPr lang="en-US" sz="2200" dirty="0" smtClean="0">
                <a:latin typeface="Arial" pitchFamily="34" charset="0"/>
                <a:cs typeface="Arial" pitchFamily="34" charset="0"/>
              </a:rPr>
              <a:t>Term </a:t>
            </a:r>
            <a:r>
              <a:rPr lang="en-US" sz="2200" dirty="0" smtClean="0">
                <a:latin typeface="Arial" pitchFamily="34" charset="0"/>
                <a:cs typeface="Arial" pitchFamily="34" charset="0"/>
              </a:rPr>
              <a:t>of circulation of financial assets traded in the market:</a:t>
            </a:r>
          </a:p>
          <a:p>
            <a:r>
              <a:rPr lang="en-US" sz="2200" dirty="0" smtClean="0">
                <a:latin typeface="Arial" pitchFamily="34" charset="0"/>
                <a:cs typeface="Arial" pitchFamily="34" charset="0"/>
              </a:rPr>
              <a:t>Money market;</a:t>
            </a:r>
          </a:p>
          <a:p>
            <a:r>
              <a:rPr lang="en-US" sz="2200" dirty="0" smtClean="0">
                <a:latin typeface="Arial" pitchFamily="34" charset="0"/>
                <a:cs typeface="Arial" pitchFamily="34" charset="0"/>
              </a:rPr>
              <a:t> Capital market</a:t>
            </a:r>
          </a:p>
          <a:p>
            <a:r>
              <a:rPr lang="en-US" sz="2200" b="1" i="1" dirty="0" smtClean="0">
                <a:latin typeface="Arial" pitchFamily="34" charset="0"/>
                <a:cs typeface="Arial" pitchFamily="34" charset="0"/>
              </a:rPr>
              <a:t>Money market </a:t>
            </a:r>
            <a:r>
              <a:rPr lang="en-US" sz="2200" i="1" dirty="0" smtClean="0">
                <a:latin typeface="Arial" pitchFamily="34" charset="0"/>
                <a:cs typeface="Arial" pitchFamily="34" charset="0"/>
              </a:rPr>
              <a:t>- in which only short-term financial instruments are traded.</a:t>
            </a:r>
          </a:p>
          <a:p>
            <a:r>
              <a:rPr lang="en-US" sz="2200" b="1" i="1" dirty="0" smtClean="0">
                <a:latin typeface="Arial" pitchFamily="34" charset="0"/>
                <a:cs typeface="Arial" pitchFamily="34" charset="0"/>
              </a:rPr>
              <a:t>Capital market </a:t>
            </a:r>
            <a:r>
              <a:rPr lang="en-US" sz="2200" i="1" dirty="0" smtClean="0">
                <a:latin typeface="Arial" pitchFamily="34" charset="0"/>
                <a:cs typeface="Arial" pitchFamily="34" charset="0"/>
              </a:rPr>
              <a:t>- in which only long-term financial instruments are traded.</a:t>
            </a:r>
          </a:p>
          <a:p>
            <a:r>
              <a:rPr lang="en-US" sz="2200" dirty="0" smtClean="0">
                <a:latin typeface="Arial" pitchFamily="34" charset="0"/>
                <a:cs typeface="Arial" pitchFamily="34" charset="0"/>
              </a:rPr>
              <a:t>The capital markets allow firms, governments to finance spending in excess of their current incomes.</a:t>
            </a:r>
          </a:p>
          <a:p>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Financial market</a:t>
            </a: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42113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kumimoji="0" lang="en-US" sz="1800" b="1" kern="1200" baseline="0" dirty="0" smtClean="0">
                          <a:solidFill>
                            <a:schemeClr val="lt1"/>
                          </a:solidFill>
                          <a:latin typeface="+mn-lt"/>
                          <a:ea typeface="+mn-ea"/>
                          <a:cs typeface="+mn-cs"/>
                        </a:rPr>
                        <a:t>Features</a:t>
                      </a:r>
                      <a:endParaRPr lang="en-US" dirty="0"/>
                    </a:p>
                  </a:txBody>
                  <a:tcPr/>
                </a:tc>
                <a:tc>
                  <a:txBody>
                    <a:bodyPr/>
                    <a:lstStyle/>
                    <a:p>
                      <a:r>
                        <a:rPr kumimoji="0" lang="en-US" sz="1800" b="1" kern="1200" baseline="0" dirty="0" smtClean="0">
                          <a:solidFill>
                            <a:schemeClr val="lt1"/>
                          </a:solidFill>
                          <a:latin typeface="+mn-lt"/>
                          <a:ea typeface="+mn-ea"/>
                          <a:cs typeface="+mn-cs"/>
                        </a:rPr>
                        <a:t>Money market</a:t>
                      </a:r>
                      <a:endParaRPr lang="en-US" dirty="0"/>
                    </a:p>
                  </a:txBody>
                  <a:tcPr/>
                </a:tc>
                <a:tc>
                  <a:txBody>
                    <a:bodyPr/>
                    <a:lstStyle/>
                    <a:p>
                      <a:r>
                        <a:rPr kumimoji="0" lang="en-US" sz="1800" b="1" kern="1200" baseline="0" dirty="0" smtClean="0">
                          <a:solidFill>
                            <a:schemeClr val="lt1"/>
                          </a:solidFill>
                          <a:latin typeface="+mn-lt"/>
                          <a:ea typeface="+mn-ea"/>
                          <a:cs typeface="+mn-cs"/>
                        </a:rPr>
                        <a:t>Capital market</a:t>
                      </a:r>
                      <a:endParaRPr lang="en-US" dirty="0"/>
                    </a:p>
                  </a:txBody>
                  <a:tcPr/>
                </a:tc>
              </a:tr>
              <a:tr h="370840">
                <a:tc>
                  <a:txBody>
                    <a:bodyPr/>
                    <a:lstStyle/>
                    <a:p>
                      <a:r>
                        <a:rPr kumimoji="0" lang="en-US" sz="1800" kern="1200" baseline="0" dirty="0" smtClean="0">
                          <a:solidFill>
                            <a:schemeClr val="dk1"/>
                          </a:solidFill>
                          <a:latin typeface="+mn-lt"/>
                          <a:ea typeface="+mn-ea"/>
                          <a:cs typeface="+mn-cs"/>
                        </a:rPr>
                        <a:t>Term of circulation of</a:t>
                      </a:r>
                    </a:p>
                    <a:p>
                      <a:r>
                        <a:rPr kumimoji="0" lang="en-US" sz="1800" kern="1200" baseline="0" dirty="0" smtClean="0">
                          <a:solidFill>
                            <a:schemeClr val="dk1"/>
                          </a:solidFill>
                          <a:latin typeface="+mn-lt"/>
                          <a:ea typeface="+mn-ea"/>
                          <a:cs typeface="+mn-cs"/>
                        </a:rPr>
                        <a:t>securities traded</a:t>
                      </a:r>
                      <a:endParaRPr lang="en-US" dirty="0"/>
                    </a:p>
                  </a:txBody>
                  <a:tcPr/>
                </a:tc>
                <a:tc>
                  <a:txBody>
                    <a:bodyPr/>
                    <a:lstStyle/>
                    <a:p>
                      <a:r>
                        <a:rPr kumimoji="0" lang="en-US" sz="1800" kern="1200" baseline="0" dirty="0" smtClean="0">
                          <a:solidFill>
                            <a:schemeClr val="dk1"/>
                          </a:solidFill>
                          <a:latin typeface="+mn-lt"/>
                          <a:ea typeface="+mn-ea"/>
                          <a:cs typeface="+mn-cs"/>
                        </a:rPr>
                        <a:t>Short-term,</a:t>
                      </a:r>
                    </a:p>
                    <a:p>
                      <a:r>
                        <a:rPr kumimoji="0" lang="en-US" sz="1800" kern="1200" baseline="0" dirty="0" smtClean="0">
                          <a:solidFill>
                            <a:schemeClr val="dk1"/>
                          </a:solidFill>
                          <a:latin typeface="+mn-lt"/>
                          <a:ea typeface="+mn-ea"/>
                          <a:cs typeface="+mn-cs"/>
                        </a:rPr>
                        <a:t>less than 1 year</a:t>
                      </a:r>
                      <a:endParaRPr lang="en-US" dirty="0"/>
                    </a:p>
                  </a:txBody>
                  <a:tcPr/>
                </a:tc>
                <a:tc>
                  <a:txBody>
                    <a:bodyPr/>
                    <a:lstStyle/>
                    <a:p>
                      <a:r>
                        <a:rPr kumimoji="0" lang="en-US" sz="1800" kern="1200" baseline="0" dirty="0" smtClean="0">
                          <a:solidFill>
                            <a:schemeClr val="dk1"/>
                          </a:solidFill>
                          <a:latin typeface="+mn-lt"/>
                          <a:ea typeface="+mn-ea"/>
                          <a:cs typeface="+mn-cs"/>
                        </a:rPr>
                        <a:t>Long-term,</a:t>
                      </a:r>
                    </a:p>
                    <a:p>
                      <a:r>
                        <a:rPr kumimoji="0" lang="en-US" sz="1800" kern="1200" baseline="0" dirty="0" smtClean="0">
                          <a:solidFill>
                            <a:schemeClr val="dk1"/>
                          </a:solidFill>
                          <a:latin typeface="+mn-lt"/>
                          <a:ea typeface="+mn-ea"/>
                          <a:cs typeface="+mn-cs"/>
                        </a:rPr>
                        <a:t>more than 1 year</a:t>
                      </a:r>
                      <a:endParaRPr lang="en-US" dirty="0"/>
                    </a:p>
                  </a:txBody>
                  <a:tcPr/>
                </a:tc>
              </a:tr>
              <a:tr h="370840">
                <a:tc>
                  <a:txBody>
                    <a:bodyPr/>
                    <a:lstStyle/>
                    <a:p>
                      <a:r>
                        <a:rPr kumimoji="0" lang="en-US" sz="1800" kern="1200" baseline="0" dirty="0" smtClean="0">
                          <a:solidFill>
                            <a:schemeClr val="dk1"/>
                          </a:solidFill>
                          <a:latin typeface="+mn-lt"/>
                          <a:ea typeface="+mn-ea"/>
                          <a:cs typeface="+mn-cs"/>
                        </a:rPr>
                        <a:t>Level of risk</a:t>
                      </a:r>
                      <a:endParaRPr lang="en-US" dirty="0"/>
                    </a:p>
                  </a:txBody>
                  <a:tcPr/>
                </a:tc>
                <a:tc>
                  <a:txBody>
                    <a:bodyPr/>
                    <a:lstStyle/>
                    <a:p>
                      <a:r>
                        <a:rPr kumimoji="0" lang="en-US" sz="1800" kern="1200" baseline="0" dirty="0" smtClean="0">
                          <a:solidFill>
                            <a:schemeClr val="dk1"/>
                          </a:solidFill>
                          <a:latin typeface="+mn-lt"/>
                          <a:ea typeface="+mn-ea"/>
                          <a:cs typeface="+mn-cs"/>
                        </a:rPr>
                        <a:t>Low, because of trading short-term securities which</a:t>
                      </a:r>
                    </a:p>
                    <a:p>
                      <a:r>
                        <a:rPr kumimoji="0" lang="en-US" sz="1800" kern="1200" baseline="0" dirty="0" smtClean="0">
                          <a:solidFill>
                            <a:schemeClr val="dk1"/>
                          </a:solidFill>
                          <a:latin typeface="+mn-lt"/>
                          <a:ea typeface="+mn-ea"/>
                          <a:cs typeface="+mn-cs"/>
                        </a:rPr>
                        <a:t>have lower level of risk</a:t>
                      </a:r>
                    </a:p>
                    <a:p>
                      <a:r>
                        <a:rPr kumimoji="0" lang="en-US" sz="1800" kern="1200" baseline="0" dirty="0" smtClean="0">
                          <a:solidFill>
                            <a:schemeClr val="dk1"/>
                          </a:solidFill>
                          <a:latin typeface="+mn-lt"/>
                          <a:ea typeface="+mn-ea"/>
                          <a:cs typeface="+mn-cs"/>
                        </a:rPr>
                        <a:t>and high liquidity</a:t>
                      </a:r>
                      <a:endParaRPr lang="en-US" dirty="0"/>
                    </a:p>
                  </a:txBody>
                  <a:tcPr/>
                </a:tc>
                <a:tc>
                  <a:txBody>
                    <a:bodyPr/>
                    <a:lstStyle/>
                    <a:p>
                      <a:r>
                        <a:rPr kumimoji="0" lang="en-US" sz="1800" kern="1200" baseline="0" dirty="0" smtClean="0">
                          <a:solidFill>
                            <a:schemeClr val="dk1"/>
                          </a:solidFill>
                          <a:latin typeface="+mn-lt"/>
                          <a:ea typeface="+mn-ea"/>
                          <a:cs typeface="+mn-cs"/>
                        </a:rPr>
                        <a:t>Long-term securities,</a:t>
                      </a:r>
                    </a:p>
                    <a:p>
                      <a:r>
                        <a:rPr kumimoji="0" lang="en-US" sz="1800" kern="1200" baseline="0" dirty="0" smtClean="0">
                          <a:solidFill>
                            <a:schemeClr val="dk1"/>
                          </a:solidFill>
                          <a:latin typeface="+mn-lt"/>
                          <a:ea typeface="+mn-ea"/>
                          <a:cs typeface="+mn-cs"/>
                        </a:rPr>
                        <a:t>traded in this market, is more risky</a:t>
                      </a:r>
                      <a:endParaRPr lang="en-US" dirty="0"/>
                    </a:p>
                  </a:txBody>
                  <a:tcPr/>
                </a:tc>
              </a:tr>
              <a:tr h="1292542">
                <a:tc>
                  <a:txBody>
                    <a:bodyPr/>
                    <a:lstStyle/>
                    <a:p>
                      <a:r>
                        <a:rPr kumimoji="0" lang="en-US" sz="1800" kern="1200" baseline="0" dirty="0" smtClean="0">
                          <a:solidFill>
                            <a:schemeClr val="dk1"/>
                          </a:solidFill>
                          <a:latin typeface="+mn-lt"/>
                          <a:ea typeface="+mn-ea"/>
                          <a:cs typeface="+mn-cs"/>
                        </a:rPr>
                        <a:t>Fund suppliers</a:t>
                      </a:r>
                      <a:endParaRPr lang="en-US" dirty="0"/>
                    </a:p>
                  </a:txBody>
                  <a:tcPr/>
                </a:tc>
                <a:tc>
                  <a:txBody>
                    <a:bodyPr/>
                    <a:lstStyle/>
                    <a:p>
                      <a:r>
                        <a:rPr kumimoji="0" lang="en-US" sz="1800" kern="1200" baseline="0" dirty="0" smtClean="0">
                          <a:solidFill>
                            <a:schemeClr val="dk1"/>
                          </a:solidFill>
                          <a:latin typeface="+mn-lt"/>
                          <a:ea typeface="+mn-ea"/>
                          <a:cs typeface="+mn-cs"/>
                        </a:rPr>
                        <a:t>Commercial banks, nonfinancial business</a:t>
                      </a:r>
                    </a:p>
                    <a:p>
                      <a:r>
                        <a:rPr kumimoji="0" lang="en-US" sz="1800" kern="1200" baseline="0" dirty="0" smtClean="0">
                          <a:solidFill>
                            <a:schemeClr val="dk1"/>
                          </a:solidFill>
                          <a:latin typeface="+mn-lt"/>
                          <a:ea typeface="+mn-ea"/>
                          <a:cs typeface="+mn-cs"/>
                        </a:rPr>
                        <a:t>institutions with the excess</a:t>
                      </a:r>
                    </a:p>
                    <a:p>
                      <a:r>
                        <a:rPr kumimoji="0" lang="en-US" sz="1800" kern="1200" baseline="0" dirty="0" smtClean="0">
                          <a:solidFill>
                            <a:schemeClr val="dk1"/>
                          </a:solidFill>
                          <a:latin typeface="+mn-lt"/>
                          <a:ea typeface="+mn-ea"/>
                          <a:cs typeface="+mn-cs"/>
                        </a:rPr>
                        <a:t>funds</a:t>
                      </a:r>
                      <a:endParaRPr lang="en-US" dirty="0"/>
                    </a:p>
                  </a:txBody>
                  <a:tcPr/>
                </a:tc>
                <a:tc>
                  <a:txBody>
                    <a:bodyPr/>
                    <a:lstStyle/>
                    <a:p>
                      <a:r>
                        <a:rPr kumimoji="0" lang="en-US" sz="1800" kern="1200" baseline="0" dirty="0" smtClean="0">
                          <a:solidFill>
                            <a:schemeClr val="dk1"/>
                          </a:solidFill>
                          <a:latin typeface="+mn-lt"/>
                          <a:ea typeface="+mn-ea"/>
                          <a:cs typeface="+mn-cs"/>
                        </a:rPr>
                        <a:t>Banks, insurance</a:t>
                      </a:r>
                    </a:p>
                    <a:p>
                      <a:r>
                        <a:rPr kumimoji="0" lang="en-US" sz="1800" kern="1200" baseline="0" dirty="0" smtClean="0">
                          <a:solidFill>
                            <a:schemeClr val="dk1"/>
                          </a:solidFill>
                          <a:latin typeface="+mn-lt"/>
                          <a:ea typeface="+mn-ea"/>
                          <a:cs typeface="+mn-cs"/>
                        </a:rPr>
                        <a:t>companies, pension funds, lending the large amounts of funds for a long-term</a:t>
                      </a:r>
                    </a:p>
                    <a:p>
                      <a:r>
                        <a:rPr kumimoji="0" lang="en-US" sz="1800" kern="1200" baseline="0" dirty="0" smtClean="0">
                          <a:solidFill>
                            <a:schemeClr val="dk1"/>
                          </a:solidFill>
                          <a:latin typeface="+mn-lt"/>
                          <a:ea typeface="+mn-ea"/>
                          <a:cs typeface="+mn-cs"/>
                        </a:rPr>
                        <a:t>period; investment funds with big pools of funds for investing</a:t>
                      </a:r>
                      <a:endParaRPr lang="en-US" dirty="0"/>
                    </a:p>
                  </a:txBody>
                  <a:tcPr/>
                </a:tc>
              </a:tr>
            </a:tbl>
          </a:graphicData>
        </a:graphic>
      </p:graphicFrame>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The comparison of money market and capital market</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423672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kumimoji="0" lang="en-US" sz="2000" b="1" kern="1200" baseline="0" dirty="0" smtClean="0">
                          <a:solidFill>
                            <a:schemeClr val="lt1"/>
                          </a:solidFill>
                          <a:latin typeface="Arial" pitchFamily="34" charset="0"/>
                          <a:ea typeface="+mn-ea"/>
                          <a:cs typeface="Arial" pitchFamily="34" charset="0"/>
                        </a:rPr>
                        <a:t>Features</a:t>
                      </a:r>
                      <a:endParaRPr lang="en-US" sz="2000" dirty="0">
                        <a:latin typeface="Arial" pitchFamily="34" charset="0"/>
                        <a:cs typeface="Arial" pitchFamily="34" charset="0"/>
                      </a:endParaRPr>
                    </a:p>
                  </a:txBody>
                  <a:tcPr/>
                </a:tc>
                <a:tc>
                  <a:txBody>
                    <a:bodyPr/>
                    <a:lstStyle/>
                    <a:p>
                      <a:r>
                        <a:rPr kumimoji="0" lang="en-US" sz="2000" b="1" kern="1200" baseline="0" dirty="0" smtClean="0">
                          <a:solidFill>
                            <a:schemeClr val="lt1"/>
                          </a:solidFill>
                          <a:latin typeface="Arial" pitchFamily="34" charset="0"/>
                          <a:ea typeface="+mn-ea"/>
                          <a:cs typeface="Arial" pitchFamily="34" charset="0"/>
                        </a:rPr>
                        <a:t>Money market</a:t>
                      </a:r>
                      <a:endParaRPr lang="en-US" sz="2000" dirty="0">
                        <a:latin typeface="Arial" pitchFamily="34" charset="0"/>
                        <a:cs typeface="Arial" pitchFamily="34" charset="0"/>
                      </a:endParaRPr>
                    </a:p>
                  </a:txBody>
                  <a:tcPr/>
                </a:tc>
                <a:tc>
                  <a:txBody>
                    <a:bodyPr/>
                    <a:lstStyle/>
                    <a:p>
                      <a:r>
                        <a:rPr kumimoji="0" lang="en-US" sz="2000" b="1" kern="1200" baseline="0" dirty="0" smtClean="0">
                          <a:solidFill>
                            <a:schemeClr val="lt1"/>
                          </a:solidFill>
                          <a:latin typeface="Arial" pitchFamily="34" charset="0"/>
                          <a:ea typeface="+mn-ea"/>
                          <a:cs typeface="Arial" pitchFamily="34" charset="0"/>
                        </a:rPr>
                        <a:t>Capital market</a:t>
                      </a:r>
                      <a:endParaRPr lang="en-US" sz="2000" dirty="0">
                        <a:latin typeface="Arial" pitchFamily="34" charset="0"/>
                        <a:cs typeface="Arial" pitchFamily="34" charset="0"/>
                      </a:endParaRPr>
                    </a:p>
                  </a:txBody>
                  <a:tcPr/>
                </a:tc>
              </a:tr>
              <a:tr h="370840">
                <a:tc>
                  <a:txBody>
                    <a:bodyPr/>
                    <a:lstStyle/>
                    <a:p>
                      <a:r>
                        <a:rPr kumimoji="0" lang="en-US" sz="2000" kern="1200" baseline="0" dirty="0" smtClean="0">
                          <a:solidFill>
                            <a:schemeClr val="dk1"/>
                          </a:solidFill>
                          <a:latin typeface="Arial" pitchFamily="34" charset="0"/>
                          <a:ea typeface="+mn-ea"/>
                          <a:cs typeface="Arial" pitchFamily="34" charset="0"/>
                        </a:rPr>
                        <a:t>Financial instruments</a:t>
                      </a:r>
                      <a:endParaRPr lang="en-US" sz="2000" dirty="0">
                        <a:latin typeface="Arial" pitchFamily="34" charset="0"/>
                        <a:cs typeface="Arial" pitchFamily="34" charset="0"/>
                      </a:endParaRPr>
                    </a:p>
                  </a:txBody>
                  <a:tcPr/>
                </a:tc>
                <a:tc>
                  <a:txBody>
                    <a:bodyPr/>
                    <a:lstStyle/>
                    <a:p>
                      <a:r>
                        <a:rPr kumimoji="0" lang="en-US" sz="2000" kern="1200" baseline="0" dirty="0" smtClean="0">
                          <a:solidFill>
                            <a:schemeClr val="dk1"/>
                          </a:solidFill>
                          <a:latin typeface="Arial" pitchFamily="34" charset="0"/>
                          <a:ea typeface="+mn-ea"/>
                          <a:cs typeface="Arial" pitchFamily="34" charset="0"/>
                        </a:rPr>
                        <a:t>Certificates of deposit;</a:t>
                      </a:r>
                    </a:p>
                    <a:p>
                      <a:r>
                        <a:rPr kumimoji="0" lang="en-US" sz="2000" kern="1200" baseline="0" dirty="0" smtClean="0">
                          <a:solidFill>
                            <a:schemeClr val="dk1"/>
                          </a:solidFill>
                          <a:latin typeface="Arial" pitchFamily="34" charset="0"/>
                          <a:ea typeface="+mn-ea"/>
                          <a:cs typeface="Arial" pitchFamily="34" charset="0"/>
                        </a:rPr>
                        <a:t>Treasury bills;</a:t>
                      </a:r>
                    </a:p>
                    <a:p>
                      <a:r>
                        <a:rPr kumimoji="0" lang="en-US" sz="2000" kern="1200" baseline="0" dirty="0" smtClean="0">
                          <a:solidFill>
                            <a:schemeClr val="dk1"/>
                          </a:solidFill>
                          <a:latin typeface="Arial" pitchFamily="34" charset="0"/>
                          <a:ea typeface="+mn-ea"/>
                          <a:cs typeface="Arial" pitchFamily="34" charset="0"/>
                        </a:rPr>
                        <a:t>Commercial paper;</a:t>
                      </a:r>
                    </a:p>
                    <a:p>
                      <a:r>
                        <a:rPr kumimoji="0" lang="en-US" sz="2000" kern="1200" baseline="0" dirty="0" smtClean="0">
                          <a:solidFill>
                            <a:schemeClr val="dk1"/>
                          </a:solidFill>
                          <a:latin typeface="Arial" pitchFamily="34" charset="0"/>
                          <a:ea typeface="+mn-ea"/>
                          <a:cs typeface="Arial" pitchFamily="34" charset="0"/>
                        </a:rPr>
                        <a:t>Bankers’ acceptances;</a:t>
                      </a:r>
                    </a:p>
                    <a:p>
                      <a:r>
                        <a:rPr kumimoji="0" lang="en-US" sz="2000" kern="1200" baseline="0" dirty="0" smtClean="0">
                          <a:solidFill>
                            <a:schemeClr val="dk1"/>
                          </a:solidFill>
                          <a:latin typeface="Arial" pitchFamily="34" charset="0"/>
                          <a:ea typeface="+mn-ea"/>
                          <a:cs typeface="Arial" pitchFamily="34" charset="0"/>
                        </a:rPr>
                        <a:t>Repurchase agreements,</a:t>
                      </a:r>
                    </a:p>
                    <a:p>
                      <a:r>
                        <a:rPr kumimoji="0" lang="en-US" sz="2000" kern="1200" baseline="0" dirty="0" smtClean="0">
                          <a:solidFill>
                            <a:schemeClr val="dk1"/>
                          </a:solidFill>
                          <a:latin typeface="Arial" pitchFamily="34" charset="0"/>
                          <a:ea typeface="+mn-ea"/>
                          <a:cs typeface="Arial" pitchFamily="34" charset="0"/>
                        </a:rPr>
                        <a:t>other short-term</a:t>
                      </a:r>
                    </a:p>
                    <a:p>
                      <a:r>
                        <a:rPr kumimoji="0" lang="en-US" sz="2000" kern="1200" baseline="0" dirty="0" smtClean="0">
                          <a:solidFill>
                            <a:schemeClr val="dk1"/>
                          </a:solidFill>
                          <a:latin typeface="Arial" pitchFamily="34" charset="0"/>
                          <a:ea typeface="+mn-ea"/>
                          <a:cs typeface="Arial" pitchFamily="34" charset="0"/>
                        </a:rPr>
                        <a:t>investment vehicles</a:t>
                      </a:r>
                      <a:endParaRPr lang="en-US" sz="2000" dirty="0">
                        <a:latin typeface="Arial" pitchFamily="34" charset="0"/>
                        <a:cs typeface="Arial" pitchFamily="34" charset="0"/>
                      </a:endParaRPr>
                    </a:p>
                  </a:txBody>
                  <a:tcPr/>
                </a:tc>
                <a:tc>
                  <a:txBody>
                    <a:bodyPr/>
                    <a:lstStyle/>
                    <a:p>
                      <a:r>
                        <a:rPr kumimoji="0" lang="en-US" sz="2000" kern="1200" baseline="0" dirty="0" smtClean="0">
                          <a:solidFill>
                            <a:schemeClr val="dk1"/>
                          </a:solidFill>
                          <a:latin typeface="Arial" pitchFamily="34" charset="0"/>
                          <a:ea typeface="+mn-ea"/>
                          <a:cs typeface="Arial" pitchFamily="34" charset="0"/>
                        </a:rPr>
                        <a:t>Common stocks;</a:t>
                      </a:r>
                    </a:p>
                    <a:p>
                      <a:r>
                        <a:rPr kumimoji="0" lang="en-US" sz="2000" kern="1200" baseline="0" dirty="0" smtClean="0">
                          <a:solidFill>
                            <a:schemeClr val="dk1"/>
                          </a:solidFill>
                          <a:latin typeface="Arial" pitchFamily="34" charset="0"/>
                          <a:ea typeface="+mn-ea"/>
                          <a:cs typeface="Arial" pitchFamily="34" charset="0"/>
                        </a:rPr>
                        <a:t>Preferred stocks;</a:t>
                      </a:r>
                    </a:p>
                    <a:p>
                      <a:r>
                        <a:rPr kumimoji="0" lang="en-US" sz="2000" kern="1200" baseline="0" dirty="0" smtClean="0">
                          <a:solidFill>
                            <a:schemeClr val="dk1"/>
                          </a:solidFill>
                          <a:latin typeface="Arial" pitchFamily="34" charset="0"/>
                          <a:ea typeface="+mn-ea"/>
                          <a:cs typeface="Arial" pitchFamily="34" charset="0"/>
                        </a:rPr>
                        <a:t>Treasury bonds;</a:t>
                      </a:r>
                    </a:p>
                    <a:p>
                      <a:r>
                        <a:rPr kumimoji="0" lang="en-US" sz="2000" kern="1200" baseline="0" dirty="0" smtClean="0">
                          <a:solidFill>
                            <a:schemeClr val="dk1"/>
                          </a:solidFill>
                          <a:latin typeface="Arial" pitchFamily="34" charset="0"/>
                          <a:ea typeface="+mn-ea"/>
                          <a:cs typeface="Arial" pitchFamily="34" charset="0"/>
                        </a:rPr>
                        <a:t>Municipal bonds;</a:t>
                      </a:r>
                    </a:p>
                    <a:p>
                      <a:r>
                        <a:rPr kumimoji="0" lang="en-US" sz="2000" kern="1200" baseline="0" dirty="0" smtClean="0">
                          <a:solidFill>
                            <a:schemeClr val="dk1"/>
                          </a:solidFill>
                          <a:latin typeface="Arial" pitchFamily="34" charset="0"/>
                          <a:ea typeface="+mn-ea"/>
                          <a:cs typeface="Arial" pitchFamily="34" charset="0"/>
                        </a:rPr>
                        <a:t>Corporate bonds;</a:t>
                      </a:r>
                    </a:p>
                    <a:p>
                      <a:r>
                        <a:rPr kumimoji="0" lang="en-US" sz="2000" kern="1200" baseline="0" dirty="0" smtClean="0">
                          <a:solidFill>
                            <a:schemeClr val="dk1"/>
                          </a:solidFill>
                          <a:latin typeface="Arial" pitchFamily="34" charset="0"/>
                          <a:ea typeface="+mn-ea"/>
                          <a:cs typeface="Arial" pitchFamily="34" charset="0"/>
                        </a:rPr>
                        <a:t>other long-term investment</a:t>
                      </a:r>
                    </a:p>
                    <a:p>
                      <a:r>
                        <a:rPr kumimoji="0" lang="en-US" sz="2000" kern="1200" baseline="0" dirty="0" smtClean="0">
                          <a:solidFill>
                            <a:schemeClr val="dk1"/>
                          </a:solidFill>
                          <a:latin typeface="Arial" pitchFamily="34" charset="0"/>
                          <a:ea typeface="+mn-ea"/>
                          <a:cs typeface="Arial" pitchFamily="34" charset="0"/>
                        </a:rPr>
                        <a:t>vehicles</a:t>
                      </a:r>
                      <a:endParaRPr lang="en-US" sz="2000" dirty="0">
                        <a:latin typeface="Arial" pitchFamily="34" charset="0"/>
                        <a:cs typeface="Arial" pitchFamily="34" charset="0"/>
                      </a:endParaRPr>
                    </a:p>
                  </a:txBody>
                  <a:tcPr/>
                </a:tc>
              </a:tr>
              <a:tr h="370840">
                <a:tc>
                  <a:txBody>
                    <a:bodyPr/>
                    <a:lstStyle/>
                    <a:p>
                      <a:r>
                        <a:rPr kumimoji="0" lang="en-US" sz="2000" kern="1200" baseline="0" dirty="0" smtClean="0">
                          <a:solidFill>
                            <a:schemeClr val="dk1"/>
                          </a:solidFill>
                          <a:latin typeface="Arial" pitchFamily="34" charset="0"/>
                          <a:ea typeface="+mn-ea"/>
                          <a:cs typeface="Arial" pitchFamily="34" charset="0"/>
                        </a:rPr>
                        <a:t>Aims for raising money</a:t>
                      </a:r>
                      <a:endParaRPr lang="en-US" sz="2000" dirty="0">
                        <a:latin typeface="Arial" pitchFamily="34" charset="0"/>
                        <a:cs typeface="Arial" pitchFamily="34" charset="0"/>
                      </a:endParaRPr>
                    </a:p>
                  </a:txBody>
                  <a:tcPr/>
                </a:tc>
                <a:tc>
                  <a:txBody>
                    <a:bodyPr/>
                    <a:lstStyle/>
                    <a:p>
                      <a:r>
                        <a:rPr kumimoji="0" lang="en-US" sz="2000" kern="1200" baseline="0" dirty="0" smtClean="0">
                          <a:solidFill>
                            <a:schemeClr val="dk1"/>
                          </a:solidFill>
                          <a:latin typeface="Arial" pitchFamily="34" charset="0"/>
                          <a:ea typeface="+mn-ea"/>
                          <a:cs typeface="Arial" pitchFamily="34" charset="0"/>
                        </a:rPr>
                        <a:t>For financing of working capital and current needs</a:t>
                      </a:r>
                      <a:endParaRPr lang="en-US" sz="2000" dirty="0">
                        <a:latin typeface="Arial" pitchFamily="34" charset="0"/>
                        <a:cs typeface="Arial" pitchFamily="34" charset="0"/>
                      </a:endParaRPr>
                    </a:p>
                  </a:txBody>
                  <a:tcPr/>
                </a:tc>
                <a:tc>
                  <a:txBody>
                    <a:bodyPr/>
                    <a:lstStyle/>
                    <a:p>
                      <a:r>
                        <a:rPr kumimoji="0" lang="en-US" sz="2000" kern="1200" baseline="0" dirty="0" smtClean="0">
                          <a:solidFill>
                            <a:schemeClr val="dk1"/>
                          </a:solidFill>
                          <a:latin typeface="Arial" pitchFamily="34" charset="0"/>
                          <a:ea typeface="+mn-ea"/>
                          <a:cs typeface="Arial" pitchFamily="34" charset="0"/>
                        </a:rPr>
                        <a:t>For financing of further</a:t>
                      </a:r>
                    </a:p>
                    <a:p>
                      <a:r>
                        <a:rPr kumimoji="0" lang="en-US" sz="2000" kern="1200" baseline="0" dirty="0" smtClean="0">
                          <a:solidFill>
                            <a:schemeClr val="dk1"/>
                          </a:solidFill>
                          <a:latin typeface="Arial" pitchFamily="34" charset="0"/>
                          <a:ea typeface="+mn-ea"/>
                          <a:cs typeface="Arial" pitchFamily="34" charset="0"/>
                        </a:rPr>
                        <a:t>business development and</a:t>
                      </a:r>
                    </a:p>
                    <a:p>
                      <a:r>
                        <a:rPr kumimoji="0" lang="en-US" sz="2000" kern="1200" baseline="0" dirty="0" smtClean="0">
                          <a:solidFill>
                            <a:schemeClr val="dk1"/>
                          </a:solidFill>
                          <a:latin typeface="Arial" pitchFamily="34" charset="0"/>
                          <a:ea typeface="+mn-ea"/>
                          <a:cs typeface="Arial" pitchFamily="34" charset="0"/>
                        </a:rPr>
                        <a:t>investment projects</a:t>
                      </a:r>
                      <a:endParaRPr lang="en-US" sz="2000" dirty="0">
                        <a:latin typeface="Arial" pitchFamily="34" charset="0"/>
                        <a:cs typeface="Arial" pitchFamily="34" charset="0"/>
                      </a:endParaRPr>
                    </a:p>
                  </a:txBody>
                  <a:tcPr/>
                </a:tc>
              </a:tr>
            </a:tbl>
          </a:graphicData>
        </a:graphic>
      </p:graphicFrame>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The comparison of money market and capital market</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dirty="0" smtClean="0">
                <a:latin typeface="Arial" pitchFamily="34" charset="0"/>
                <a:cs typeface="Arial" pitchFamily="34" charset="0"/>
              </a:rPr>
              <a:t>Third characteristics of </a:t>
            </a:r>
            <a:r>
              <a:rPr lang="en-US" sz="2000" b="1" dirty="0" smtClean="0">
                <a:latin typeface="Arial" pitchFamily="34" charset="0"/>
                <a:cs typeface="Arial" pitchFamily="34" charset="0"/>
              </a:rPr>
              <a:t>financial </a:t>
            </a:r>
            <a:r>
              <a:rPr lang="en-US" sz="2000" b="1" dirty="0" smtClean="0">
                <a:latin typeface="Arial" pitchFamily="34" charset="0"/>
                <a:cs typeface="Arial" pitchFamily="34" charset="0"/>
              </a:rPr>
              <a:t>market</a:t>
            </a:r>
          </a:p>
          <a:p>
            <a:r>
              <a:rPr lang="en-US" sz="2000" dirty="0" smtClean="0">
                <a:latin typeface="Arial" pitchFamily="34" charset="0"/>
                <a:cs typeface="Arial" pitchFamily="34" charset="0"/>
              </a:rPr>
              <a:t> </a:t>
            </a:r>
            <a:r>
              <a:rPr lang="en-US" sz="2000" dirty="0" smtClean="0">
                <a:latin typeface="Arial" pitchFamily="34" charset="0"/>
                <a:cs typeface="Arial" pitchFamily="34" charset="0"/>
              </a:rPr>
              <a:t>E</a:t>
            </a:r>
            <a:r>
              <a:rPr lang="en-US" sz="2000" dirty="0" smtClean="0">
                <a:latin typeface="Arial" pitchFamily="34" charset="0"/>
                <a:cs typeface="Arial" pitchFamily="34" charset="0"/>
              </a:rPr>
              <a:t>conomic </a:t>
            </a:r>
            <a:r>
              <a:rPr lang="en-US" sz="2000" dirty="0" smtClean="0">
                <a:latin typeface="Arial" pitchFamily="34" charset="0"/>
                <a:cs typeface="Arial" pitchFamily="34" charset="0"/>
              </a:rPr>
              <a:t>nature of securities, traded in the market:</a:t>
            </a:r>
          </a:p>
          <a:p>
            <a:r>
              <a:rPr lang="en-US" sz="2000" dirty="0" smtClean="0">
                <a:latin typeface="Arial" pitchFamily="34" charset="0"/>
                <a:cs typeface="Arial" pitchFamily="34" charset="0"/>
              </a:rPr>
              <a:t> Equity market or stock market;</a:t>
            </a:r>
          </a:p>
          <a:p>
            <a:r>
              <a:rPr lang="en-US" sz="2000" dirty="0" smtClean="0">
                <a:latin typeface="Arial" pitchFamily="34" charset="0"/>
                <a:cs typeface="Arial" pitchFamily="34" charset="0"/>
              </a:rPr>
              <a:t> Common stock market;</a:t>
            </a:r>
          </a:p>
          <a:p>
            <a:r>
              <a:rPr lang="en-US" sz="2000" dirty="0" smtClean="0">
                <a:latin typeface="Arial" pitchFamily="34" charset="0"/>
                <a:cs typeface="Arial" pitchFamily="34" charset="0"/>
              </a:rPr>
              <a:t> Fixed-income market;</a:t>
            </a:r>
          </a:p>
          <a:p>
            <a:r>
              <a:rPr lang="en-US" sz="2000" dirty="0" smtClean="0">
                <a:latin typeface="Arial" pitchFamily="34" charset="0"/>
                <a:cs typeface="Arial" pitchFamily="34" charset="0"/>
              </a:rPr>
              <a:t> Debt market;</a:t>
            </a:r>
          </a:p>
          <a:p>
            <a:r>
              <a:rPr lang="en-US" sz="2000" dirty="0" smtClean="0">
                <a:latin typeface="Arial" pitchFamily="34" charset="0"/>
                <a:cs typeface="Arial" pitchFamily="34" charset="0"/>
              </a:rPr>
              <a:t> Derivatives market.</a:t>
            </a:r>
          </a:p>
          <a:p>
            <a:r>
              <a:rPr lang="en-US" sz="2000" b="1" dirty="0" smtClean="0">
                <a:latin typeface="Arial" pitchFamily="34" charset="0"/>
                <a:cs typeface="Arial" pitchFamily="34" charset="0"/>
              </a:rPr>
              <a:t>From the perspective of a given country. financial markets are:</a:t>
            </a:r>
          </a:p>
          <a:p>
            <a:r>
              <a:rPr lang="en-US" sz="2000" dirty="0" smtClean="0">
                <a:latin typeface="Arial" pitchFamily="34" charset="0"/>
                <a:cs typeface="Arial" pitchFamily="34" charset="0"/>
              </a:rPr>
              <a:t> Internal or national market;</a:t>
            </a:r>
          </a:p>
          <a:p>
            <a:r>
              <a:rPr lang="en-US" sz="2000" dirty="0" smtClean="0">
                <a:latin typeface="Arial" pitchFamily="34" charset="0"/>
                <a:cs typeface="Arial" pitchFamily="34" charset="0"/>
              </a:rPr>
              <a:t>External or international market.</a:t>
            </a:r>
          </a:p>
          <a:p>
            <a:r>
              <a:rPr lang="en-US" sz="2000" i="1" dirty="0" smtClean="0">
                <a:latin typeface="Arial" pitchFamily="34" charset="0"/>
                <a:cs typeface="Arial" pitchFamily="34" charset="0"/>
              </a:rPr>
              <a:t>The internal market can be split into two fractions: </a:t>
            </a:r>
          </a:p>
          <a:p>
            <a:r>
              <a:rPr lang="en-US" sz="2000" i="1" dirty="0" smtClean="0">
                <a:latin typeface="Arial" pitchFamily="34" charset="0"/>
                <a:cs typeface="Arial" pitchFamily="34" charset="0"/>
              </a:rPr>
              <a:t>domestic market and </a:t>
            </a:r>
            <a:r>
              <a:rPr lang="en-US" sz="2000" dirty="0" smtClean="0">
                <a:latin typeface="Arial" pitchFamily="34" charset="0"/>
                <a:cs typeface="Arial" pitchFamily="34" charset="0"/>
              </a:rPr>
              <a:t>foreign market. </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Financial market</a:t>
            </a:r>
            <a:endParaRPr lang="en-US"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i="1" dirty="0" smtClean="0">
                <a:latin typeface="Arial" pitchFamily="34" charset="0"/>
                <a:cs typeface="Arial" pitchFamily="34" charset="0"/>
              </a:rPr>
              <a:t>Domestic market </a:t>
            </a:r>
            <a:r>
              <a:rPr lang="en-US" sz="2000" i="1" dirty="0" smtClean="0">
                <a:latin typeface="Arial" pitchFamily="34" charset="0"/>
                <a:cs typeface="Arial" pitchFamily="34" charset="0"/>
              </a:rPr>
              <a:t>is where the securities issued by domestic issuers </a:t>
            </a:r>
            <a:r>
              <a:rPr lang="en-US" sz="2000" dirty="0" smtClean="0">
                <a:latin typeface="Arial" pitchFamily="34" charset="0"/>
                <a:cs typeface="Arial" pitchFamily="34" charset="0"/>
              </a:rPr>
              <a:t>(companies, Government) are traded.</a:t>
            </a:r>
          </a:p>
          <a:p>
            <a:r>
              <a:rPr lang="en-US" sz="2000" dirty="0" smtClean="0">
                <a:latin typeface="Arial" pitchFamily="34" charset="0"/>
                <a:cs typeface="Arial" pitchFamily="34" charset="0"/>
              </a:rPr>
              <a:t> </a:t>
            </a:r>
            <a:r>
              <a:rPr lang="en-US" sz="2000" i="1" dirty="0" smtClean="0">
                <a:latin typeface="Arial" pitchFamily="34" charset="0"/>
                <a:cs typeface="Arial" pitchFamily="34" charset="0"/>
              </a:rPr>
              <a:t>A country’s </a:t>
            </a:r>
            <a:r>
              <a:rPr lang="en-US" sz="2000" b="1" i="1" dirty="0" smtClean="0">
                <a:latin typeface="Arial" pitchFamily="34" charset="0"/>
                <a:cs typeface="Arial" pitchFamily="34" charset="0"/>
              </a:rPr>
              <a:t>foreign market </a:t>
            </a:r>
            <a:r>
              <a:rPr lang="en-US" sz="2000" i="1" dirty="0" smtClean="0">
                <a:latin typeface="Arial" pitchFamily="34" charset="0"/>
                <a:cs typeface="Arial" pitchFamily="34" charset="0"/>
              </a:rPr>
              <a:t>is where the </a:t>
            </a:r>
            <a:r>
              <a:rPr lang="en-US" sz="2000" dirty="0" smtClean="0">
                <a:latin typeface="Arial" pitchFamily="34" charset="0"/>
                <a:cs typeface="Arial" pitchFamily="34" charset="0"/>
              </a:rPr>
              <a:t>securities issued by foreign entities are traded.</a:t>
            </a:r>
          </a:p>
          <a:p>
            <a:pPr marL="566928" indent="-457200">
              <a:buFont typeface="+mj-lt"/>
              <a:buAutoNum type="arabicPeriod"/>
            </a:pPr>
            <a:r>
              <a:rPr lang="en-US" sz="2000" i="1" dirty="0" smtClean="0">
                <a:latin typeface="Arial" pitchFamily="34" charset="0"/>
                <a:cs typeface="Arial" pitchFamily="34" charset="0"/>
              </a:rPr>
              <a:t>The </a:t>
            </a:r>
            <a:r>
              <a:rPr lang="en-US" sz="2000" b="1" i="1" dirty="0" smtClean="0">
                <a:latin typeface="Arial" pitchFamily="34" charset="0"/>
                <a:cs typeface="Arial" pitchFamily="34" charset="0"/>
              </a:rPr>
              <a:t>external market </a:t>
            </a:r>
            <a:r>
              <a:rPr lang="en-US" sz="2000" i="1" dirty="0" smtClean="0">
                <a:latin typeface="Arial" pitchFamily="34" charset="0"/>
                <a:cs typeface="Arial" pitchFamily="34" charset="0"/>
              </a:rPr>
              <a:t>also is called the international market includes the </a:t>
            </a:r>
            <a:r>
              <a:rPr lang="en-US" sz="2000" dirty="0" smtClean="0">
                <a:latin typeface="Arial" pitchFamily="34" charset="0"/>
                <a:cs typeface="Arial" pitchFamily="34" charset="0"/>
              </a:rPr>
              <a:t>securities which are issued at the same time to the investors in several countries and;</a:t>
            </a:r>
          </a:p>
          <a:p>
            <a:pPr marL="566928" indent="-457200">
              <a:buFont typeface="+mj-lt"/>
              <a:buAutoNum type="arabicPeriod"/>
            </a:pPr>
            <a:r>
              <a:rPr lang="en-US" sz="2000" dirty="0" smtClean="0">
                <a:latin typeface="Arial" pitchFamily="34" charset="0"/>
                <a:cs typeface="Arial" pitchFamily="34" charset="0"/>
              </a:rPr>
              <a:t> they are issued outside the </a:t>
            </a:r>
            <a:r>
              <a:rPr lang="en-US" sz="2000" dirty="0" smtClean="0">
                <a:latin typeface="Arial" pitchFamily="34" charset="0"/>
                <a:cs typeface="Arial" pitchFamily="34" charset="0"/>
              </a:rPr>
              <a:t>rule </a:t>
            </a:r>
            <a:r>
              <a:rPr lang="en-US" sz="2000" dirty="0" smtClean="0">
                <a:latin typeface="Arial" pitchFamily="34" charset="0"/>
                <a:cs typeface="Arial" pitchFamily="34" charset="0"/>
              </a:rPr>
              <a:t>of any single country (for example, offshore market).</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Financial market</a:t>
            </a:r>
            <a:endParaRPr lang="en-US"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b="1" dirty="0" smtClean="0">
                <a:latin typeface="Arial" pitchFamily="34" charset="0"/>
                <a:cs typeface="Arial" pitchFamily="34" charset="0"/>
              </a:rPr>
              <a:t>Investment management process</a:t>
            </a:r>
            <a:r>
              <a:rPr lang="en-US" sz="2000" dirty="0" smtClean="0">
                <a:latin typeface="Arial" pitchFamily="34" charset="0"/>
                <a:cs typeface="Arial" pitchFamily="34" charset="0"/>
              </a:rPr>
              <a:t> is the process of managing money or funds.</a:t>
            </a:r>
          </a:p>
          <a:p>
            <a:r>
              <a:rPr lang="en-US" sz="2000" dirty="0" smtClean="0">
                <a:latin typeface="Arial" pitchFamily="34" charset="0"/>
                <a:cs typeface="Arial" pitchFamily="34" charset="0"/>
              </a:rPr>
              <a:t>The investment management process describes how an investor should go about making decisions.</a:t>
            </a:r>
          </a:p>
          <a:p>
            <a:r>
              <a:rPr lang="en-US" sz="2000" dirty="0" smtClean="0">
                <a:latin typeface="Arial" pitchFamily="34" charset="0"/>
                <a:cs typeface="Arial" pitchFamily="34" charset="0"/>
              </a:rPr>
              <a:t>Investment management process can be disclosed by </a:t>
            </a:r>
            <a:r>
              <a:rPr lang="en-US" sz="2000" b="1" i="1" dirty="0" smtClean="0">
                <a:latin typeface="Arial" pitchFamily="34" charset="0"/>
                <a:cs typeface="Arial" pitchFamily="34" charset="0"/>
              </a:rPr>
              <a:t>five-step procedure,</a:t>
            </a:r>
          </a:p>
          <a:p>
            <a:r>
              <a:rPr lang="en-US" sz="2000" dirty="0" smtClean="0">
                <a:latin typeface="Arial" pitchFamily="34" charset="0"/>
                <a:cs typeface="Arial" pitchFamily="34" charset="0"/>
              </a:rPr>
              <a:t>which includes following stages:</a:t>
            </a:r>
          </a:p>
          <a:p>
            <a:r>
              <a:rPr lang="en-US" sz="2000" dirty="0" smtClean="0">
                <a:latin typeface="Arial" pitchFamily="34" charset="0"/>
                <a:cs typeface="Arial" pitchFamily="34" charset="0"/>
              </a:rPr>
              <a:t>1. Setting of investment policy.</a:t>
            </a:r>
          </a:p>
          <a:p>
            <a:r>
              <a:rPr lang="en-US" sz="2000" dirty="0" smtClean="0">
                <a:latin typeface="Arial" pitchFamily="34" charset="0"/>
                <a:cs typeface="Arial" pitchFamily="34" charset="0"/>
              </a:rPr>
              <a:t>2. Analysis and evaluation of investment vehicles.</a:t>
            </a:r>
          </a:p>
          <a:p>
            <a:r>
              <a:rPr lang="en-US" sz="2000" dirty="0" smtClean="0">
                <a:latin typeface="Arial" pitchFamily="34" charset="0"/>
                <a:cs typeface="Arial" pitchFamily="34" charset="0"/>
              </a:rPr>
              <a:t>3. Formation of diversified investment portfolio.</a:t>
            </a:r>
          </a:p>
          <a:p>
            <a:r>
              <a:rPr lang="en-US" sz="2000" dirty="0" smtClean="0">
                <a:latin typeface="Arial" pitchFamily="34" charset="0"/>
                <a:cs typeface="Arial" pitchFamily="34" charset="0"/>
              </a:rPr>
              <a:t>4. Portfolio revision</a:t>
            </a:r>
          </a:p>
          <a:p>
            <a:r>
              <a:rPr lang="en-US" sz="2000" dirty="0" smtClean="0">
                <a:latin typeface="Arial" pitchFamily="34" charset="0"/>
                <a:cs typeface="Arial" pitchFamily="34" charset="0"/>
              </a:rPr>
              <a:t>5. Measurement and evaluation of portfolio performance.</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3600" dirty="0" smtClean="0">
                <a:latin typeface="Arial" pitchFamily="34" charset="0"/>
                <a:cs typeface="Arial" pitchFamily="34" charset="0"/>
              </a:rPr>
              <a:t>Investment management process</a:t>
            </a:r>
            <a:r>
              <a:rPr lang="en-US" sz="4400" dirty="0" smtClean="0">
                <a:latin typeface="Arial" pitchFamily="34" charset="0"/>
                <a:cs typeface="Arial" pitchFamily="34" charset="0"/>
              </a:rPr>
              <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566928" indent="-457200">
              <a:buNone/>
            </a:pPr>
            <a:r>
              <a:rPr lang="en-US" sz="2000" b="1" dirty="0" smtClean="0">
                <a:latin typeface="Arial" pitchFamily="34" charset="0"/>
                <a:cs typeface="Arial" pitchFamily="34" charset="0"/>
              </a:rPr>
              <a:t>3. Globalization of financial markets</a:t>
            </a:r>
          </a:p>
          <a:p>
            <a:r>
              <a:rPr lang="en-US" sz="2000" dirty="0" smtClean="0">
                <a:latin typeface="Arial" pitchFamily="34" charset="0"/>
                <a:cs typeface="Arial" pitchFamily="34" charset="0"/>
              </a:rPr>
              <a:t>Globalization and integration processes include the integration of financial markets into an international financial market. </a:t>
            </a:r>
          </a:p>
          <a:p>
            <a:r>
              <a:rPr lang="en-US" sz="2000" dirty="0" smtClean="0">
                <a:latin typeface="Arial" pitchFamily="34" charset="0"/>
                <a:cs typeface="Arial" pitchFamily="34" charset="0"/>
              </a:rPr>
              <a:t>Because of the globalization of financial markets, potential issuers and investors in any country become not limited to their domestic financial market.</a:t>
            </a:r>
          </a:p>
          <a:p>
            <a:r>
              <a:rPr lang="en-US" sz="2000" b="1" i="1" dirty="0" smtClean="0">
                <a:latin typeface="Arial" pitchFamily="34" charset="0"/>
                <a:cs typeface="Arial" pitchFamily="34" charset="0"/>
              </a:rPr>
              <a:t>Setting of investment policy </a:t>
            </a:r>
            <a:r>
              <a:rPr lang="en-US" sz="2000" i="1" dirty="0" smtClean="0">
                <a:latin typeface="Arial" pitchFamily="34" charset="0"/>
                <a:cs typeface="Arial" pitchFamily="34" charset="0"/>
              </a:rPr>
              <a:t>is the first and very important step in investment </a:t>
            </a:r>
            <a:r>
              <a:rPr lang="en-US" sz="2000" dirty="0" smtClean="0">
                <a:latin typeface="Arial" pitchFamily="34" charset="0"/>
                <a:cs typeface="Arial" pitchFamily="34" charset="0"/>
              </a:rPr>
              <a:t>management process. </a:t>
            </a:r>
          </a:p>
          <a:p>
            <a:r>
              <a:rPr lang="en-US" sz="2000" i="1" dirty="0" smtClean="0">
                <a:latin typeface="Arial" pitchFamily="34" charset="0"/>
                <a:cs typeface="Arial" pitchFamily="34" charset="0"/>
              </a:rPr>
              <a:t>Investment policy includes setting of investment objectives. </a:t>
            </a:r>
          </a:p>
          <a:p>
            <a:r>
              <a:rPr lang="en-US" sz="2000" i="1" dirty="0" smtClean="0">
                <a:latin typeface="Arial" pitchFamily="34" charset="0"/>
                <a:cs typeface="Arial" pitchFamily="34" charset="0"/>
              </a:rPr>
              <a:t>The </a:t>
            </a:r>
            <a:r>
              <a:rPr lang="en-US" sz="2000" dirty="0" smtClean="0">
                <a:latin typeface="Arial" pitchFamily="34" charset="0"/>
                <a:cs typeface="Arial" pitchFamily="34" charset="0"/>
              </a:rPr>
              <a:t>investment policy should have the specific objectives regarding the investment </a:t>
            </a:r>
            <a:r>
              <a:rPr lang="en-US" sz="2000" b="1" dirty="0" smtClean="0">
                <a:latin typeface="Arial" pitchFamily="34" charset="0"/>
                <a:cs typeface="Arial" pitchFamily="34" charset="0"/>
              </a:rPr>
              <a:t>return</a:t>
            </a:r>
            <a:r>
              <a:rPr lang="en-US" sz="2000" dirty="0" smtClean="0">
                <a:latin typeface="Arial" pitchFamily="34" charset="0"/>
                <a:cs typeface="Arial" pitchFamily="34" charset="0"/>
              </a:rPr>
              <a:t> requirement and risk tolerance of the investor. </a:t>
            </a:r>
          </a:p>
          <a:p>
            <a:r>
              <a:rPr lang="en-US" sz="2000" dirty="0" smtClean="0">
                <a:latin typeface="Arial" pitchFamily="34" charset="0"/>
                <a:cs typeface="Arial" pitchFamily="34" charset="0"/>
              </a:rPr>
              <a:t>. </a:t>
            </a:r>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Investment policy</a:t>
            </a:r>
            <a:endParaRPr 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Arial" pitchFamily="34" charset="0"/>
                <a:cs typeface="Arial" pitchFamily="34" charset="0"/>
              </a:rPr>
              <a:t>For example, the investment policy may define that the target of the investment average return should be 15% and should avoid more than 10% losses</a:t>
            </a:r>
          </a:p>
          <a:p>
            <a:r>
              <a:rPr lang="en-US" sz="2000" dirty="0" smtClean="0">
                <a:latin typeface="Arial" pitchFamily="34" charset="0"/>
                <a:cs typeface="Arial" pitchFamily="34" charset="0"/>
              </a:rPr>
              <a:t>Identifying </a:t>
            </a:r>
            <a:r>
              <a:rPr lang="en-US" sz="2000" b="1" dirty="0" smtClean="0">
                <a:latin typeface="Arial" pitchFamily="34" charset="0"/>
                <a:cs typeface="Arial" pitchFamily="34" charset="0"/>
              </a:rPr>
              <a:t>investor’s tolerance </a:t>
            </a:r>
            <a:r>
              <a:rPr lang="en-US" sz="2000" dirty="0" smtClean="0">
                <a:latin typeface="Arial" pitchFamily="34" charset="0"/>
                <a:cs typeface="Arial" pitchFamily="34" charset="0"/>
              </a:rPr>
              <a:t>for risk is the most important objective, because it is obvious that every investor would like to earn the highest return possible. </a:t>
            </a:r>
          </a:p>
          <a:p>
            <a:pPr>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But because there is a positive relationship between risk and return, it is not appropriate for an investor to set his/ her investment objectives as just “to make a lot of money”.</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Investment objectives should be stated in terms of both risk and return.</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Investment policy</a:t>
            </a:r>
            <a:endParaRPr lang="en-US" sz="3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The investment policy should also state other important constrains which could influence the investment Management.</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 Constrains </a:t>
            </a:r>
            <a:r>
              <a:rPr lang="en-US" sz="2800" dirty="0" smtClean="0">
                <a:latin typeface="Arial" pitchFamily="34" charset="0"/>
                <a:cs typeface="Arial" pitchFamily="34" charset="0"/>
              </a:rPr>
              <a:t>can include:</a:t>
            </a:r>
          </a:p>
          <a:p>
            <a:r>
              <a:rPr lang="en-US" sz="2800" dirty="0" smtClean="0">
                <a:latin typeface="Arial" pitchFamily="34" charset="0"/>
                <a:cs typeface="Arial" pitchFamily="34" charset="0"/>
              </a:rPr>
              <a:t> any liquidity needs for the investor during projected investment horizon, as well as other unique needs and preferences of investor.</a:t>
            </a:r>
          </a:p>
          <a:p>
            <a:r>
              <a:rPr lang="en-US" sz="2800" dirty="0" smtClean="0">
                <a:latin typeface="Arial" pitchFamily="34" charset="0"/>
                <a:cs typeface="Arial" pitchFamily="34" charset="0"/>
              </a:rPr>
              <a:t> The </a:t>
            </a:r>
            <a:r>
              <a:rPr lang="en-US" sz="2800" i="1" dirty="0" smtClean="0">
                <a:latin typeface="Arial" pitchFamily="34" charset="0"/>
                <a:cs typeface="Arial" pitchFamily="34" charset="0"/>
              </a:rPr>
              <a:t>investment horizon is the period of time for investments.</a:t>
            </a:r>
          </a:p>
          <a:p>
            <a:r>
              <a:rPr lang="en-US" sz="2800" dirty="0" smtClean="0">
                <a:latin typeface="Arial" pitchFamily="34" charset="0"/>
                <a:cs typeface="Arial" pitchFamily="34" charset="0"/>
              </a:rPr>
              <a:t>Projected time horizon may be short, long or even indefinite.</a:t>
            </a: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Investment policy</a:t>
            </a:r>
            <a:endParaRPr lang="en-US"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dirty="0" smtClean="0">
                <a:latin typeface="Arial" pitchFamily="34" charset="0"/>
                <a:cs typeface="Arial" pitchFamily="34" charset="0"/>
              </a:rPr>
              <a:t>Setting of investment objectives </a:t>
            </a:r>
            <a:r>
              <a:rPr lang="en-US" sz="2000" dirty="0" smtClean="0">
                <a:latin typeface="Arial" pitchFamily="34" charset="0"/>
                <a:cs typeface="Arial" pitchFamily="34" charset="0"/>
              </a:rPr>
              <a:t>for individual investors is based on the assessment of their current and future financial objectives.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The required rate of return for investment depends on </a:t>
            </a:r>
            <a:r>
              <a:rPr lang="en-US" sz="2000" b="1" dirty="0" smtClean="0">
                <a:latin typeface="Arial" pitchFamily="34" charset="0"/>
                <a:cs typeface="Arial" pitchFamily="34" charset="0"/>
              </a:rPr>
              <a:t>what sum today</a:t>
            </a:r>
            <a:r>
              <a:rPr lang="en-US" sz="2000" dirty="0" smtClean="0">
                <a:latin typeface="Arial" pitchFamily="34" charset="0"/>
                <a:cs typeface="Arial" pitchFamily="34" charset="0"/>
              </a:rPr>
              <a:t> can be invested and how much investor needs to have </a:t>
            </a:r>
            <a:r>
              <a:rPr lang="en-US" sz="2000" b="1" dirty="0" smtClean="0">
                <a:latin typeface="Arial" pitchFamily="34" charset="0"/>
                <a:cs typeface="Arial" pitchFamily="34" charset="0"/>
              </a:rPr>
              <a:t>at the end </a:t>
            </a:r>
            <a:r>
              <a:rPr lang="en-US" sz="2000" dirty="0" smtClean="0">
                <a:latin typeface="Arial" pitchFamily="34" charset="0"/>
                <a:cs typeface="Arial" pitchFamily="34" charset="0"/>
              </a:rPr>
              <a:t>of the investment horizon.</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Wishing to earn higher income on his / her </a:t>
            </a:r>
            <a:r>
              <a:rPr lang="en-US" sz="2000" dirty="0" smtClean="0">
                <a:latin typeface="Arial" pitchFamily="34" charset="0"/>
                <a:cs typeface="Arial" pitchFamily="34" charset="0"/>
              </a:rPr>
              <a:t>investments, </a:t>
            </a:r>
            <a:r>
              <a:rPr lang="en-US" sz="2000" dirty="0" smtClean="0">
                <a:latin typeface="Arial" pitchFamily="34" charset="0"/>
                <a:cs typeface="Arial" pitchFamily="34" charset="0"/>
              </a:rPr>
              <a:t>investor must assess the level of risk he /she should take and to decide if it is relevant for him or not.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The investment policy can include the tax status of the investor. </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Investment policy</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Arial" pitchFamily="34" charset="0"/>
                <a:cs typeface="Arial" pitchFamily="34" charset="0"/>
              </a:rPr>
              <a:t>This stage of investment management concludes with the </a:t>
            </a:r>
            <a:r>
              <a:rPr lang="en-US" sz="2000" b="1" dirty="0" smtClean="0">
                <a:latin typeface="Arial" pitchFamily="34" charset="0"/>
                <a:cs typeface="Arial" pitchFamily="34" charset="0"/>
              </a:rPr>
              <a:t>identification</a:t>
            </a:r>
            <a:r>
              <a:rPr lang="en-US" sz="2000" dirty="0" smtClean="0">
                <a:latin typeface="Arial" pitchFamily="34" charset="0"/>
                <a:cs typeface="Arial" pitchFamily="34" charset="0"/>
              </a:rPr>
              <a:t> of the potential categories of financial assets for inclusion in the investment portfolio.</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a:t>
            </a:r>
            <a:r>
              <a:rPr lang="en-US" sz="2000" b="1" dirty="0" smtClean="0">
                <a:latin typeface="Arial" pitchFamily="34" charset="0"/>
                <a:cs typeface="Arial" pitchFamily="34" charset="0"/>
              </a:rPr>
              <a:t>identification </a:t>
            </a:r>
            <a:r>
              <a:rPr lang="en-US" sz="2000" dirty="0" smtClean="0">
                <a:latin typeface="Arial" pitchFamily="34" charset="0"/>
                <a:cs typeface="Arial" pitchFamily="34" charset="0"/>
              </a:rPr>
              <a:t>of the potential categories is based on:</a:t>
            </a:r>
          </a:p>
          <a:p>
            <a:pPr marL="566928" indent="-457200">
              <a:buFont typeface="+mj-lt"/>
              <a:buAutoNum type="arabicPeriod"/>
            </a:pPr>
            <a:r>
              <a:rPr lang="en-US" sz="2000" dirty="0" smtClean="0">
                <a:latin typeface="Arial" pitchFamily="34" charset="0"/>
                <a:cs typeface="Arial" pitchFamily="34" charset="0"/>
              </a:rPr>
              <a:t> the investment objectives, </a:t>
            </a:r>
          </a:p>
          <a:p>
            <a:pPr marL="566928" indent="-457200">
              <a:buFont typeface="+mj-lt"/>
              <a:buAutoNum type="arabicPeriod"/>
            </a:pPr>
            <a:r>
              <a:rPr lang="en-US" sz="2000" dirty="0" smtClean="0">
                <a:latin typeface="Arial" pitchFamily="34" charset="0"/>
                <a:cs typeface="Arial" pitchFamily="34" charset="0"/>
              </a:rPr>
              <a:t>amount of investable funds, </a:t>
            </a:r>
          </a:p>
          <a:p>
            <a:pPr marL="566928" indent="-457200">
              <a:buFont typeface="+mj-lt"/>
              <a:buAutoNum type="arabicPeriod"/>
            </a:pPr>
            <a:r>
              <a:rPr lang="en-US" sz="2000" dirty="0" smtClean="0">
                <a:latin typeface="Arial" pitchFamily="34" charset="0"/>
                <a:cs typeface="Arial" pitchFamily="34" charset="0"/>
              </a:rPr>
              <a:t>investment horizon and</a:t>
            </a:r>
          </a:p>
          <a:p>
            <a:pPr marL="566928" indent="-457200">
              <a:buFont typeface="+mj-lt"/>
              <a:buAutoNum type="arabicPeriod"/>
            </a:pPr>
            <a:r>
              <a:rPr lang="en-US" sz="2000" dirty="0" smtClean="0">
                <a:latin typeface="Arial" pitchFamily="34" charset="0"/>
                <a:cs typeface="Arial" pitchFamily="34" charset="0"/>
              </a:rPr>
              <a:t> tax status of the investor.</a:t>
            </a: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Investment policy</a:t>
            </a:r>
            <a:endParaRPr lang="en-US"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i="1" dirty="0" smtClean="0">
                <a:latin typeface="Arial" pitchFamily="34" charset="0"/>
                <a:cs typeface="Arial" pitchFamily="34" charset="0"/>
              </a:rPr>
              <a:t>When the investment policy </a:t>
            </a:r>
            <a:r>
              <a:rPr lang="en-US" sz="2000" dirty="0" smtClean="0">
                <a:latin typeface="Arial" pitchFamily="34" charset="0"/>
                <a:cs typeface="Arial" pitchFamily="34" charset="0"/>
              </a:rPr>
              <a:t>is set up, investor’s objectives defined and the potential categories of financial assets for inclusion in the investment portfolio identified, the available investment types can be analyzed. </a:t>
            </a:r>
          </a:p>
          <a:p>
            <a:r>
              <a:rPr lang="en-US" sz="2000" dirty="0" smtClean="0">
                <a:latin typeface="Arial" pitchFamily="34" charset="0"/>
                <a:cs typeface="Arial" pitchFamily="34" charset="0"/>
              </a:rPr>
              <a:t>This step involves examining several relevant types of investment vehicles and the individual vehicles inside these groups. </a:t>
            </a:r>
          </a:p>
          <a:p>
            <a:r>
              <a:rPr lang="en-US" sz="2000" dirty="0" smtClean="0">
                <a:latin typeface="Arial" pitchFamily="34" charset="0"/>
                <a:cs typeface="Arial" pitchFamily="34" charset="0"/>
              </a:rPr>
              <a:t>For example, if the common stock was identified as investment vehicle relevant for investor, the analysis will be concentrated to the common stock as an investment. </a:t>
            </a:r>
          </a:p>
          <a:p>
            <a:r>
              <a:rPr lang="en-US" sz="2000" dirty="0" smtClean="0">
                <a:latin typeface="Arial" pitchFamily="34" charset="0"/>
                <a:cs typeface="Arial" pitchFamily="34" charset="0"/>
              </a:rPr>
              <a:t>The one purpose of such analysis and evaluation is to identify those investment vehicles that currently appear to be mispriced. </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Analysis and evaluation of investment vehicles</a:t>
            </a:r>
            <a:endParaRPr lang="en-US" sz="3200" dirty="0">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Arial" pitchFamily="34" charset="0"/>
                <a:cs typeface="Arial" pitchFamily="34" charset="0"/>
              </a:rPr>
              <a:t>There are many different approaches how to make such analysis. Most frequently two forms of analysis are used: </a:t>
            </a:r>
          </a:p>
          <a:p>
            <a:r>
              <a:rPr lang="en-US" sz="2000" dirty="0" smtClean="0">
                <a:latin typeface="Arial" pitchFamily="34" charset="0"/>
                <a:cs typeface="Arial" pitchFamily="34" charset="0"/>
              </a:rPr>
              <a:t>technical analysis and</a:t>
            </a:r>
          </a:p>
          <a:p>
            <a:r>
              <a:rPr lang="en-US" sz="2000" dirty="0" smtClean="0">
                <a:latin typeface="Arial" pitchFamily="34" charset="0"/>
                <a:cs typeface="Arial" pitchFamily="34" charset="0"/>
              </a:rPr>
              <a:t> fundamental analysis.</a:t>
            </a:r>
          </a:p>
          <a:p>
            <a:pPr>
              <a:buNone/>
            </a:pPr>
            <a:endParaRPr lang="en-US" sz="2000" dirty="0" smtClean="0">
              <a:latin typeface="Arial" pitchFamily="34" charset="0"/>
              <a:cs typeface="Arial" pitchFamily="34" charset="0"/>
            </a:endParaRPr>
          </a:p>
          <a:p>
            <a:pPr marL="624078" indent="-514350">
              <a:buFont typeface="+mj-lt"/>
              <a:buAutoNum type="arabicParenR"/>
            </a:pPr>
            <a:r>
              <a:rPr lang="en-US" sz="2000" b="1" i="1" dirty="0" smtClean="0">
                <a:latin typeface="Arial" pitchFamily="34" charset="0"/>
                <a:cs typeface="Arial" pitchFamily="34" charset="0"/>
              </a:rPr>
              <a:t>Technical analysis </a:t>
            </a:r>
            <a:r>
              <a:rPr lang="en-US" sz="2000" i="1" dirty="0" smtClean="0">
                <a:latin typeface="Arial" pitchFamily="34" charset="0"/>
                <a:cs typeface="Arial" pitchFamily="34" charset="0"/>
              </a:rPr>
              <a:t>involves the analysis of market prices in an attempt to </a:t>
            </a:r>
            <a:r>
              <a:rPr lang="en-US" sz="2000" dirty="0" smtClean="0">
                <a:latin typeface="Arial" pitchFamily="34" charset="0"/>
                <a:cs typeface="Arial" pitchFamily="34" charset="0"/>
              </a:rPr>
              <a:t>predict future price movements for the particular financial asset traded on the market.</a:t>
            </a:r>
          </a:p>
          <a:p>
            <a:pPr marL="624078" indent="-514350">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This analysis examines the trends of historical prices and is based on the assumption that these trends or patterns repeat themselves in the future. </a:t>
            </a: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Analysis and evaluation of investment vehicles</a:t>
            </a:r>
            <a:endParaRPr lang="en-US"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66928" indent="-457200">
              <a:buNone/>
            </a:pPr>
            <a:r>
              <a:rPr lang="en-US" sz="2000" b="1" dirty="0" smtClean="0">
                <a:latin typeface="Arial" pitchFamily="34" charset="0"/>
                <a:cs typeface="Arial" pitchFamily="34" charset="0"/>
              </a:rPr>
              <a:t>2). Fundamental analysis </a:t>
            </a:r>
            <a:r>
              <a:rPr lang="en-US" sz="2000" dirty="0" smtClean="0">
                <a:latin typeface="Arial" pitchFamily="34" charset="0"/>
                <a:cs typeface="Arial" pitchFamily="34" charset="0"/>
              </a:rPr>
              <a:t>in its simplest form is focused on the evaluation of intrinsic value of the financial asset. </a:t>
            </a:r>
          </a:p>
          <a:p>
            <a:pPr marL="566928" indent="-457200">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This valuation is based on the assumption that intrinsic value is the present value of future flows from particular investment. </a:t>
            </a:r>
          </a:p>
          <a:p>
            <a:pPr>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By comparison of the intrinsic value and market value of the financial assets those which are under priced or overpriced can be identified. </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Analysis and evaluation of investment vehicles</a:t>
            </a:r>
            <a:endParaRPr lang="en-US" sz="3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This step involves identifying those specific financial assets in which to invest and determining the proportions of these financial assets in the investment portfolio.</a:t>
            </a:r>
          </a:p>
          <a:p>
            <a:r>
              <a:rPr lang="en-US" sz="2000" b="1" i="1" dirty="0" smtClean="0">
                <a:latin typeface="Arial" pitchFamily="34" charset="0"/>
                <a:cs typeface="Arial" pitchFamily="34" charset="0"/>
              </a:rPr>
              <a:t>Formation of diversified investment portfolio </a:t>
            </a:r>
            <a:r>
              <a:rPr lang="en-US" sz="2000" i="1" dirty="0" smtClean="0">
                <a:latin typeface="Arial" pitchFamily="34" charset="0"/>
                <a:cs typeface="Arial" pitchFamily="34" charset="0"/>
              </a:rPr>
              <a:t>is the next step in investment  </a:t>
            </a:r>
            <a:r>
              <a:rPr lang="en-US" sz="2000" dirty="0" smtClean="0">
                <a:latin typeface="Arial" pitchFamily="34" charset="0"/>
                <a:cs typeface="Arial" pitchFamily="34" charset="0"/>
              </a:rPr>
              <a:t>management process. </a:t>
            </a:r>
          </a:p>
          <a:p>
            <a:r>
              <a:rPr lang="en-US" sz="2000" b="1" i="1" dirty="0" smtClean="0">
                <a:latin typeface="Arial" pitchFamily="34" charset="0"/>
                <a:cs typeface="Arial" pitchFamily="34" charset="0"/>
              </a:rPr>
              <a:t>Investment portfolio </a:t>
            </a:r>
            <a:r>
              <a:rPr lang="en-US" sz="2000" i="1" dirty="0" smtClean="0">
                <a:latin typeface="Arial" pitchFamily="34" charset="0"/>
                <a:cs typeface="Arial" pitchFamily="34" charset="0"/>
              </a:rPr>
              <a:t>is the set of investment vehicles, formed by </a:t>
            </a:r>
            <a:r>
              <a:rPr lang="en-US" sz="2000" dirty="0" smtClean="0">
                <a:latin typeface="Arial" pitchFamily="34" charset="0"/>
                <a:cs typeface="Arial" pitchFamily="34" charset="0"/>
              </a:rPr>
              <a:t>the investor seeking to realize its’ defined investment objectives.</a:t>
            </a:r>
          </a:p>
          <a:p>
            <a:r>
              <a:rPr lang="en-US" sz="2000" dirty="0" smtClean="0">
                <a:latin typeface="Arial" pitchFamily="34" charset="0"/>
                <a:cs typeface="Arial" pitchFamily="34" charset="0"/>
              </a:rPr>
              <a:t> In the stage of portfolio formation:</a:t>
            </a:r>
          </a:p>
          <a:p>
            <a:pPr marL="566928" indent="-457200">
              <a:buFont typeface="+mj-lt"/>
              <a:buAutoNum type="arabicPeriod"/>
            </a:pPr>
            <a:r>
              <a:rPr lang="en-US" sz="2000" dirty="0" smtClean="0">
                <a:latin typeface="Arial" pitchFamily="34" charset="0"/>
                <a:cs typeface="Arial" pitchFamily="34" charset="0"/>
              </a:rPr>
              <a:t> the issues of selectivity, </a:t>
            </a:r>
          </a:p>
          <a:p>
            <a:pPr marL="566928" indent="-457200">
              <a:buFont typeface="+mj-lt"/>
              <a:buAutoNum type="arabicPeriod"/>
            </a:pPr>
            <a:r>
              <a:rPr lang="en-US" sz="2000" dirty="0" smtClean="0">
                <a:latin typeface="Arial" pitchFamily="34" charset="0"/>
                <a:cs typeface="Arial" pitchFamily="34" charset="0"/>
              </a:rPr>
              <a:t>timing and</a:t>
            </a:r>
          </a:p>
          <a:p>
            <a:pPr marL="566928" indent="-457200">
              <a:buFont typeface="+mj-lt"/>
              <a:buAutoNum type="arabicPeriod"/>
            </a:pPr>
            <a:r>
              <a:rPr lang="en-US" sz="2000" dirty="0" smtClean="0">
                <a:latin typeface="Arial" pitchFamily="34" charset="0"/>
                <a:cs typeface="Arial" pitchFamily="34" charset="0"/>
              </a:rPr>
              <a:t> diversification need to be addressed by the investor. </a:t>
            </a:r>
          </a:p>
          <a:p>
            <a:r>
              <a:rPr lang="en-US" sz="2000" b="1" i="1" dirty="0" smtClean="0">
                <a:latin typeface="Arial" pitchFamily="34" charset="0"/>
                <a:cs typeface="Arial" pitchFamily="34" charset="0"/>
              </a:rPr>
              <a:t>Selectivity</a:t>
            </a:r>
            <a:r>
              <a:rPr lang="en-US" sz="2000" i="1" dirty="0" smtClean="0">
                <a:latin typeface="Arial" pitchFamily="34" charset="0"/>
                <a:cs typeface="Arial" pitchFamily="34" charset="0"/>
              </a:rPr>
              <a:t> refers to micro forecasting and focuses on </a:t>
            </a:r>
            <a:r>
              <a:rPr lang="en-US" sz="2000" dirty="0" smtClean="0">
                <a:latin typeface="Arial" pitchFamily="34" charset="0"/>
                <a:cs typeface="Arial" pitchFamily="34" charset="0"/>
              </a:rPr>
              <a:t>forecasting price movements of individual assets. </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Formation of diversified investment portfolio</a:t>
            </a:r>
            <a:endParaRPr lang="en-US" sz="3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000" b="1" i="1" dirty="0" smtClean="0">
                <a:latin typeface="Arial" pitchFamily="34" charset="0"/>
                <a:cs typeface="Arial" pitchFamily="34" charset="0"/>
              </a:rPr>
              <a:t>Timing</a:t>
            </a:r>
            <a:r>
              <a:rPr lang="en-US" sz="2000" i="1" dirty="0" smtClean="0">
                <a:latin typeface="Arial" pitchFamily="34" charset="0"/>
                <a:cs typeface="Arial" pitchFamily="34" charset="0"/>
              </a:rPr>
              <a:t> involves macro forecasting </a:t>
            </a:r>
            <a:r>
              <a:rPr lang="en-US" sz="2000" dirty="0" smtClean="0">
                <a:latin typeface="Arial" pitchFamily="34" charset="0"/>
                <a:cs typeface="Arial" pitchFamily="34" charset="0"/>
              </a:rPr>
              <a:t>of price movements of particular type of financial asset relative to fixed-income securities in general.</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t>
            </a:r>
            <a:r>
              <a:rPr lang="en-US" sz="2000" b="1" i="1" dirty="0" smtClean="0">
                <a:latin typeface="Arial" pitchFamily="34" charset="0"/>
                <a:cs typeface="Arial" pitchFamily="34" charset="0"/>
              </a:rPr>
              <a:t>Diversification involves forming the investor’s portfolio for </a:t>
            </a:r>
            <a:r>
              <a:rPr lang="en-US" sz="2000" dirty="0" smtClean="0">
                <a:latin typeface="Arial" pitchFamily="34" charset="0"/>
                <a:cs typeface="Arial" pitchFamily="34" charset="0"/>
              </a:rPr>
              <a:t>decreasing or limiting risk of investment. </a:t>
            </a:r>
          </a:p>
          <a:p>
            <a:r>
              <a:rPr lang="en-US" sz="2000" dirty="0" smtClean="0">
                <a:latin typeface="Arial" pitchFamily="34" charset="0"/>
                <a:cs typeface="Arial" pitchFamily="34" charset="0"/>
              </a:rPr>
              <a:t>There are Two techniques of diversification:</a:t>
            </a:r>
          </a:p>
          <a:p>
            <a:pPr marL="566928" indent="-457200">
              <a:buFont typeface="+mj-lt"/>
              <a:buAutoNum type="arabicPeriod"/>
            </a:pPr>
            <a:r>
              <a:rPr lang="en-US" sz="2200" b="1" i="1" dirty="0" smtClean="0">
                <a:latin typeface="Arial" pitchFamily="34" charset="0"/>
                <a:cs typeface="Arial" pitchFamily="34" charset="0"/>
              </a:rPr>
              <a:t>Random diversification</a:t>
            </a:r>
            <a:r>
              <a:rPr lang="en-US" sz="2200" i="1" dirty="0" smtClean="0">
                <a:latin typeface="Arial" pitchFamily="34" charset="0"/>
                <a:cs typeface="Arial" pitchFamily="34" charset="0"/>
              </a:rPr>
              <a:t>, when several available financial assets are put to </a:t>
            </a:r>
            <a:r>
              <a:rPr lang="en-US" sz="2200" dirty="0" smtClean="0">
                <a:latin typeface="Arial" pitchFamily="34" charset="0"/>
                <a:cs typeface="Arial" pitchFamily="34" charset="0"/>
              </a:rPr>
              <a:t>the portfolio at random;</a:t>
            </a:r>
          </a:p>
          <a:p>
            <a:pPr marL="566928" indent="-457200">
              <a:buFont typeface="+mj-lt"/>
              <a:buAutoNum type="arabicPeriod"/>
            </a:pPr>
            <a:r>
              <a:rPr lang="en-US" sz="2200" b="1" i="1" dirty="0" smtClean="0">
                <a:latin typeface="Arial" pitchFamily="34" charset="0"/>
                <a:cs typeface="Arial" pitchFamily="34" charset="0"/>
              </a:rPr>
              <a:t>objective diversification </a:t>
            </a:r>
            <a:r>
              <a:rPr lang="en-US" sz="2200" i="1" dirty="0" smtClean="0">
                <a:latin typeface="Arial" pitchFamily="34" charset="0"/>
                <a:cs typeface="Arial" pitchFamily="34" charset="0"/>
              </a:rPr>
              <a:t>when financial assets are selected to the portfolio </a:t>
            </a:r>
            <a:r>
              <a:rPr lang="en-US" sz="2200" dirty="0" smtClean="0">
                <a:latin typeface="Arial" pitchFamily="34" charset="0"/>
                <a:cs typeface="Arial" pitchFamily="34" charset="0"/>
              </a:rPr>
              <a:t>following:</a:t>
            </a:r>
          </a:p>
          <a:p>
            <a:pPr marL="566928" indent="-457200">
              <a:buFont typeface="Wingdings" pitchFamily="2" charset="2"/>
              <a:buChar char="§"/>
            </a:pPr>
            <a:r>
              <a:rPr lang="en-US" sz="2200" dirty="0" smtClean="0">
                <a:latin typeface="Arial" pitchFamily="34" charset="0"/>
                <a:cs typeface="Arial" pitchFamily="34" charset="0"/>
              </a:rPr>
              <a:t> investment objectives and</a:t>
            </a:r>
          </a:p>
          <a:p>
            <a:pPr marL="566928" indent="-457200">
              <a:buFont typeface="Wingdings" pitchFamily="2" charset="2"/>
              <a:buChar char="§"/>
            </a:pPr>
            <a:r>
              <a:rPr lang="en-US" sz="2200" dirty="0" smtClean="0">
                <a:latin typeface="Arial" pitchFamily="34" charset="0"/>
                <a:cs typeface="Arial" pitchFamily="34" charset="0"/>
              </a:rPr>
              <a:t> using appropriate techniques for analysis and</a:t>
            </a:r>
          </a:p>
          <a:p>
            <a:pPr marL="566928" indent="-457200">
              <a:buFont typeface="Wingdings" pitchFamily="2" charset="2"/>
              <a:buChar char="§"/>
            </a:pPr>
            <a:r>
              <a:rPr lang="en-US" sz="2200" dirty="0" smtClean="0">
                <a:latin typeface="Arial" pitchFamily="34" charset="0"/>
                <a:cs typeface="Arial" pitchFamily="34" charset="0"/>
              </a:rPr>
              <a:t> evaluation of each financial asset.</a:t>
            </a:r>
            <a:endParaRPr lang="en-US" sz="22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Formation of diversified investment portfolio</a:t>
            </a:r>
            <a:endParaRPr lang="en-US"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Investment management theory is focused on issues of objective portfolio diversification and </a:t>
            </a:r>
          </a:p>
          <a:p>
            <a:r>
              <a:rPr lang="en-US" sz="2000" dirty="0" smtClean="0">
                <a:latin typeface="Arial" pitchFamily="34" charset="0"/>
                <a:cs typeface="Arial" pitchFamily="34" charset="0"/>
              </a:rPr>
              <a:t>professional investors follow settled investment objectives then constructing and managing their portfolios.</a:t>
            </a:r>
          </a:p>
          <a:p>
            <a:r>
              <a:rPr lang="en-US" sz="2000" b="1" i="1" dirty="0" smtClean="0">
                <a:latin typeface="Arial" pitchFamily="34" charset="0"/>
                <a:cs typeface="Arial" pitchFamily="34" charset="0"/>
              </a:rPr>
              <a:t>Portfolio revision. </a:t>
            </a:r>
            <a:r>
              <a:rPr lang="en-US" sz="2000" i="1" dirty="0" smtClean="0">
                <a:latin typeface="Arial" pitchFamily="34" charset="0"/>
                <a:cs typeface="Arial" pitchFamily="34" charset="0"/>
              </a:rPr>
              <a:t>This step of the investment management process concerns </a:t>
            </a:r>
            <a:r>
              <a:rPr lang="en-US" sz="2000" dirty="0" smtClean="0">
                <a:latin typeface="Arial" pitchFamily="34" charset="0"/>
                <a:cs typeface="Arial" pitchFamily="34" charset="0"/>
              </a:rPr>
              <a:t>the periodic revision of the three previous stages. This is necessary, because over time investor with long-term investment horizon may change his / her investment objectives</a:t>
            </a:r>
          </a:p>
          <a:p>
            <a:r>
              <a:rPr lang="en-US" sz="2000" dirty="0" smtClean="0">
                <a:latin typeface="Arial" pitchFamily="34" charset="0"/>
                <a:cs typeface="Arial" pitchFamily="34" charset="0"/>
              </a:rPr>
              <a:t>and this, in turn means that currently held investor’s portfolio may no longer be optimal and even contradict with the new settled investment objectives. </a:t>
            </a:r>
          </a:p>
          <a:p>
            <a:r>
              <a:rPr lang="en-US" sz="2000" dirty="0" smtClean="0">
                <a:latin typeface="Arial" pitchFamily="34" charset="0"/>
                <a:cs typeface="Arial" pitchFamily="34" charset="0"/>
              </a:rPr>
              <a:t>Investor should form the new portfolio:</a:t>
            </a:r>
          </a:p>
          <a:p>
            <a:pPr marL="566928" indent="-457200">
              <a:buFont typeface="+mj-lt"/>
              <a:buAutoNum type="arabicPeriod"/>
            </a:pPr>
            <a:r>
              <a:rPr lang="en-US" sz="2000" dirty="0" smtClean="0">
                <a:latin typeface="Arial" pitchFamily="34" charset="0"/>
                <a:cs typeface="Arial" pitchFamily="34" charset="0"/>
              </a:rPr>
              <a:t> by selling some assets in his portfolio and</a:t>
            </a:r>
          </a:p>
          <a:p>
            <a:pPr marL="566928" indent="-457200">
              <a:buFont typeface="+mj-lt"/>
              <a:buAutoNum type="arabicPeriod"/>
            </a:pPr>
            <a:r>
              <a:rPr lang="en-US" sz="2000" dirty="0" smtClean="0">
                <a:latin typeface="Arial" pitchFamily="34" charset="0"/>
                <a:cs typeface="Arial" pitchFamily="34" charset="0"/>
              </a:rPr>
              <a:t> buying the others that are not currently held. </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Formation of diversified investment portfolio</a:t>
            </a:r>
            <a:endParaRPr lang="en-US" sz="3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It could be the other reasons for revising a given portfolio: over time the prices of the assets change, meaning that some assets that were attractive at one time may be no longer be so. </a:t>
            </a:r>
          </a:p>
          <a:p>
            <a:r>
              <a:rPr lang="en-US" sz="2800" dirty="0" smtClean="0">
                <a:latin typeface="Arial" pitchFamily="34" charset="0"/>
                <a:cs typeface="Arial" pitchFamily="34" charset="0"/>
              </a:rPr>
              <a:t>Thus investor should sell one asset and buy the other more attractive in this time according to his/ her evaluation. </a:t>
            </a:r>
          </a:p>
          <a:p>
            <a:r>
              <a:rPr lang="en-US" sz="2800" dirty="0" smtClean="0">
                <a:latin typeface="Arial" pitchFamily="34" charset="0"/>
                <a:cs typeface="Arial" pitchFamily="34" charset="0"/>
              </a:rPr>
              <a:t>The decisions to perform changes in revising portfolio depend, upon other things, in the transaction costs incurred in making these changes. </a:t>
            </a:r>
          </a:p>
          <a:p>
            <a:r>
              <a:rPr lang="en-US" sz="2800" dirty="0" smtClean="0">
                <a:latin typeface="Arial" pitchFamily="34" charset="0"/>
                <a:cs typeface="Arial" pitchFamily="34" charset="0"/>
              </a:rPr>
              <a:t>For </a:t>
            </a:r>
            <a:r>
              <a:rPr lang="en-US" sz="2800" b="1" dirty="0" smtClean="0">
                <a:latin typeface="Arial" pitchFamily="34" charset="0"/>
                <a:cs typeface="Arial" pitchFamily="34" charset="0"/>
              </a:rPr>
              <a:t>institutional investors </a:t>
            </a:r>
            <a:r>
              <a:rPr lang="en-US" sz="2800" dirty="0" smtClean="0">
                <a:latin typeface="Arial" pitchFamily="34" charset="0"/>
                <a:cs typeface="Arial" pitchFamily="34" charset="0"/>
              </a:rPr>
              <a:t>portfolio revision is continuous and very important part of their activity. </a:t>
            </a:r>
          </a:p>
          <a:p>
            <a:r>
              <a:rPr lang="en-US" sz="2800" dirty="0" smtClean="0">
                <a:latin typeface="Arial" pitchFamily="34" charset="0"/>
                <a:cs typeface="Arial" pitchFamily="34" charset="0"/>
              </a:rPr>
              <a:t>But </a:t>
            </a:r>
            <a:r>
              <a:rPr lang="en-US" sz="2800" b="1" dirty="0" smtClean="0">
                <a:latin typeface="Arial" pitchFamily="34" charset="0"/>
                <a:cs typeface="Arial" pitchFamily="34" charset="0"/>
              </a:rPr>
              <a:t>individual investor </a:t>
            </a:r>
            <a:r>
              <a:rPr lang="en-US" sz="2800" dirty="0" smtClean="0">
                <a:latin typeface="Arial" pitchFamily="34" charset="0"/>
                <a:cs typeface="Arial" pitchFamily="34" charset="0"/>
              </a:rPr>
              <a:t>managing portfolio must perform portfolio revision periodically as well.</a:t>
            </a:r>
          </a:p>
          <a:p>
            <a:r>
              <a:rPr lang="en-US" sz="2800" dirty="0" smtClean="0">
                <a:latin typeface="Arial" pitchFamily="34" charset="0"/>
                <a:cs typeface="Arial" pitchFamily="34" charset="0"/>
              </a:rPr>
              <a:t> Periodic re-evaluation of the investment objectives and portfolios based on them is necessary, because financial markets change, tax laws and security regulations change, and other events alter stated investment goals.</a:t>
            </a: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Formation of diversified investment portfolio</a:t>
            </a:r>
            <a:endParaRPr lang="en-US" sz="3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i="1" dirty="0" smtClean="0">
                <a:latin typeface="Arial" pitchFamily="34" charset="0"/>
                <a:cs typeface="Arial" pitchFamily="34" charset="0"/>
              </a:rPr>
              <a:t>This the last step in </a:t>
            </a:r>
            <a:r>
              <a:rPr lang="en-US" sz="2000" dirty="0" smtClean="0">
                <a:latin typeface="Arial" pitchFamily="34" charset="0"/>
                <a:cs typeface="Arial" pitchFamily="34" charset="0"/>
              </a:rPr>
              <a:t>investment management process involves determining periodically how the portfolio performed, in terms of not only the </a:t>
            </a:r>
            <a:r>
              <a:rPr lang="en-US" sz="2000" b="1" dirty="0" smtClean="0">
                <a:latin typeface="Arial" pitchFamily="34" charset="0"/>
                <a:cs typeface="Arial" pitchFamily="34" charset="0"/>
              </a:rPr>
              <a:t>return earned</a:t>
            </a:r>
            <a:r>
              <a:rPr lang="en-US" sz="2000" dirty="0" smtClean="0">
                <a:latin typeface="Arial" pitchFamily="34" charset="0"/>
                <a:cs typeface="Arial" pitchFamily="34" charset="0"/>
              </a:rPr>
              <a:t>, but also the </a:t>
            </a:r>
            <a:r>
              <a:rPr lang="en-US" sz="2000" b="1" dirty="0" smtClean="0">
                <a:latin typeface="Arial" pitchFamily="34" charset="0"/>
                <a:cs typeface="Arial" pitchFamily="34" charset="0"/>
              </a:rPr>
              <a:t>risk</a:t>
            </a:r>
            <a:r>
              <a:rPr lang="en-US" sz="2000" dirty="0" smtClean="0">
                <a:latin typeface="Arial" pitchFamily="34" charset="0"/>
                <a:cs typeface="Arial" pitchFamily="34" charset="0"/>
              </a:rPr>
              <a:t> of the portfolio. </a:t>
            </a:r>
          </a:p>
          <a:p>
            <a:r>
              <a:rPr lang="en-US" sz="2000" dirty="0" smtClean="0">
                <a:latin typeface="Arial" pitchFamily="34" charset="0"/>
                <a:cs typeface="Arial" pitchFamily="34" charset="0"/>
              </a:rPr>
              <a:t>For evaluation of portfolio performance appropriate measures of return and risk and benchmarks are needed. </a:t>
            </a:r>
          </a:p>
          <a:p>
            <a:r>
              <a:rPr lang="en-US" sz="2000" i="1" dirty="0" smtClean="0">
                <a:latin typeface="Arial" pitchFamily="34" charset="0"/>
                <a:cs typeface="Arial" pitchFamily="34" charset="0"/>
              </a:rPr>
              <a:t>A </a:t>
            </a:r>
            <a:r>
              <a:rPr lang="en-US" sz="2000" b="1" i="1" dirty="0" smtClean="0">
                <a:latin typeface="Arial" pitchFamily="34" charset="0"/>
                <a:cs typeface="Arial" pitchFamily="34" charset="0"/>
              </a:rPr>
              <a:t>benchmark</a:t>
            </a:r>
            <a:r>
              <a:rPr lang="en-US" sz="2000" i="1" dirty="0" smtClean="0">
                <a:latin typeface="Arial" pitchFamily="34" charset="0"/>
                <a:cs typeface="Arial" pitchFamily="34" charset="0"/>
              </a:rPr>
              <a:t> is the performance of predetermined set of </a:t>
            </a:r>
            <a:r>
              <a:rPr lang="en-US" sz="2000" dirty="0" smtClean="0">
                <a:latin typeface="Arial" pitchFamily="34" charset="0"/>
                <a:cs typeface="Arial" pitchFamily="34" charset="0"/>
              </a:rPr>
              <a:t>assets, obtained for comparison purposes. </a:t>
            </a:r>
          </a:p>
          <a:p>
            <a:r>
              <a:rPr lang="en-US" sz="2000" dirty="0" smtClean="0">
                <a:latin typeface="Arial" pitchFamily="34" charset="0"/>
                <a:cs typeface="Arial" pitchFamily="34" charset="0"/>
              </a:rPr>
              <a:t>The benchmark may be a popular index of appropriate assets – stock index, bond index.</a:t>
            </a:r>
          </a:p>
          <a:p>
            <a:r>
              <a:rPr lang="en-US" sz="2000" dirty="0" smtClean="0">
                <a:latin typeface="Arial" pitchFamily="34" charset="0"/>
                <a:cs typeface="Arial" pitchFamily="34" charset="0"/>
              </a:rPr>
              <a:t>The benchmarks are widely used by institutional investors evaluating the performance of their portfolios.</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Measurement and evaluation of portfolio performance.</a:t>
            </a:r>
            <a:endParaRPr lang="en-US" sz="3200" dirty="0">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Arial" pitchFamily="34" charset="0"/>
                <a:cs typeface="Arial" pitchFamily="34" charset="0"/>
              </a:rPr>
              <a:t>It is important to point out that investment management process is continuing process influenced by changes in investment environment and changes in investor’s attitudes as well. </a:t>
            </a:r>
          </a:p>
          <a:p>
            <a:pPr>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Market globalization offers investors new possibilities, but at the same time investment management become more and more complicated with growing uncertainty.</a:t>
            </a: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Portfolio performance</a:t>
            </a:r>
            <a:endParaRPr lang="en-US" sz="3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1. The common target of investment activities is to “employ” the money (funds) during the time period seeking to enhance the investor’s wealth. </a:t>
            </a:r>
          </a:p>
          <a:p>
            <a:r>
              <a:rPr lang="en-US" sz="2000" dirty="0" smtClean="0">
                <a:latin typeface="Arial" pitchFamily="34" charset="0"/>
                <a:cs typeface="Arial" pitchFamily="34" charset="0"/>
              </a:rPr>
              <a:t>2. Direct investing is realized using financial markets and </a:t>
            </a:r>
            <a:r>
              <a:rPr lang="en-US" sz="2000" i="1" dirty="0" smtClean="0">
                <a:latin typeface="Arial" pitchFamily="34" charset="0"/>
                <a:cs typeface="Arial" pitchFamily="34" charset="0"/>
              </a:rPr>
              <a:t>indirect investing involves </a:t>
            </a:r>
            <a:r>
              <a:rPr lang="en-US" sz="2000" dirty="0" smtClean="0">
                <a:latin typeface="Arial" pitchFamily="34" charset="0"/>
                <a:cs typeface="Arial" pitchFamily="34" charset="0"/>
              </a:rPr>
              <a:t>financial intermediaries.</a:t>
            </a:r>
          </a:p>
          <a:p>
            <a:r>
              <a:rPr lang="en-US" sz="2000" dirty="0" smtClean="0">
                <a:latin typeface="Arial" pitchFamily="34" charset="0"/>
                <a:cs typeface="Arial" pitchFamily="34" charset="0"/>
              </a:rPr>
              <a:t>3. Investment environment can be defined as the existing investment vehicles in the market available for investor and the places for transactions with these investment vehicles.</a:t>
            </a:r>
          </a:p>
          <a:p>
            <a:r>
              <a:rPr lang="en-US" sz="2000" dirty="0" smtClean="0">
                <a:latin typeface="Arial" pitchFamily="34" charset="0"/>
                <a:cs typeface="Arial" pitchFamily="34" charset="0"/>
              </a:rPr>
              <a:t>4. The most important characteristics of investment vehicles on which bases the overall variety of investment vehicles can be assorted are the return on investment and the risk.</a:t>
            </a:r>
          </a:p>
          <a:p>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3600" dirty="0" smtClean="0">
                <a:latin typeface="Arial" pitchFamily="34" charset="0"/>
                <a:cs typeface="Arial" pitchFamily="34" charset="0"/>
              </a:rPr>
              <a:t>Summary</a:t>
            </a:r>
            <a:r>
              <a:rPr lang="en-US" sz="4400" dirty="0" smtClean="0">
                <a:latin typeface="Arial" pitchFamily="34" charset="0"/>
                <a:cs typeface="Arial" pitchFamily="34" charset="0"/>
              </a:rPr>
              <a:t/>
            </a:r>
            <a:br>
              <a:rPr lang="en-US" sz="4400" dirty="0" smtClean="0">
                <a:latin typeface="Arial" pitchFamily="34" charset="0"/>
                <a:cs typeface="Arial" pitchFamily="34" charset="0"/>
              </a:rPr>
            </a:b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The main types of financial investment vehicles are: short- term</a:t>
            </a:r>
          </a:p>
          <a:p>
            <a:r>
              <a:rPr lang="en-US" sz="2000" dirty="0" smtClean="0">
                <a:latin typeface="Arial" pitchFamily="34" charset="0"/>
                <a:cs typeface="Arial" pitchFamily="34" charset="0"/>
              </a:rPr>
              <a:t>investment vehicles; fixed-income securities; common stock; speculative investment vehicles; other investment tools.</a:t>
            </a:r>
          </a:p>
          <a:p>
            <a:r>
              <a:rPr lang="en-US" sz="2000" dirty="0" smtClean="0">
                <a:latin typeface="Arial" pitchFamily="34" charset="0"/>
                <a:cs typeface="Arial" pitchFamily="34" charset="0"/>
              </a:rPr>
              <a:t>6. Financial markets are designed to allow corporations and governments to raise new funds and to allow investors to execute their buying and selling orders. </a:t>
            </a:r>
          </a:p>
          <a:p>
            <a:r>
              <a:rPr lang="en-US" sz="2000" dirty="0" smtClean="0">
                <a:latin typeface="Arial" pitchFamily="34" charset="0"/>
                <a:cs typeface="Arial" pitchFamily="34" charset="0"/>
              </a:rPr>
              <a:t>7. All securities are first traded in the primary market, and the secondary market provides liquidity for these securities. </a:t>
            </a:r>
            <a:r>
              <a:rPr lang="en-US" sz="2000" b="1" dirty="0" smtClean="0">
                <a:latin typeface="Arial" pitchFamily="34" charset="0"/>
                <a:cs typeface="Arial" pitchFamily="34" charset="0"/>
              </a:rPr>
              <a:t>Primary market </a:t>
            </a:r>
            <a:r>
              <a:rPr lang="en-US" sz="2000" dirty="0" smtClean="0">
                <a:latin typeface="Arial" pitchFamily="34" charset="0"/>
                <a:cs typeface="Arial" pitchFamily="34" charset="0"/>
              </a:rPr>
              <a:t>is where corporate and government entities can raise capital and where the first transactions with the new issued securities are performed. </a:t>
            </a:r>
            <a:r>
              <a:rPr lang="en-US" sz="2000" b="1" dirty="0" smtClean="0">
                <a:latin typeface="Arial" pitchFamily="34" charset="0"/>
                <a:cs typeface="Arial" pitchFamily="34" charset="0"/>
              </a:rPr>
              <a:t>Secondary market </a:t>
            </a:r>
            <a:r>
              <a:rPr lang="en-US" sz="2000" dirty="0" smtClean="0">
                <a:latin typeface="Arial" pitchFamily="34" charset="0"/>
                <a:cs typeface="Arial" pitchFamily="34" charset="0"/>
              </a:rPr>
              <a:t>- where previously issued securities are traded among investors. Generally, individual investors do not have access to secondary markets. They use security brokers to act as intermediaries for them.</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Summary</a:t>
            </a:r>
            <a:endParaRPr lang="en-US" sz="3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8. Financial market, in which only short-term financial instruments are traded, is Money market, and financial market in which only long-term financial instruments are traded is Capital market.</a:t>
            </a:r>
          </a:p>
          <a:p>
            <a:r>
              <a:rPr lang="en-US" sz="2800" dirty="0" smtClean="0">
                <a:latin typeface="Arial" pitchFamily="34" charset="0"/>
                <a:cs typeface="Arial" pitchFamily="34" charset="0"/>
              </a:rPr>
              <a:t>9. The investment management process describes how an investor should go about making decisions. </a:t>
            </a:r>
          </a:p>
          <a:p>
            <a:r>
              <a:rPr lang="en-US" sz="2800" dirty="0" smtClean="0">
                <a:latin typeface="Arial" pitchFamily="34" charset="0"/>
                <a:cs typeface="Arial" pitchFamily="34" charset="0"/>
              </a:rPr>
              <a:t>10. Investment policy includes setting of investment objectives regarding the investment return requirement and risk tolerance of the investor. The other constrains which investment policy should include and which could influence the investment management are any liquidity needs, projected investment horizon and preferences of the investor.</a:t>
            </a:r>
          </a:p>
          <a:p>
            <a:r>
              <a:rPr lang="en-US" sz="2800" dirty="0" smtClean="0">
                <a:latin typeface="Arial" pitchFamily="34" charset="0"/>
                <a:cs typeface="Arial" pitchFamily="34" charset="0"/>
              </a:rPr>
              <a:t>11. Investment portfolio is the set of investment vehicles, formed by the investor seeking to realize its’ defined investment objectives. Selectivity, timing and diversification are the most important issues in the investment portfolio formation.</a:t>
            </a:r>
          </a:p>
          <a:p>
            <a:r>
              <a:rPr lang="en-US" sz="2800" dirty="0" smtClean="0">
                <a:latin typeface="Arial" pitchFamily="34" charset="0"/>
                <a:cs typeface="Arial" pitchFamily="34" charset="0"/>
              </a:rPr>
              <a:t>Diversification involves forming the investor’s portfolio for  decreasing or limiting risk of investment.</a:t>
            </a:r>
          </a:p>
          <a:p>
            <a:endParaRPr lang="en-US" sz="2800" dirty="0" smtClean="0"/>
          </a:p>
          <a:p>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Summary</a:t>
            </a:r>
            <a:endParaRPr lang="en-US" sz="3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en-US" dirty="0" smtClean="0">
                <a:latin typeface="Arial" pitchFamily="34" charset="0"/>
                <a:cs typeface="Arial" pitchFamily="34" charset="0"/>
              </a:rPr>
              <a:t>1. Distinguish investment and speculation.</a:t>
            </a:r>
          </a:p>
          <a:p>
            <a:r>
              <a:rPr lang="en-US" dirty="0" smtClean="0">
                <a:latin typeface="Arial" pitchFamily="34" charset="0"/>
                <a:cs typeface="Arial" pitchFamily="34" charset="0"/>
              </a:rPr>
              <a:t>2. Explain the difference between direct and indirect investing.</a:t>
            </a:r>
          </a:p>
          <a:p>
            <a:r>
              <a:rPr lang="en-US" dirty="0" smtClean="0">
                <a:latin typeface="Arial" pitchFamily="34" charset="0"/>
                <a:cs typeface="Arial" pitchFamily="34" charset="0"/>
              </a:rPr>
              <a:t>3. How could you describe the investment environment?</a:t>
            </a:r>
          </a:p>
          <a:p>
            <a:r>
              <a:rPr lang="en-US" dirty="0" smtClean="0">
                <a:latin typeface="Arial" pitchFamily="34" charset="0"/>
                <a:cs typeface="Arial" pitchFamily="34" charset="0"/>
              </a:rPr>
              <a:t>4. Classify the following types of financial assets as long-term and short term:</a:t>
            </a:r>
          </a:p>
          <a:p>
            <a:r>
              <a:rPr lang="en-US" dirty="0" smtClean="0">
                <a:latin typeface="Arial" pitchFamily="34" charset="0"/>
                <a:cs typeface="Arial" pitchFamily="34" charset="0"/>
              </a:rPr>
              <a:t>a) Repurchase agreements</a:t>
            </a:r>
          </a:p>
          <a:p>
            <a:r>
              <a:rPr lang="en-US" dirty="0" smtClean="0">
                <a:latin typeface="Arial" pitchFamily="34" charset="0"/>
                <a:cs typeface="Arial" pitchFamily="34" charset="0"/>
              </a:rPr>
              <a:t>b) Treasury Bond</a:t>
            </a:r>
          </a:p>
          <a:p>
            <a:r>
              <a:rPr lang="en-US" dirty="0" smtClean="0">
                <a:latin typeface="Arial" pitchFamily="34" charset="0"/>
                <a:cs typeface="Arial" pitchFamily="34" charset="0"/>
              </a:rPr>
              <a:t>c) Common stock</a:t>
            </a:r>
          </a:p>
          <a:p>
            <a:r>
              <a:rPr lang="en-US" dirty="0" smtClean="0">
                <a:latin typeface="Arial" pitchFamily="34" charset="0"/>
                <a:cs typeface="Arial" pitchFamily="34" charset="0"/>
              </a:rPr>
              <a:t>d) Commercial paper</a:t>
            </a:r>
          </a:p>
          <a:p>
            <a:r>
              <a:rPr lang="en-US" dirty="0" smtClean="0">
                <a:latin typeface="Arial" pitchFamily="34" charset="0"/>
                <a:cs typeface="Arial" pitchFamily="34" charset="0"/>
              </a:rPr>
              <a:t>e) Preferred Stock</a:t>
            </a:r>
          </a:p>
          <a:p>
            <a:r>
              <a:rPr lang="en-US" dirty="0" smtClean="0">
                <a:latin typeface="Arial" pitchFamily="34" charset="0"/>
                <a:cs typeface="Arial" pitchFamily="34" charset="0"/>
              </a:rPr>
              <a:t>f) Certificate of Deposit</a:t>
            </a:r>
          </a:p>
          <a:p>
            <a:r>
              <a:rPr lang="en-US" dirty="0" smtClean="0">
                <a:latin typeface="Arial" pitchFamily="34" charset="0"/>
                <a:cs typeface="Arial" pitchFamily="34" charset="0"/>
              </a:rPr>
              <a:t>5. Comment the differences between investment in financial and physical assets</a:t>
            </a:r>
          </a:p>
          <a:p>
            <a:r>
              <a:rPr lang="en-US" dirty="0" smtClean="0">
                <a:latin typeface="Arial" pitchFamily="34" charset="0"/>
                <a:cs typeface="Arial" pitchFamily="34" charset="0"/>
              </a:rPr>
              <a:t>using following characteristics:</a:t>
            </a:r>
          </a:p>
          <a:p>
            <a:r>
              <a:rPr lang="en-US" dirty="0" smtClean="0">
                <a:latin typeface="Arial" pitchFamily="34" charset="0"/>
                <a:cs typeface="Arial" pitchFamily="34" charset="0"/>
              </a:rPr>
              <a:t>a) Divisibility</a:t>
            </a:r>
          </a:p>
          <a:p>
            <a:r>
              <a:rPr lang="en-US" dirty="0" smtClean="0">
                <a:latin typeface="Arial" pitchFamily="34" charset="0"/>
                <a:cs typeface="Arial" pitchFamily="34" charset="0"/>
              </a:rPr>
              <a:t>b) Liquidity</a:t>
            </a:r>
          </a:p>
          <a:p>
            <a:r>
              <a:rPr lang="en-US" dirty="0" smtClean="0">
                <a:latin typeface="Arial" pitchFamily="34" charset="0"/>
                <a:cs typeface="Arial" pitchFamily="34" charset="0"/>
              </a:rPr>
              <a:t>c) Holding period</a:t>
            </a:r>
          </a:p>
          <a:p>
            <a:r>
              <a:rPr lang="en-US" dirty="0" smtClean="0">
                <a:latin typeface="Arial" pitchFamily="34" charset="0"/>
                <a:cs typeface="Arial" pitchFamily="34" charset="0"/>
              </a:rPr>
              <a:t>d) Information ability</a:t>
            </a:r>
          </a:p>
          <a:p>
            <a:r>
              <a:rPr lang="en-US" dirty="0" smtClean="0">
                <a:latin typeface="Arial" pitchFamily="34" charset="0"/>
                <a:cs typeface="Arial" pitchFamily="34" charset="0"/>
              </a:rPr>
              <a:t>6. Why preferred stock is called hybrid financial security?</a:t>
            </a:r>
          </a:p>
          <a:p>
            <a:r>
              <a:rPr lang="en-US" dirty="0" smtClean="0">
                <a:latin typeface="Arial" pitchFamily="34" charset="0"/>
                <a:cs typeface="Arial" pitchFamily="34" charset="0"/>
              </a:rPr>
              <a:t>7. Why Treasury bills considered being a risk free investment?</a:t>
            </a:r>
            <a:endParaRPr lang="en-US"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Questions and problems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Mini-contents</a:t>
            </a:r>
          </a:p>
          <a:p>
            <a:r>
              <a:rPr lang="en-US" dirty="0" smtClean="0"/>
              <a:t>1. Investment income and risk.</a:t>
            </a:r>
          </a:p>
          <a:p>
            <a:r>
              <a:rPr lang="en-US" dirty="0" smtClean="0"/>
              <a:t>2.Return on investment and expected rate of return.</a:t>
            </a:r>
          </a:p>
          <a:p>
            <a:r>
              <a:rPr lang="en-US" dirty="0" smtClean="0"/>
              <a:t>3. Investment risk. Variance and standard deviation.</a:t>
            </a:r>
          </a:p>
          <a:p>
            <a:r>
              <a:rPr lang="en-US" dirty="0" smtClean="0"/>
              <a:t>4. Relationship between risk and return.</a:t>
            </a:r>
          </a:p>
          <a:p>
            <a:r>
              <a:rPr lang="en-US" dirty="0" smtClean="0"/>
              <a:t>4.1. Covariance</a:t>
            </a:r>
          </a:p>
          <a:p>
            <a:r>
              <a:rPr lang="en-US" dirty="0" smtClean="0"/>
              <a:t>4.2. Correlation and Coefficient of determination.</a:t>
            </a:r>
          </a:p>
          <a:p>
            <a:r>
              <a:rPr lang="en-US" dirty="0" smtClean="0"/>
              <a:t>4.3. Relationship between the returns on asset and market portfolio</a:t>
            </a:r>
          </a:p>
          <a:p>
            <a:r>
              <a:rPr lang="en-US" dirty="0" smtClean="0"/>
              <a:t>4.4 The characteristic line and the Beta factor.</a:t>
            </a:r>
          </a:p>
          <a:p>
            <a:r>
              <a:rPr lang="en-US" dirty="0" smtClean="0"/>
              <a:t>4.5. </a:t>
            </a:r>
            <a:r>
              <a:rPr lang="en-US" dirty="0" err="1" smtClean="0"/>
              <a:t>Residuale</a:t>
            </a:r>
            <a:r>
              <a:rPr lang="en-US" dirty="0" smtClean="0"/>
              <a:t> variance.</a:t>
            </a:r>
            <a:endParaRPr lang="en-US" dirty="0"/>
          </a:p>
        </p:txBody>
      </p:sp>
      <p:sp>
        <p:nvSpPr>
          <p:cNvPr id="3" name="Title 2"/>
          <p:cNvSpPr>
            <a:spLocks noGrp="1"/>
          </p:cNvSpPr>
          <p:nvPr>
            <p:ph type="title"/>
          </p:nvPr>
        </p:nvSpPr>
        <p:spPr/>
        <p:txBody>
          <a:bodyPr>
            <a:noAutofit/>
          </a:bodyPr>
          <a:lstStyle/>
          <a:p>
            <a:r>
              <a:rPr lang="en-US" sz="3200" dirty="0" smtClean="0">
                <a:latin typeface="Arial" pitchFamily="34" charset="0"/>
                <a:cs typeface="Arial" pitchFamily="34" charset="0"/>
              </a:rPr>
              <a:t>2. Quantitative methods of investment analysis</a:t>
            </a:r>
            <a:endParaRPr lang="en-US" sz="3200" dirty="0">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b="1" dirty="0" smtClean="0">
                <a:latin typeface="Arial" pitchFamily="34" charset="0"/>
                <a:cs typeface="Arial" pitchFamily="34" charset="0"/>
              </a:rPr>
              <a:t>Investment income and risk</a:t>
            </a:r>
          </a:p>
          <a:p>
            <a:r>
              <a:rPr lang="en-US" sz="2000" dirty="0" smtClean="0">
                <a:latin typeface="Arial" pitchFamily="34" charset="0"/>
                <a:cs typeface="Arial" pitchFamily="34" charset="0"/>
              </a:rPr>
              <a:t>A </a:t>
            </a:r>
            <a:r>
              <a:rPr lang="en-US" sz="2000" b="1" dirty="0" smtClean="0">
                <a:latin typeface="Arial" pitchFamily="34" charset="0"/>
                <a:cs typeface="Arial" pitchFamily="34" charset="0"/>
              </a:rPr>
              <a:t>return</a:t>
            </a:r>
            <a:r>
              <a:rPr lang="en-US" sz="2000" dirty="0" smtClean="0">
                <a:latin typeface="Arial" pitchFamily="34" charset="0"/>
                <a:cs typeface="Arial" pitchFamily="34" charset="0"/>
              </a:rPr>
              <a:t> is the ultimate objective for any investor. </a:t>
            </a:r>
          </a:p>
          <a:p>
            <a:r>
              <a:rPr lang="en-US" sz="2000" dirty="0" smtClean="0">
                <a:latin typeface="Arial" pitchFamily="34" charset="0"/>
                <a:cs typeface="Arial" pitchFamily="34" charset="0"/>
              </a:rPr>
              <a:t>But a relationship between return and risk is a key concept in finance. </a:t>
            </a:r>
          </a:p>
          <a:p>
            <a:r>
              <a:rPr lang="en-US" sz="2000" dirty="0" smtClean="0">
                <a:latin typeface="Arial" pitchFamily="34" charset="0"/>
                <a:cs typeface="Arial" pitchFamily="34" charset="0"/>
              </a:rPr>
              <a:t>As finance and investments areas are built upon a common set of financial principles, the main characteristics of any investment are investment return and risk. </a:t>
            </a:r>
          </a:p>
          <a:p>
            <a:r>
              <a:rPr lang="en-US" sz="2000" dirty="0" smtClean="0">
                <a:latin typeface="Arial" pitchFamily="34" charset="0"/>
                <a:cs typeface="Arial" pitchFamily="34" charset="0"/>
              </a:rPr>
              <a:t>However to compare various alternatives of investments the precise quantitative measures for both of these characteristics are needed.</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Quantitative methods of investment analysis</a:t>
            </a:r>
            <a:endParaRPr lang="en-US" sz="3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dirty="0" smtClean="0">
                <a:latin typeface="Arial" pitchFamily="34" charset="0"/>
                <a:cs typeface="Arial" pitchFamily="34" charset="0"/>
              </a:rPr>
              <a:t>General definition of return </a:t>
            </a:r>
            <a:r>
              <a:rPr lang="en-US" sz="2000" dirty="0" smtClean="0">
                <a:latin typeface="Arial" pitchFamily="34" charset="0"/>
                <a:cs typeface="Arial" pitchFamily="34" charset="0"/>
              </a:rPr>
              <a:t>is the benefit associated with an investment.</a:t>
            </a:r>
          </a:p>
          <a:p>
            <a:r>
              <a:rPr lang="en-US" sz="2000" dirty="0" smtClean="0">
                <a:latin typeface="Arial" pitchFamily="34" charset="0"/>
                <a:cs typeface="Arial" pitchFamily="34" charset="0"/>
              </a:rPr>
              <a:t> In most cases the investor can estimate his/ her historical return precisely.</a:t>
            </a:r>
          </a:p>
          <a:p>
            <a:r>
              <a:rPr lang="en-US" sz="2000" dirty="0" smtClean="0">
                <a:latin typeface="Arial" pitchFamily="34" charset="0"/>
                <a:cs typeface="Arial" pitchFamily="34" charset="0"/>
              </a:rPr>
              <a:t>Many investments have two components of their measurable return:</a:t>
            </a:r>
          </a:p>
          <a:p>
            <a:pPr marL="1252728" indent="-1143000">
              <a:buFont typeface="+mj-lt"/>
              <a:buAutoNum type="arabicParenR"/>
            </a:pPr>
            <a:r>
              <a:rPr lang="en-US" sz="2000" dirty="0" smtClean="0">
                <a:latin typeface="Arial" pitchFamily="34" charset="0"/>
                <a:cs typeface="Arial" pitchFamily="34" charset="0"/>
              </a:rPr>
              <a:t> a capital gain or loss;</a:t>
            </a:r>
          </a:p>
          <a:p>
            <a:pPr marL="1252728" indent="-1143000">
              <a:buFont typeface="+mj-lt"/>
              <a:buAutoNum type="arabicParenR"/>
            </a:pPr>
            <a:r>
              <a:rPr lang="en-US" sz="2000" dirty="0" smtClean="0">
                <a:latin typeface="Arial" pitchFamily="34" charset="0"/>
                <a:cs typeface="Arial" pitchFamily="34" charset="0"/>
              </a:rPr>
              <a:t> some form of income.</a:t>
            </a:r>
          </a:p>
          <a:p>
            <a:pPr marL="1252728" indent="-1143000">
              <a:buFont typeface="+mj-lt"/>
              <a:buAutoNum type="arabicParenR"/>
            </a:pPr>
            <a:endParaRPr lang="en-US" sz="2000" dirty="0" smtClean="0">
              <a:latin typeface="Arial" pitchFamily="34" charset="0"/>
              <a:cs typeface="Arial" pitchFamily="34" charset="0"/>
            </a:endParaRPr>
          </a:p>
          <a:p>
            <a:r>
              <a:rPr lang="en-US" sz="2000" b="1" dirty="0" smtClean="0">
                <a:latin typeface="Arial" pitchFamily="34" charset="0"/>
                <a:cs typeface="Arial" pitchFamily="34" charset="0"/>
              </a:rPr>
              <a:t>The rate of return </a:t>
            </a:r>
            <a:r>
              <a:rPr lang="en-US" sz="2000" dirty="0" smtClean="0">
                <a:latin typeface="Arial" pitchFamily="34" charset="0"/>
                <a:cs typeface="Arial" pitchFamily="34" charset="0"/>
              </a:rPr>
              <a:t>is the percentage increase in returns associated with the</a:t>
            </a:r>
          </a:p>
          <a:p>
            <a:r>
              <a:rPr lang="en-US" sz="2000" dirty="0" smtClean="0">
                <a:latin typeface="Arial" pitchFamily="34" charset="0"/>
                <a:cs typeface="Arial" pitchFamily="34" charset="0"/>
              </a:rPr>
              <a:t>holding period:</a:t>
            </a:r>
          </a:p>
          <a:p>
            <a:r>
              <a:rPr lang="en-US" sz="2000" dirty="0" smtClean="0">
                <a:latin typeface="Arial" pitchFamily="34" charset="0"/>
                <a:cs typeface="Arial" pitchFamily="34" charset="0"/>
              </a:rPr>
              <a:t>Rate of return = Income + Capital gains / Purchase price (%) (1)</a:t>
            </a:r>
          </a:p>
          <a:p>
            <a:endParaRPr lang="en-US" sz="2000" dirty="0" smtClean="0">
              <a:latin typeface="Arial" pitchFamily="34" charset="0"/>
              <a:cs typeface="Arial" pitchFamily="34" charset="0"/>
            </a:endParaRPr>
          </a:p>
        </p:txBody>
      </p:sp>
      <p:sp>
        <p:nvSpPr>
          <p:cNvPr id="3" name="Title 2"/>
          <p:cNvSpPr>
            <a:spLocks noGrp="1"/>
          </p:cNvSpPr>
          <p:nvPr>
            <p:ph type="title"/>
          </p:nvPr>
        </p:nvSpPr>
        <p:spPr>
          <a:xfrm>
            <a:off x="457200" y="228600"/>
            <a:ext cx="8229600" cy="1143000"/>
          </a:xfrm>
        </p:spPr>
        <p:txBody>
          <a:bodyPr>
            <a:normAutofit fontScale="90000"/>
          </a:bodyPr>
          <a:lstStyle/>
          <a:p>
            <a:r>
              <a:rPr lang="en-US" sz="3600" dirty="0" smtClean="0">
                <a:latin typeface="Arial" pitchFamily="34" charset="0"/>
                <a:cs typeface="Arial" pitchFamily="34" charset="0"/>
              </a:rPr>
              <a:t>Return on investment and expected rate of return</a:t>
            </a:r>
            <a:r>
              <a:rPr lang="en-US" sz="3200" dirty="0" smtClean="0">
                <a:latin typeface="Arial" pitchFamily="34" charset="0"/>
                <a:cs typeface="Arial" pitchFamily="34" charset="0"/>
              </a:rPr>
              <a:t/>
            </a:r>
            <a:br>
              <a:rPr lang="en-US" sz="3200" dirty="0" smtClean="0">
                <a:latin typeface="Arial" pitchFamily="34" charset="0"/>
                <a:cs typeface="Arial" pitchFamily="34" charset="0"/>
              </a:rPr>
            </a:br>
            <a:endParaRPr lang="en-US" sz="3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For example, rate of return of the share (r) will be estimated:</a:t>
            </a:r>
          </a:p>
          <a:p>
            <a:endParaRPr lang="en-US" sz="2000" b="1" dirty="0" smtClean="0">
              <a:latin typeface="Arial" pitchFamily="34" charset="0"/>
              <a:cs typeface="Arial" pitchFamily="34" charset="0"/>
            </a:endParaRPr>
          </a:p>
          <a:p>
            <a:r>
              <a:rPr lang="en-US" sz="2000" b="1" dirty="0" smtClean="0">
                <a:latin typeface="Arial" pitchFamily="34" charset="0"/>
                <a:cs typeface="Arial" pitchFamily="34" charset="0"/>
              </a:rPr>
              <a:t>(2)</a:t>
            </a:r>
          </a:p>
          <a:p>
            <a:endParaRPr lang="en-US" sz="2000" b="1" dirty="0" smtClean="0">
              <a:latin typeface="Arial" pitchFamily="34" charset="0"/>
              <a:cs typeface="Arial" pitchFamily="34" charset="0"/>
            </a:endParaRPr>
          </a:p>
          <a:p>
            <a:r>
              <a:rPr lang="en-US" sz="2000" dirty="0" smtClean="0">
                <a:latin typeface="Arial" pitchFamily="34" charset="0"/>
                <a:cs typeface="Arial" pitchFamily="34" charset="0"/>
              </a:rPr>
              <a:t>Here D - dividends;</a:t>
            </a:r>
          </a:p>
          <a:p>
            <a:r>
              <a:rPr lang="en-US" sz="2000" dirty="0" err="1" smtClean="0">
                <a:latin typeface="Arial" pitchFamily="34" charset="0"/>
                <a:cs typeface="Arial" pitchFamily="34" charset="0"/>
              </a:rPr>
              <a:t>Pmb</a:t>
            </a:r>
            <a:r>
              <a:rPr lang="en-US" sz="2000" dirty="0" smtClean="0">
                <a:latin typeface="Arial" pitchFamily="34" charset="0"/>
                <a:cs typeface="Arial" pitchFamily="34" charset="0"/>
              </a:rPr>
              <a:t> - market price of stock at the beginning of holding period;</a:t>
            </a:r>
          </a:p>
          <a:p>
            <a:r>
              <a:rPr lang="en-US" sz="2000" dirty="0" err="1" smtClean="0">
                <a:latin typeface="Arial" pitchFamily="34" charset="0"/>
                <a:cs typeface="Arial" pitchFamily="34" charset="0"/>
              </a:rPr>
              <a:t>Pme</a:t>
            </a:r>
            <a:r>
              <a:rPr lang="en-US" sz="2000" dirty="0" smtClean="0">
                <a:latin typeface="Arial" pitchFamily="34" charset="0"/>
                <a:cs typeface="Arial" pitchFamily="34" charset="0"/>
              </a:rPr>
              <a:t> - market price of stock at the end of the holding period.</a:t>
            </a:r>
          </a:p>
          <a:p>
            <a:endParaRPr lang="en-US" sz="2000" dirty="0" smtClean="0"/>
          </a:p>
          <a:p>
            <a:r>
              <a:rPr lang="en-US" sz="2000" dirty="0" smtClean="0">
                <a:latin typeface="Arial" pitchFamily="34" charset="0"/>
                <a:cs typeface="Arial" pitchFamily="34" charset="0"/>
              </a:rPr>
              <a:t>The rate of return, calculated in formulas (1) and (2) is called holding period return, because its calculation is independent of the passages of the time.</a:t>
            </a:r>
          </a:p>
          <a:p>
            <a:r>
              <a:rPr lang="en-US" sz="2000" dirty="0" smtClean="0">
                <a:latin typeface="Arial" pitchFamily="34" charset="0"/>
                <a:cs typeface="Arial" pitchFamily="34" charset="0"/>
              </a:rPr>
              <a:t> All the investor knows is that there is a beginning of the investment period and an end. </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Return on investment and expected rate of return</a:t>
            </a:r>
            <a:endParaRPr lang="en-US" sz="3200" dirty="0"/>
          </a:p>
        </p:txBody>
      </p:sp>
      <p:graphicFrame>
        <p:nvGraphicFramePr>
          <p:cNvPr id="2051" name="Object 3"/>
          <p:cNvGraphicFramePr>
            <a:graphicFrameLocks noChangeAspect="1"/>
          </p:cNvGraphicFramePr>
          <p:nvPr/>
        </p:nvGraphicFramePr>
        <p:xfrm>
          <a:off x="1930400" y="1873250"/>
          <a:ext cx="1155700" cy="1066800"/>
        </p:xfrm>
        <a:graphic>
          <a:graphicData uri="http://schemas.openxmlformats.org/presentationml/2006/ole">
            <p:oleObj spid="_x0000_s1026" name="Equation" r:id="rId3" imgW="1155600" imgH="1066680" progId="Equation.3">
              <p:embed/>
            </p:oleObj>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The percent calculated using this formula might have been earned over one month or other the year.</a:t>
            </a:r>
          </a:p>
          <a:p>
            <a:r>
              <a:rPr lang="en-US" sz="2800" dirty="0" smtClean="0">
                <a:latin typeface="Arial" pitchFamily="34" charset="0"/>
                <a:cs typeface="Arial" pitchFamily="34" charset="0"/>
              </a:rPr>
              <a:t> Investor must be very careful with the interpretation of holding period returns in investment analysis. </a:t>
            </a:r>
          </a:p>
          <a:p>
            <a:r>
              <a:rPr lang="en-US" sz="2800" dirty="0" smtClean="0">
                <a:latin typeface="Arial" pitchFamily="34" charset="0"/>
                <a:cs typeface="Arial" pitchFamily="34" charset="0"/>
              </a:rPr>
              <a:t>Investor can‘t compare the alternative investments using holding period returns, if their holding periods (investment periods) are different.</a:t>
            </a:r>
          </a:p>
          <a:p>
            <a:r>
              <a:rPr lang="en-US" sz="2800" dirty="0" smtClean="0">
                <a:latin typeface="Arial" pitchFamily="34" charset="0"/>
                <a:cs typeface="Arial" pitchFamily="34" charset="0"/>
              </a:rPr>
              <a:t>Statistical data which can be used for the investment analysis and portfolio formation deals with a series of holding period returns. </a:t>
            </a:r>
          </a:p>
          <a:p>
            <a:r>
              <a:rPr lang="en-US" sz="2800" dirty="0" smtClean="0">
                <a:latin typeface="Arial" pitchFamily="34" charset="0"/>
                <a:cs typeface="Arial" pitchFamily="34" charset="0"/>
              </a:rPr>
              <a:t>For example, investor knows monthly returns for a year of two stocks. How he/ she can compare these series of returns?</a:t>
            </a:r>
          </a:p>
          <a:p>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Return on investment and expected rate of return</a:t>
            </a:r>
            <a:endParaRPr lang="en-US" sz="3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 In these cases </a:t>
            </a:r>
            <a:r>
              <a:rPr lang="en-US" sz="2000" b="1" dirty="0" smtClean="0">
                <a:latin typeface="Arial" pitchFamily="34" charset="0"/>
                <a:cs typeface="Arial" pitchFamily="34" charset="0"/>
              </a:rPr>
              <a:t>arithmetic average return or sample mean </a:t>
            </a:r>
            <a:r>
              <a:rPr lang="en-US" sz="2000" dirty="0" smtClean="0">
                <a:latin typeface="Arial" pitchFamily="34" charset="0"/>
                <a:cs typeface="Arial" pitchFamily="34" charset="0"/>
              </a:rPr>
              <a:t>of the returns (</a:t>
            </a:r>
            <a:r>
              <a:rPr lang="en-US" sz="2000" dirty="0" err="1" smtClean="0">
                <a:latin typeface="Arial" pitchFamily="34" charset="0"/>
                <a:cs typeface="Arial" pitchFamily="34" charset="0"/>
              </a:rPr>
              <a:t>Ri</a:t>
            </a:r>
            <a:r>
              <a:rPr lang="en-US" sz="2000" dirty="0" smtClean="0">
                <a:latin typeface="Arial" pitchFamily="34" charset="0"/>
                <a:cs typeface="Arial" pitchFamily="34" charset="0"/>
              </a:rPr>
              <a:t>) can be used: </a:t>
            </a:r>
            <a:r>
              <a:rPr lang="en-US" sz="2000" dirty="0" smtClean="0"/>
              <a:t>But both holding period returns and sample mean of returns are calculated.</a:t>
            </a:r>
          </a:p>
          <a:p>
            <a:r>
              <a:rPr lang="en-US" sz="2000" dirty="0" err="1" smtClean="0"/>
              <a:t>Eq</a:t>
            </a:r>
            <a:r>
              <a:rPr lang="en-US" sz="2000" dirty="0" smtClean="0"/>
              <a:t> (3)</a:t>
            </a:r>
          </a:p>
          <a:p>
            <a:endParaRPr lang="en-US" sz="2000" dirty="0" smtClean="0"/>
          </a:p>
          <a:p>
            <a:endParaRPr lang="en-US" sz="2000" dirty="0" smtClean="0"/>
          </a:p>
          <a:p>
            <a:r>
              <a:rPr lang="en-US" sz="2000" dirty="0" smtClean="0"/>
              <a:t>But both holding period returns and sample mean of returns are calculated using historical data. </a:t>
            </a:r>
          </a:p>
          <a:p>
            <a:r>
              <a:rPr lang="en-US" sz="2000" dirty="0" smtClean="0"/>
              <a:t>However what happened in the past for the investor is not as important as what happens in the future, because all the investors‘ decisions are focused to the future, or to expected results from the investments. </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Return on investment</a:t>
            </a:r>
            <a:endParaRPr lang="en-US" sz="3200" dirty="0"/>
          </a:p>
        </p:txBody>
      </p:sp>
      <p:graphicFrame>
        <p:nvGraphicFramePr>
          <p:cNvPr id="3075" name="Object 3"/>
          <p:cNvGraphicFramePr>
            <a:graphicFrameLocks noChangeAspect="1"/>
          </p:cNvGraphicFramePr>
          <p:nvPr/>
        </p:nvGraphicFramePr>
        <p:xfrm>
          <a:off x="1890713" y="2533650"/>
          <a:ext cx="4144962" cy="850900"/>
        </p:xfrm>
        <a:graphic>
          <a:graphicData uri="http://schemas.openxmlformats.org/presentationml/2006/ole">
            <p:oleObj spid="_x0000_s2050" name="Equation" r:id="rId3" imgW="1726920" imgH="850680" progId="Equation.3">
              <p:embed/>
            </p:oleObj>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200" dirty="0" smtClean="0">
                <a:latin typeface="Arial" pitchFamily="34" charset="0"/>
                <a:cs typeface="Arial" pitchFamily="34" charset="0"/>
              </a:rPr>
              <a:t>Of course, no one investor knows the future, but he/ she can use past information and the historical data as well as to use his knowledge and practical experience to make some estimates about it. </a:t>
            </a:r>
          </a:p>
          <a:p>
            <a:r>
              <a:rPr lang="en-US" sz="2200" dirty="0" smtClean="0">
                <a:latin typeface="Arial" pitchFamily="34" charset="0"/>
                <a:cs typeface="Arial" pitchFamily="34" charset="0"/>
              </a:rPr>
              <a:t>Analyzing each particular investment vehicle possibilities to earn income.</a:t>
            </a:r>
          </a:p>
          <a:p>
            <a:r>
              <a:rPr lang="en-US" sz="2200" dirty="0" smtClean="0">
                <a:latin typeface="Arial" pitchFamily="34" charset="0"/>
                <a:cs typeface="Arial" pitchFamily="34" charset="0"/>
              </a:rPr>
              <a:t> In the future investor must think about several „scenarios“ of probable changes in macro economy, industry and company which could influence asset prices ant rate of return. </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Return on investment</a:t>
            </a:r>
            <a:endParaRPr lang="en-US" sz="3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Arial" pitchFamily="34" charset="0"/>
                <a:cs typeface="Arial" pitchFamily="34" charset="0"/>
              </a:rPr>
              <a:t>Theoretically it could be a series of discrete possible rates of return in the future for the same asset with the different probabilities of earning the particular rate of return.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But for the same asset the sum of all probabilities of these rates of returns must be equal to 1 or 100 %. </a:t>
            </a:r>
          </a:p>
          <a:p>
            <a:r>
              <a:rPr lang="en-US" sz="2000" dirty="0" smtClean="0">
                <a:latin typeface="Arial" pitchFamily="34" charset="0"/>
                <a:cs typeface="Arial" pitchFamily="34" charset="0"/>
              </a:rPr>
              <a:t>In mathematical statistics it is called </a:t>
            </a:r>
            <a:r>
              <a:rPr lang="en-US" sz="2000" b="1" dirty="0" smtClean="0">
                <a:latin typeface="Arial" pitchFamily="34" charset="0"/>
                <a:cs typeface="Arial" pitchFamily="34" charset="0"/>
              </a:rPr>
              <a:t>simple probability distribution.</a:t>
            </a:r>
            <a:endParaRPr lang="en-US" sz="2000" dirty="0" smtClean="0">
              <a:latin typeface="Arial" pitchFamily="34" charset="0"/>
              <a:cs typeface="Arial" pitchFamily="34" charset="0"/>
            </a:endParaRPr>
          </a:p>
          <a:p>
            <a:endParaRPr lang="en-US" sz="2800" dirty="0" smtClean="0"/>
          </a:p>
          <a:p>
            <a:endParaRPr lang="en-US" dirty="0" smtClean="0"/>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b="1" i="1" dirty="0" smtClean="0">
                <a:latin typeface="Arial" pitchFamily="34" charset="0"/>
                <a:cs typeface="Arial" pitchFamily="34" charset="0"/>
              </a:rPr>
              <a:t>The expected rate of return E(r) of investment </a:t>
            </a:r>
            <a:r>
              <a:rPr lang="en-US" sz="2000" i="1" dirty="0" smtClean="0">
                <a:latin typeface="Arial" pitchFamily="34" charset="0"/>
                <a:cs typeface="Arial" pitchFamily="34" charset="0"/>
              </a:rPr>
              <a:t>is the statistical measure of </a:t>
            </a:r>
            <a:r>
              <a:rPr lang="en-US" sz="2000" dirty="0" smtClean="0">
                <a:latin typeface="Arial" pitchFamily="34" charset="0"/>
                <a:cs typeface="Arial" pitchFamily="34" charset="0"/>
              </a:rPr>
              <a:t>return, which is the sum of all possible rates of returns for the same investment weighted by probabilities: Equation (4)</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Here hi - probability of rate of return;</a:t>
            </a:r>
          </a:p>
          <a:p>
            <a:r>
              <a:rPr lang="en-US" sz="2000" dirty="0" err="1" smtClean="0">
                <a:latin typeface="Arial" pitchFamily="34" charset="0"/>
                <a:cs typeface="Arial" pitchFamily="34" charset="0"/>
              </a:rPr>
              <a:t>ri</a:t>
            </a:r>
            <a:r>
              <a:rPr lang="en-US" sz="2000" dirty="0" smtClean="0">
                <a:latin typeface="Arial" pitchFamily="34" charset="0"/>
                <a:cs typeface="Arial" pitchFamily="34" charset="0"/>
              </a:rPr>
              <a:t> - rate of return.</a:t>
            </a:r>
          </a:p>
          <a:p>
            <a:r>
              <a:rPr lang="en-US" sz="2000" dirty="0" smtClean="0">
                <a:latin typeface="Arial" pitchFamily="34" charset="0"/>
                <a:cs typeface="Arial" pitchFamily="34" charset="0"/>
              </a:rPr>
              <a:t>In all cases than investor has enough information for modeling of future scenarios of changes in rate of return for investment, the decisions should be based on estimated expected rate of return. </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Expected rate of return</a:t>
            </a:r>
            <a:endParaRPr lang="en-US" sz="3200" dirty="0"/>
          </a:p>
        </p:txBody>
      </p:sp>
      <p:graphicFrame>
        <p:nvGraphicFramePr>
          <p:cNvPr id="4098" name="Object 2"/>
          <p:cNvGraphicFramePr>
            <a:graphicFrameLocks noChangeAspect="1"/>
          </p:cNvGraphicFramePr>
          <p:nvPr/>
        </p:nvGraphicFramePr>
        <p:xfrm>
          <a:off x="2438400" y="2667000"/>
          <a:ext cx="1447800" cy="558800"/>
        </p:xfrm>
        <a:graphic>
          <a:graphicData uri="http://schemas.openxmlformats.org/presentationml/2006/ole">
            <p:oleObj spid="_x0000_s3074" name="Equation" r:id="rId3" imgW="1041120" imgH="558720" progId="Equation.3">
              <p:embed/>
            </p:oleObj>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But sometimes sample mean of return (arithmetic average return) are a useful proxy for the concept of expected rate of return. </a:t>
            </a:r>
          </a:p>
          <a:p>
            <a:pPr>
              <a:buNone/>
            </a:pPr>
            <a:endParaRPr lang="en-US" sz="2800" dirty="0" smtClean="0"/>
          </a:p>
          <a:p>
            <a:r>
              <a:rPr lang="en-US" sz="2800" dirty="0" smtClean="0">
                <a:latin typeface="Arial" pitchFamily="34" charset="0"/>
                <a:cs typeface="Arial" pitchFamily="34" charset="0"/>
              </a:rPr>
              <a:t>Sample mean can give an unbiased estimate of the expected value, but obviously it‘s not</a:t>
            </a:r>
          </a:p>
          <a:p>
            <a:r>
              <a:rPr lang="en-US" sz="2800" dirty="0" smtClean="0">
                <a:latin typeface="Arial" pitchFamily="34" charset="0"/>
                <a:cs typeface="Arial" pitchFamily="34" charset="0"/>
              </a:rPr>
              <a:t>perfectly accurate, because based on the assumption that the returns in the future will be the same as in the past. </a:t>
            </a:r>
          </a:p>
          <a:p>
            <a:r>
              <a:rPr lang="en-US" sz="2800" dirty="0" smtClean="0">
                <a:latin typeface="Arial" pitchFamily="34" charset="0"/>
                <a:cs typeface="Arial" pitchFamily="34" charset="0"/>
              </a:rPr>
              <a:t>But this is the only one scenario in estimating expected rate of return. </a:t>
            </a:r>
          </a:p>
          <a:p>
            <a:r>
              <a:rPr lang="en-US" sz="2800" dirty="0" smtClean="0">
                <a:latin typeface="Arial" pitchFamily="34" charset="0"/>
                <a:cs typeface="Arial" pitchFamily="34" charset="0"/>
              </a:rPr>
              <a:t>It could be expected, that the accuracy of sample mean will increase, as the size of the sample becomes longer (if n will be increased). </a:t>
            </a:r>
          </a:p>
          <a:p>
            <a:r>
              <a:rPr lang="en-US" sz="2800" dirty="0" smtClean="0">
                <a:latin typeface="Arial" pitchFamily="34" charset="0"/>
                <a:cs typeface="Arial" pitchFamily="34" charset="0"/>
              </a:rPr>
              <a:t>However, the assumption, that the underlying probability distribution does not change its shape for the longer period becomes more and more unrealistic.</a:t>
            </a:r>
          </a:p>
          <a:p>
            <a:endParaRPr lang="en-US" dirty="0">
              <a:latin typeface="Arial" pitchFamily="34" charset="0"/>
              <a:cs typeface="Arial" pitchFamily="34" charset="0"/>
            </a:endParaRPr>
          </a:p>
        </p:txBody>
      </p:sp>
      <p:sp>
        <p:nvSpPr>
          <p:cNvPr id="3" name="Title 2"/>
          <p:cNvSpPr>
            <a:spLocks noGrp="1"/>
          </p:cNvSpPr>
          <p:nvPr>
            <p:ph type="title"/>
          </p:nvPr>
        </p:nvSpPr>
        <p:spPr/>
        <p:txBody>
          <a:bodyPr/>
          <a:lstStyle/>
          <a:p>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400" dirty="0" smtClean="0">
                <a:latin typeface="Arial" pitchFamily="34" charset="0"/>
                <a:cs typeface="Arial" pitchFamily="34" charset="0"/>
              </a:rPr>
              <a:t> </a:t>
            </a:r>
            <a:r>
              <a:rPr lang="en-US" sz="2600" dirty="0" smtClean="0">
                <a:latin typeface="Arial" pitchFamily="34" charset="0"/>
                <a:cs typeface="Arial" pitchFamily="34" charset="0"/>
              </a:rPr>
              <a:t>In general, the sample mean of returns should be taken for as long time, as investor is confident there has not been significant change in the shape of historical rate of return probability distribution.</a:t>
            </a:r>
          </a:p>
          <a:p>
            <a:r>
              <a:rPr lang="en-US" sz="2600" b="1" dirty="0" smtClean="0">
                <a:latin typeface="Arial" pitchFamily="34" charset="0"/>
                <a:cs typeface="Arial" pitchFamily="34" charset="0"/>
              </a:rPr>
              <a:t>Investment risk</a:t>
            </a:r>
          </a:p>
          <a:p>
            <a:r>
              <a:rPr lang="en-US" sz="2600" dirty="0" smtClean="0">
                <a:latin typeface="Arial" pitchFamily="34" charset="0"/>
                <a:cs typeface="Arial" pitchFamily="34" charset="0"/>
              </a:rPr>
              <a:t>Risk can be defined as a chance that the actual outcome from an investment will differ from the expected outcome.</a:t>
            </a:r>
          </a:p>
          <a:p>
            <a:r>
              <a:rPr lang="en-US" sz="2600" dirty="0" smtClean="0">
                <a:latin typeface="Arial" pitchFamily="34" charset="0"/>
                <a:cs typeface="Arial" pitchFamily="34" charset="0"/>
              </a:rPr>
              <a:t> Obvious, that most investors are concerned that the actual outcome will be less than the expected outcome.</a:t>
            </a:r>
          </a:p>
          <a:p>
            <a:r>
              <a:rPr lang="en-US" sz="2600" dirty="0" smtClean="0">
                <a:latin typeface="Arial" pitchFamily="34" charset="0"/>
                <a:cs typeface="Arial" pitchFamily="34" charset="0"/>
              </a:rPr>
              <a:t> The more variable the possible outcomes that can occur, the greater the risk. Risk is associated with the dispersion in the likely outcome. </a:t>
            </a:r>
          </a:p>
          <a:p>
            <a:r>
              <a:rPr lang="en-US" sz="2600" dirty="0" smtClean="0">
                <a:latin typeface="Arial" pitchFamily="34" charset="0"/>
                <a:cs typeface="Arial" pitchFamily="34" charset="0"/>
              </a:rPr>
              <a:t>And dispersion refers to variability. </a:t>
            </a:r>
          </a:p>
          <a:p>
            <a:r>
              <a:rPr lang="en-US" sz="2600" dirty="0" smtClean="0">
                <a:latin typeface="Arial" pitchFamily="34" charset="0"/>
                <a:cs typeface="Arial" pitchFamily="34" charset="0"/>
              </a:rPr>
              <a:t>So, the total risk of investments can be measured with such common absolute measures used in statistics as</a:t>
            </a:r>
          </a:p>
          <a:p>
            <a:r>
              <a:rPr lang="en-US" sz="2600" dirty="0" smtClean="0">
                <a:latin typeface="Arial" pitchFamily="34" charset="0"/>
                <a:cs typeface="Arial" pitchFamily="34" charset="0"/>
              </a:rPr>
              <a:t>• variance;</a:t>
            </a:r>
          </a:p>
          <a:p>
            <a:r>
              <a:rPr lang="en-US" sz="2600" dirty="0" smtClean="0">
                <a:latin typeface="Arial" pitchFamily="34" charset="0"/>
                <a:cs typeface="Arial" pitchFamily="34" charset="0"/>
              </a:rPr>
              <a:t>• standard deviation.</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Expected rate of return</a:t>
            </a:r>
            <a:endParaRPr lang="en-US" sz="3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i="1" dirty="0" smtClean="0">
                <a:latin typeface="Arial" pitchFamily="34" charset="0"/>
                <a:cs typeface="Arial" pitchFamily="34" charset="0"/>
              </a:rPr>
              <a:t>Variance can be calculated as a potential deviation of each possible investment </a:t>
            </a:r>
            <a:r>
              <a:rPr lang="en-US" sz="2000" dirty="0" smtClean="0">
                <a:latin typeface="Arial" pitchFamily="34" charset="0"/>
                <a:cs typeface="Arial" pitchFamily="34" charset="0"/>
              </a:rPr>
              <a:t>rate of return from the expected rate of return: Equation (5)</a:t>
            </a:r>
          </a:p>
          <a:p>
            <a:endParaRPr lang="en-US" dirty="0" smtClean="0"/>
          </a:p>
          <a:p>
            <a:endParaRPr lang="en-US" dirty="0" smtClean="0"/>
          </a:p>
          <a:p>
            <a:endParaRPr lang="en-US" dirty="0" smtClean="0"/>
          </a:p>
          <a:p>
            <a:r>
              <a:rPr lang="en-US" sz="2200" dirty="0" smtClean="0">
                <a:latin typeface="Arial" pitchFamily="34" charset="0"/>
                <a:cs typeface="Arial" pitchFamily="34" charset="0"/>
              </a:rPr>
              <a:t>To compute the variance in formula Equation (5) all the rates of returns which were observed in estimating expected rate of return (</a:t>
            </a:r>
            <a:r>
              <a:rPr lang="en-US" sz="2200" dirty="0" err="1" smtClean="0">
                <a:latin typeface="Arial" pitchFamily="34" charset="0"/>
                <a:cs typeface="Arial" pitchFamily="34" charset="0"/>
              </a:rPr>
              <a:t>ri</a:t>
            </a:r>
            <a:r>
              <a:rPr lang="en-US" sz="2200" dirty="0" smtClean="0">
                <a:latin typeface="Arial" pitchFamily="34" charset="0"/>
                <a:cs typeface="Arial" pitchFamily="34" charset="0"/>
              </a:rPr>
              <a:t>) have to be taken together with their probabilities of appearance (hi).</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Expected rate of return</a:t>
            </a:r>
            <a:endParaRPr lang="en-US" sz="3200" dirty="0"/>
          </a:p>
        </p:txBody>
      </p:sp>
      <p:graphicFrame>
        <p:nvGraphicFramePr>
          <p:cNvPr id="5122" name="Object 2"/>
          <p:cNvGraphicFramePr>
            <a:graphicFrameLocks noChangeAspect="1"/>
          </p:cNvGraphicFramePr>
          <p:nvPr/>
        </p:nvGraphicFramePr>
        <p:xfrm>
          <a:off x="2667000" y="2667000"/>
          <a:ext cx="1701800" cy="457200"/>
        </p:xfrm>
        <a:graphic>
          <a:graphicData uri="http://schemas.openxmlformats.org/presentationml/2006/ole">
            <p:oleObj spid="_x0000_s4098" name="Equation" r:id="rId3" imgW="1701720" imgH="457200" progId="Equation.3">
              <p:embed/>
            </p:oleObj>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The other an equivalent to variance measure of the total risk is standard deviation which is calculated as the square root of the variance:</a:t>
            </a:r>
          </a:p>
          <a:p>
            <a:r>
              <a:rPr lang="en-US" dirty="0" smtClean="0">
                <a:latin typeface="Arial" pitchFamily="34" charset="0"/>
                <a:cs typeface="Arial" pitchFamily="34" charset="0"/>
              </a:rPr>
              <a:t>Square root of the following equation is:</a:t>
            </a:r>
            <a:endParaRPr lang="en-US"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standard deviation</a:t>
            </a:r>
            <a:endParaRPr lang="en-US" sz="3200" dirty="0"/>
          </a:p>
        </p:txBody>
      </p:sp>
      <p:graphicFrame>
        <p:nvGraphicFramePr>
          <p:cNvPr id="6146" name="Object 2"/>
          <p:cNvGraphicFramePr>
            <a:graphicFrameLocks noChangeAspect="1"/>
          </p:cNvGraphicFramePr>
          <p:nvPr/>
        </p:nvGraphicFramePr>
        <p:xfrm>
          <a:off x="2971800" y="3505200"/>
          <a:ext cx="1701800" cy="457200"/>
        </p:xfrm>
        <a:graphic>
          <a:graphicData uri="http://schemas.openxmlformats.org/presentationml/2006/ole">
            <p:oleObj spid="_x0000_s5122" name="Equation" r:id="rId3" imgW="1701720" imgH="457200" progId="Equation.3">
              <p:embed/>
            </p:oleObj>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In the cases than the arithmetic average return or sample mean of the returns</a:t>
            </a:r>
          </a:p>
          <a:p>
            <a:r>
              <a:rPr lang="en-US" dirty="0" smtClean="0">
                <a:latin typeface="Arial" pitchFamily="34" charset="0"/>
                <a:cs typeface="Arial" pitchFamily="34" charset="0"/>
              </a:rPr>
              <a:t>(ř) is used instead of expected rate of return, </a:t>
            </a:r>
            <a:r>
              <a:rPr lang="en-US" b="1" i="1" dirty="0" smtClean="0">
                <a:latin typeface="Arial" pitchFamily="34" charset="0"/>
                <a:cs typeface="Arial" pitchFamily="34" charset="0"/>
              </a:rPr>
              <a:t>sample variance     can be calculated:</a:t>
            </a:r>
          </a:p>
          <a:p>
            <a:endParaRPr lang="en-US" b="1" i="1" dirty="0" smtClean="0">
              <a:latin typeface="Arial" pitchFamily="34" charset="0"/>
              <a:cs typeface="Arial" pitchFamily="34" charset="0"/>
            </a:endParaRP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Sample standard deviation (</a:t>
            </a:r>
            <a:r>
              <a:rPr lang="en-US" b="1" i="1" dirty="0" err="1" smtClean="0">
                <a:latin typeface="Arial" pitchFamily="34" charset="0"/>
                <a:cs typeface="Arial" pitchFamily="34" charset="0"/>
              </a:rPr>
              <a:t>δr</a:t>
            </a:r>
            <a:r>
              <a:rPr lang="en-US" b="1" i="1" dirty="0" smtClean="0">
                <a:latin typeface="Arial" pitchFamily="34" charset="0"/>
                <a:cs typeface="Arial" pitchFamily="34" charset="0"/>
              </a:rPr>
              <a:t>) consequently can be calculated as the square  </a:t>
            </a:r>
            <a:r>
              <a:rPr lang="en-US" dirty="0" smtClean="0">
                <a:latin typeface="Arial" pitchFamily="34" charset="0"/>
                <a:cs typeface="Arial" pitchFamily="34" charset="0"/>
              </a:rPr>
              <a:t>root of the sample variance:</a:t>
            </a:r>
            <a:endParaRPr lang="en-US" dirty="0">
              <a:latin typeface="Arial" pitchFamily="34" charset="0"/>
              <a:cs typeface="Arial" pitchFamily="34" charset="0"/>
            </a:endParaRPr>
          </a:p>
        </p:txBody>
      </p:sp>
      <p:sp>
        <p:nvSpPr>
          <p:cNvPr id="3" name="Title 2"/>
          <p:cNvSpPr>
            <a:spLocks noGrp="1"/>
          </p:cNvSpPr>
          <p:nvPr>
            <p:ph type="title"/>
          </p:nvPr>
        </p:nvSpPr>
        <p:spPr/>
        <p:txBody>
          <a:bodyPr/>
          <a:lstStyle/>
          <a:p>
            <a:r>
              <a:rPr lang="en-US" i="1" dirty="0" smtClean="0">
                <a:latin typeface="Arial" pitchFamily="34" charset="0"/>
                <a:cs typeface="Arial" pitchFamily="34" charset="0"/>
              </a:rPr>
              <a:t>sample variance</a:t>
            </a:r>
            <a:endParaRPr lang="en-US" dirty="0">
              <a:latin typeface="Arial" pitchFamily="34" charset="0"/>
              <a:cs typeface="Arial" pitchFamily="34" charset="0"/>
            </a:endParaRPr>
          </a:p>
        </p:txBody>
      </p:sp>
      <p:graphicFrame>
        <p:nvGraphicFramePr>
          <p:cNvPr id="7170" name="Object 2"/>
          <p:cNvGraphicFramePr>
            <a:graphicFrameLocks noChangeAspect="1"/>
          </p:cNvGraphicFramePr>
          <p:nvPr/>
        </p:nvGraphicFramePr>
        <p:xfrm>
          <a:off x="2895600" y="3581400"/>
          <a:ext cx="1320800" cy="635000"/>
        </p:xfrm>
        <a:graphic>
          <a:graphicData uri="http://schemas.openxmlformats.org/presentationml/2006/ole">
            <p:oleObj spid="_x0000_s6146" name="Equation" r:id="rId3" imgW="1320480" imgH="634680" progId="Equation.3">
              <p:embed/>
            </p:oleObj>
          </a:graphicData>
        </a:graphic>
      </p:graphicFrame>
      <p:graphicFrame>
        <p:nvGraphicFramePr>
          <p:cNvPr id="7172" name="Object 4"/>
          <p:cNvGraphicFramePr>
            <a:graphicFrameLocks noChangeAspect="1"/>
          </p:cNvGraphicFramePr>
          <p:nvPr/>
        </p:nvGraphicFramePr>
        <p:xfrm>
          <a:off x="3581400" y="2971800"/>
          <a:ext cx="406400" cy="203200"/>
        </p:xfrm>
        <a:graphic>
          <a:graphicData uri="http://schemas.openxmlformats.org/presentationml/2006/ole">
            <p:oleObj spid="_x0000_s6147" name="Equation" r:id="rId4" imgW="406080" imgH="203040" progId="Equation.3">
              <p:embed/>
            </p:oleObj>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latin typeface="Arial" pitchFamily="34" charset="0"/>
                <a:cs typeface="Arial" pitchFamily="34" charset="0"/>
              </a:rPr>
              <a:t>Variance and the standard deviation are similar measures of risk and can be used for the same purposes in investment analysis; </a:t>
            </a:r>
          </a:p>
          <a:p>
            <a:r>
              <a:rPr lang="en-US" dirty="0" smtClean="0">
                <a:latin typeface="Arial" pitchFamily="34" charset="0"/>
                <a:cs typeface="Arial" pitchFamily="34" charset="0"/>
              </a:rPr>
              <a:t>however, standard deviation in practice is used more often.</a:t>
            </a:r>
          </a:p>
          <a:p>
            <a:r>
              <a:rPr lang="en-US" dirty="0" smtClean="0">
                <a:latin typeface="Arial" pitchFamily="34" charset="0"/>
                <a:cs typeface="Arial" pitchFamily="34" charset="0"/>
              </a:rPr>
              <a:t>Variance and standard deviation are used when investor is focused on estimating total risk that could be expected in the defined period in the future. </a:t>
            </a:r>
          </a:p>
          <a:p>
            <a:r>
              <a:rPr lang="en-US" dirty="0" smtClean="0">
                <a:latin typeface="Arial" pitchFamily="34" charset="0"/>
                <a:cs typeface="Arial" pitchFamily="34" charset="0"/>
              </a:rPr>
              <a:t>Sample variance and sample standard deviation are more often used when investor evaluates total risk of his /her investments during historical period – </a:t>
            </a:r>
            <a:r>
              <a:rPr lang="en-US" b="1" dirty="0" smtClean="0">
                <a:latin typeface="Arial" pitchFamily="34" charset="0"/>
                <a:cs typeface="Arial" pitchFamily="34" charset="0"/>
              </a:rPr>
              <a:t>this is important in investment portfolio management.</a:t>
            </a:r>
            <a:endParaRPr lang="en-US"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Variance</a:t>
            </a:r>
            <a:endParaRPr lang="en-US" sz="3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The expected rate of return and the variance or standard deviation provide investor with information about the nature of the probability distribution associated with a single asset.</a:t>
            </a:r>
          </a:p>
          <a:p>
            <a:r>
              <a:rPr lang="en-US" sz="2000" dirty="0" smtClean="0">
                <a:latin typeface="Arial" pitchFamily="34" charset="0"/>
                <a:cs typeface="Arial" pitchFamily="34" charset="0"/>
              </a:rPr>
              <a:t> However all these numbers are only the characteristics of return</a:t>
            </a:r>
          </a:p>
          <a:p>
            <a:r>
              <a:rPr lang="en-US" sz="2000" dirty="0" smtClean="0">
                <a:latin typeface="Arial" pitchFamily="34" charset="0"/>
                <a:cs typeface="Arial" pitchFamily="34" charset="0"/>
              </a:rPr>
              <a:t>and risk of the particular asset.</a:t>
            </a:r>
          </a:p>
          <a:p>
            <a:r>
              <a:rPr lang="en-US" sz="2000" dirty="0" smtClean="0">
                <a:latin typeface="Arial" pitchFamily="34" charset="0"/>
                <a:cs typeface="Arial" pitchFamily="34" charset="0"/>
              </a:rPr>
              <a:t> But how does one asset having some specific trade-off between return and risk influence the other one with the different characteristics of return and risk in the same portfolio?</a:t>
            </a:r>
          </a:p>
          <a:p>
            <a:r>
              <a:rPr lang="en-US" sz="2000" dirty="0" smtClean="0">
                <a:latin typeface="Arial" pitchFamily="34" charset="0"/>
                <a:cs typeface="Arial" pitchFamily="34" charset="0"/>
              </a:rPr>
              <a:t> And what could be the influence of this relationship to the investor’s portfolio?</a:t>
            </a:r>
          </a:p>
          <a:p>
            <a:r>
              <a:rPr lang="en-US" sz="2000" dirty="0" smtClean="0">
                <a:latin typeface="Arial" pitchFamily="34" charset="0"/>
                <a:cs typeface="Arial" pitchFamily="34" charset="0"/>
              </a:rPr>
              <a:t> The answers to these questions are of great importance for the investor when forming his/ her diversified portfolio.</a:t>
            </a:r>
          </a:p>
        </p:txBody>
      </p:sp>
      <p:sp>
        <p:nvSpPr>
          <p:cNvPr id="3" name="Title 2"/>
          <p:cNvSpPr>
            <a:spLocks noGrp="1"/>
          </p:cNvSpPr>
          <p:nvPr>
            <p:ph type="title"/>
          </p:nvPr>
        </p:nvSpPr>
        <p:spPr/>
        <p:txBody>
          <a:bodyPr>
            <a:normAutofit fontScale="90000"/>
          </a:bodyPr>
          <a:lstStyle/>
          <a:p>
            <a:r>
              <a:rPr lang="en-US" sz="3600" dirty="0" smtClean="0">
                <a:latin typeface="Arial" pitchFamily="34" charset="0"/>
                <a:cs typeface="Arial" pitchFamily="34" charset="0"/>
              </a:rPr>
              <a:t>Relationship between risk and return</a:t>
            </a:r>
            <a:r>
              <a:rPr lang="en-US" dirty="0" smtClean="0"/>
              <a:t/>
            </a:r>
            <a:br>
              <a:rPr lang="en-US" dirty="0" smtClean="0"/>
            </a:b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000" dirty="0" smtClean="0">
                <a:latin typeface="Arial" pitchFamily="34" charset="0"/>
                <a:cs typeface="Arial" pitchFamily="34" charset="0"/>
              </a:rPr>
              <a:t> </a:t>
            </a:r>
            <a:r>
              <a:rPr lang="en-US" sz="2200" dirty="0" smtClean="0">
                <a:latin typeface="Arial" pitchFamily="34" charset="0"/>
                <a:cs typeface="Arial" pitchFamily="34" charset="0"/>
              </a:rPr>
              <a:t>The statistics that can provide the investor with the information to answer these questions are covariance and correlation coefficient. </a:t>
            </a:r>
          </a:p>
          <a:p>
            <a:r>
              <a:rPr lang="en-US" sz="2200" dirty="0" smtClean="0">
                <a:latin typeface="Arial" pitchFamily="34" charset="0"/>
                <a:cs typeface="Arial" pitchFamily="34" charset="0"/>
              </a:rPr>
              <a:t>Covariance and correlation are related and they generally measure the same phenomenon – the relationship between two variables.</a:t>
            </a:r>
          </a:p>
          <a:p>
            <a:r>
              <a:rPr lang="en-US" sz="2200" dirty="0" smtClean="0">
                <a:latin typeface="Arial" pitchFamily="34" charset="0"/>
                <a:cs typeface="Arial" pitchFamily="34" charset="0"/>
              </a:rPr>
              <a:t>Both concepts are best understood by looking at the math behind them.</a:t>
            </a:r>
          </a:p>
          <a:p>
            <a:r>
              <a:rPr lang="en-US" sz="2200" dirty="0" smtClean="0">
                <a:latin typeface="Arial" pitchFamily="34" charset="0"/>
                <a:cs typeface="Arial" pitchFamily="34" charset="0"/>
              </a:rPr>
              <a:t>Two methods of covariance estimation can be used: the sample covariance and the population covariance.</a:t>
            </a:r>
          </a:p>
          <a:p>
            <a:r>
              <a:rPr lang="en-US" sz="2200" dirty="0" smtClean="0">
                <a:latin typeface="Arial" pitchFamily="34" charset="0"/>
                <a:cs typeface="Arial" pitchFamily="34" charset="0"/>
              </a:rPr>
              <a:t>The sample covariance is estimated than the investor hasn‘t enough information about the underlying probability distributions for the returns of two assets and then the sample of historical returns is used.</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Relationship between risk and return</a:t>
            </a:r>
            <a:endParaRPr lang="en-US" sz="3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25000" lnSpcReduction="20000"/>
          </a:bodyPr>
          <a:lstStyle/>
          <a:p>
            <a:r>
              <a:rPr lang="en-US" sz="8000" dirty="0" smtClean="0">
                <a:latin typeface="Arial" pitchFamily="34" charset="0"/>
                <a:cs typeface="Arial" pitchFamily="34" charset="0"/>
              </a:rPr>
              <a:t>Sample covariance between two assets - A and B is defined  later.</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r>
              <a:rPr lang="en-US" sz="6200" dirty="0" smtClean="0">
                <a:latin typeface="Arial" pitchFamily="34" charset="0"/>
                <a:cs typeface="Arial" pitchFamily="34" charset="0"/>
              </a:rPr>
              <a:t> here </a:t>
            </a:r>
            <a:r>
              <a:rPr lang="en-US" sz="6200" dirty="0" err="1" smtClean="0">
                <a:latin typeface="Arial" pitchFamily="34" charset="0"/>
                <a:cs typeface="Arial" pitchFamily="34" charset="0"/>
              </a:rPr>
              <a:t>rA,t</a:t>
            </a:r>
            <a:r>
              <a:rPr lang="en-US" sz="6200" dirty="0" smtClean="0">
                <a:latin typeface="Arial" pitchFamily="34" charset="0"/>
                <a:cs typeface="Arial" pitchFamily="34" charset="0"/>
              </a:rPr>
              <a:t> , </a:t>
            </a:r>
            <a:r>
              <a:rPr lang="en-US" sz="6200" dirty="0" err="1" smtClean="0">
                <a:latin typeface="Arial" pitchFamily="34" charset="0"/>
                <a:cs typeface="Arial" pitchFamily="34" charset="0"/>
              </a:rPr>
              <a:t>rB,t</a:t>
            </a:r>
            <a:r>
              <a:rPr lang="en-US" sz="6200" dirty="0" smtClean="0">
                <a:latin typeface="Arial" pitchFamily="34" charset="0"/>
                <a:cs typeface="Arial" pitchFamily="34" charset="0"/>
              </a:rPr>
              <a:t> - consequently, rate of return for assets A and B in the time period t,</a:t>
            </a:r>
          </a:p>
          <a:p>
            <a:r>
              <a:rPr lang="en-US" sz="6200" dirty="0" smtClean="0">
                <a:latin typeface="Arial" pitchFamily="34" charset="0"/>
                <a:cs typeface="Arial" pitchFamily="34" charset="0"/>
              </a:rPr>
              <a:t>when t varies from 1 to n;</a:t>
            </a:r>
          </a:p>
          <a:p>
            <a:r>
              <a:rPr lang="en-US" sz="6200" dirty="0" err="1" smtClean="0">
                <a:latin typeface="Arial" pitchFamily="34" charset="0"/>
                <a:cs typeface="Arial" pitchFamily="34" charset="0"/>
              </a:rPr>
              <a:t>ŕA</a:t>
            </a:r>
            <a:r>
              <a:rPr lang="en-US" sz="6200" dirty="0" smtClean="0">
                <a:latin typeface="Arial" pitchFamily="34" charset="0"/>
                <a:cs typeface="Arial" pitchFamily="34" charset="0"/>
              </a:rPr>
              <a:t>, </a:t>
            </a:r>
            <a:r>
              <a:rPr lang="en-US" sz="6200" dirty="0" err="1" smtClean="0">
                <a:latin typeface="Arial" pitchFamily="34" charset="0"/>
                <a:cs typeface="Arial" pitchFamily="34" charset="0"/>
              </a:rPr>
              <a:t>ŕB</a:t>
            </a:r>
            <a:r>
              <a:rPr lang="en-US" sz="6200" dirty="0" smtClean="0">
                <a:latin typeface="Arial" pitchFamily="34" charset="0"/>
                <a:cs typeface="Arial" pitchFamily="34" charset="0"/>
              </a:rPr>
              <a:t> - sample mean of rate of returns for assets A and B consequently.</a:t>
            </a:r>
          </a:p>
          <a:p>
            <a:r>
              <a:rPr lang="en-US" sz="6200" dirty="0" smtClean="0">
                <a:latin typeface="Arial" pitchFamily="34" charset="0"/>
                <a:cs typeface="Arial" pitchFamily="34" charset="0"/>
              </a:rPr>
              <a:t>As can be understood from the formula, a number of sample covariance can</a:t>
            </a:r>
          </a:p>
          <a:p>
            <a:r>
              <a:rPr lang="en-US" sz="6200" dirty="0" smtClean="0">
                <a:latin typeface="Arial" pitchFamily="34" charset="0"/>
                <a:cs typeface="Arial" pitchFamily="34" charset="0"/>
              </a:rPr>
              <a:t>range from “–” to “+” infinity. Though, the covariance number doesn’t tell the</a:t>
            </a:r>
          </a:p>
          <a:p>
            <a:r>
              <a:rPr lang="en-US" sz="6200" dirty="0" smtClean="0">
                <a:latin typeface="Arial" pitchFamily="34" charset="0"/>
                <a:cs typeface="Arial" pitchFamily="34" charset="0"/>
              </a:rPr>
              <a:t>investor much about the relationship between the returns on the two assets if only this pair of assets in the portfolio is </a:t>
            </a:r>
            <a:r>
              <a:rPr lang="en-US" sz="6200" dirty="0" err="1" smtClean="0">
                <a:latin typeface="Arial" pitchFamily="34" charset="0"/>
                <a:cs typeface="Arial" pitchFamily="34" charset="0"/>
              </a:rPr>
              <a:t>analysed</a:t>
            </a:r>
            <a:r>
              <a:rPr lang="en-US" sz="6200" dirty="0" smtClean="0">
                <a:latin typeface="Arial" pitchFamily="34" charset="0"/>
                <a:cs typeface="Arial" pitchFamily="34" charset="0"/>
              </a:rPr>
              <a:t>.</a:t>
            </a:r>
          </a:p>
          <a:p>
            <a:r>
              <a:rPr lang="en-US" sz="6200" dirty="0" smtClean="0">
                <a:latin typeface="Arial" pitchFamily="34" charset="0"/>
                <a:cs typeface="Arial" pitchFamily="34" charset="0"/>
              </a:rPr>
              <a:t> It is difficult to </a:t>
            </a:r>
            <a:r>
              <a:rPr lang="en-US" sz="6200" dirty="0" err="1" smtClean="0">
                <a:latin typeface="Arial" pitchFamily="34" charset="0"/>
                <a:cs typeface="Arial" pitchFamily="34" charset="0"/>
              </a:rPr>
              <a:t>conclud</a:t>
            </a:r>
            <a:r>
              <a:rPr lang="en-US" sz="6200" dirty="0" smtClean="0">
                <a:latin typeface="Arial" pitchFamily="34" charset="0"/>
                <a:cs typeface="Arial" pitchFamily="34" charset="0"/>
              </a:rPr>
              <a:t> if the relationship between returns of two assets (A and B) is strong or weak, taking into account the absolute number of the sample variance. However, what is very important using the covariance for measuring relationship between two assets – the identification of the direction of this relationship.</a:t>
            </a:r>
          </a:p>
          <a:p>
            <a:r>
              <a:rPr lang="en-US" sz="6200" dirty="0" smtClean="0">
                <a:latin typeface="Arial" pitchFamily="34" charset="0"/>
                <a:cs typeface="Arial" pitchFamily="34" charset="0"/>
              </a:rPr>
              <a:t> Positive number of covariance shows that rates of return of two assets are moving to the same direction: when return on asset A is above its mean of return (positive), the other asset B is tend to be the same (positive) and vice versa: </a:t>
            </a:r>
          </a:p>
          <a:p>
            <a:r>
              <a:rPr lang="en-US" sz="6200" dirty="0" smtClean="0">
                <a:latin typeface="Arial" pitchFamily="34" charset="0"/>
                <a:cs typeface="Arial" pitchFamily="34" charset="0"/>
              </a:rPr>
              <a:t>when the rate of return of asset A is negative or bellow its mean of return, the returns of other asset tend to be negative too.</a:t>
            </a:r>
          </a:p>
        </p:txBody>
      </p:sp>
      <p:sp>
        <p:nvSpPr>
          <p:cNvPr id="3" name="Title 2"/>
          <p:cNvSpPr>
            <a:spLocks noGrp="1"/>
          </p:cNvSpPr>
          <p:nvPr>
            <p:ph type="title"/>
          </p:nvPr>
        </p:nvSpPr>
        <p:spPr/>
        <p:txBody>
          <a:bodyPr/>
          <a:lstStyle/>
          <a:p>
            <a:endParaRPr lang="en-US"/>
          </a:p>
        </p:txBody>
      </p:sp>
      <p:graphicFrame>
        <p:nvGraphicFramePr>
          <p:cNvPr id="8194" name="Object 2"/>
          <p:cNvGraphicFramePr>
            <a:graphicFrameLocks noChangeAspect="1"/>
          </p:cNvGraphicFramePr>
          <p:nvPr/>
        </p:nvGraphicFramePr>
        <p:xfrm>
          <a:off x="1828800" y="1905000"/>
          <a:ext cx="2413000" cy="431800"/>
        </p:xfrm>
        <a:graphic>
          <a:graphicData uri="http://schemas.openxmlformats.org/presentationml/2006/ole">
            <p:oleObj spid="_x0000_s7170" name="Equation" r:id="rId3" imgW="2412720" imgH="431640" progId="Equation.3">
              <p:embed/>
            </p:oleObj>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800" dirty="0" smtClean="0">
                <a:latin typeface="Arial" pitchFamily="34" charset="0"/>
                <a:cs typeface="Arial" pitchFamily="34" charset="0"/>
              </a:rPr>
              <a:t> Negative number of covariance shows</a:t>
            </a:r>
          </a:p>
          <a:p>
            <a:r>
              <a:rPr lang="en-US" sz="2800" dirty="0" smtClean="0">
                <a:latin typeface="Arial" pitchFamily="34" charset="0"/>
                <a:cs typeface="Arial" pitchFamily="34" charset="0"/>
              </a:rPr>
              <a:t>that rates of return of two assets are moving in the contrariwise directions: when return</a:t>
            </a:r>
          </a:p>
          <a:p>
            <a:r>
              <a:rPr lang="en-US" sz="2800" dirty="0" smtClean="0">
                <a:latin typeface="Arial" pitchFamily="34" charset="0"/>
                <a:cs typeface="Arial" pitchFamily="34" charset="0"/>
              </a:rPr>
              <a:t>on asset A is above its mean of return (positive), the returns of the other asset - B is</a:t>
            </a:r>
          </a:p>
          <a:p>
            <a:r>
              <a:rPr lang="en-US" sz="2800" dirty="0" smtClean="0">
                <a:latin typeface="Arial" pitchFamily="34" charset="0"/>
                <a:cs typeface="Arial" pitchFamily="34" charset="0"/>
              </a:rPr>
              <a:t>tend to be the negative and vice versa. Though, in analyzing relationship between the</a:t>
            </a:r>
          </a:p>
          <a:p>
            <a:r>
              <a:rPr lang="en-US" sz="2800" dirty="0" smtClean="0">
                <a:latin typeface="Arial" pitchFamily="34" charset="0"/>
                <a:cs typeface="Arial" pitchFamily="34" charset="0"/>
              </a:rPr>
              <a:t>assets in the same portfolio using covariance for portfolio formation it is important to</a:t>
            </a:r>
          </a:p>
          <a:p>
            <a:r>
              <a:rPr lang="en-US" sz="2800" dirty="0" smtClean="0">
                <a:latin typeface="Arial" pitchFamily="34" charset="0"/>
                <a:cs typeface="Arial" pitchFamily="34" charset="0"/>
              </a:rPr>
              <a:t>identify which of the three possible outcomes exists:</a:t>
            </a:r>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TotalTime>
  <Words>4662</Words>
  <Application>Microsoft Office PowerPoint</Application>
  <PresentationFormat>On-screen Show (4:3)</PresentationFormat>
  <Paragraphs>408</Paragraphs>
  <Slides>51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3" baseType="lpstr">
      <vt:lpstr>Office Theme</vt:lpstr>
      <vt:lpstr>Equation</vt:lpstr>
      <vt:lpstr>Investment and portfolio management MGT 531</vt:lpstr>
      <vt:lpstr>Investment and portfolio management</vt:lpstr>
      <vt:lpstr>Lecture # 5</vt:lpstr>
      <vt:lpstr>Financial market</vt:lpstr>
      <vt:lpstr>Financial market</vt:lpstr>
      <vt:lpstr>Financial market</vt:lpstr>
      <vt:lpstr>Financial market</vt:lpstr>
      <vt:lpstr>Financial market</vt:lpstr>
      <vt:lpstr>Financial market</vt:lpstr>
      <vt:lpstr>The comparison of money market and capital market</vt:lpstr>
      <vt:lpstr>The comparison of money market and capital market</vt:lpstr>
      <vt:lpstr>Financial market</vt:lpstr>
      <vt:lpstr>Financial market</vt:lpstr>
      <vt:lpstr>Investment management process </vt:lpstr>
      <vt:lpstr>Investment policy</vt:lpstr>
      <vt:lpstr>Investment policy</vt:lpstr>
      <vt:lpstr>Investment policy</vt:lpstr>
      <vt:lpstr>Investment policy</vt:lpstr>
      <vt:lpstr>Investment policy</vt:lpstr>
      <vt:lpstr>Analysis and evaluation of investment vehicles</vt:lpstr>
      <vt:lpstr>Analysis and evaluation of investment vehicles</vt:lpstr>
      <vt:lpstr>Analysis and evaluation of investment vehicles</vt:lpstr>
      <vt:lpstr>Formation of diversified investment portfolio</vt:lpstr>
      <vt:lpstr>Formation of diversified investment portfolio</vt:lpstr>
      <vt:lpstr>Formation of diversified investment portfolio</vt:lpstr>
      <vt:lpstr>Formation of diversified investment portfolio</vt:lpstr>
      <vt:lpstr>Measurement and evaluation of portfolio performance.</vt:lpstr>
      <vt:lpstr>Portfolio performance</vt:lpstr>
      <vt:lpstr>Summary </vt:lpstr>
      <vt:lpstr>Summary</vt:lpstr>
      <vt:lpstr>Summary</vt:lpstr>
      <vt:lpstr>Questions and problems</vt:lpstr>
      <vt:lpstr>2. Quantitative methods of investment analysis</vt:lpstr>
      <vt:lpstr>Quantitative methods of investment analysis</vt:lpstr>
      <vt:lpstr>Return on investment and expected rate of return </vt:lpstr>
      <vt:lpstr>Return on investment and expected rate of return</vt:lpstr>
      <vt:lpstr>Return on investment and expected rate of return</vt:lpstr>
      <vt:lpstr>Return on investment</vt:lpstr>
      <vt:lpstr>Return on investment</vt:lpstr>
      <vt:lpstr>Slide 40</vt:lpstr>
      <vt:lpstr>Expected rate of return</vt:lpstr>
      <vt:lpstr>Slide 42</vt:lpstr>
      <vt:lpstr>Expected rate of return</vt:lpstr>
      <vt:lpstr>Expected rate of return</vt:lpstr>
      <vt:lpstr>standard deviation</vt:lpstr>
      <vt:lpstr>sample variance</vt:lpstr>
      <vt:lpstr>Variance</vt:lpstr>
      <vt:lpstr>Relationship between risk and return </vt:lpstr>
      <vt:lpstr>Relationship between risk and return</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14</cp:revision>
  <dcterms:created xsi:type="dcterms:W3CDTF">2014-06-20T09:21:30Z</dcterms:created>
  <dcterms:modified xsi:type="dcterms:W3CDTF">2014-06-20T11:10:44Z</dcterms:modified>
</cp:coreProperties>
</file>