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68"/>
  </p:notesMasterIdLst>
  <p:sldIdLst>
    <p:sldId id="995" r:id="rId2"/>
    <p:sldId id="996" r:id="rId3"/>
    <p:sldId id="997" r:id="rId4"/>
    <p:sldId id="998" r:id="rId5"/>
    <p:sldId id="999" r:id="rId6"/>
    <p:sldId id="959" r:id="rId7"/>
    <p:sldId id="960" r:id="rId8"/>
    <p:sldId id="962" r:id="rId9"/>
    <p:sldId id="963" r:id="rId10"/>
    <p:sldId id="961" r:id="rId11"/>
    <p:sldId id="964" r:id="rId12"/>
    <p:sldId id="965" r:id="rId13"/>
    <p:sldId id="966" r:id="rId14"/>
    <p:sldId id="967" r:id="rId15"/>
    <p:sldId id="968" r:id="rId16"/>
    <p:sldId id="969" r:id="rId17"/>
    <p:sldId id="970" r:id="rId18"/>
    <p:sldId id="972" r:id="rId19"/>
    <p:sldId id="973" r:id="rId20"/>
    <p:sldId id="971" r:id="rId21"/>
    <p:sldId id="974" r:id="rId22"/>
    <p:sldId id="975" r:id="rId23"/>
    <p:sldId id="976" r:id="rId24"/>
    <p:sldId id="977" r:id="rId25"/>
    <p:sldId id="978" r:id="rId26"/>
    <p:sldId id="979" r:id="rId27"/>
    <p:sldId id="981" r:id="rId28"/>
    <p:sldId id="980" r:id="rId29"/>
    <p:sldId id="983" r:id="rId30"/>
    <p:sldId id="984" r:id="rId31"/>
    <p:sldId id="982" r:id="rId32"/>
    <p:sldId id="991" r:id="rId33"/>
    <p:sldId id="987" r:id="rId34"/>
    <p:sldId id="990" r:id="rId35"/>
    <p:sldId id="988" r:id="rId36"/>
    <p:sldId id="985" r:id="rId37"/>
    <p:sldId id="994" r:id="rId38"/>
    <p:sldId id="989" r:id="rId39"/>
    <p:sldId id="992" r:id="rId40"/>
    <p:sldId id="986" r:id="rId41"/>
    <p:sldId id="993" r:id="rId42"/>
    <p:sldId id="1000" r:id="rId43"/>
    <p:sldId id="1001" r:id="rId44"/>
    <p:sldId id="1002" r:id="rId45"/>
    <p:sldId id="1003" r:id="rId46"/>
    <p:sldId id="1004" r:id="rId47"/>
    <p:sldId id="1005" r:id="rId48"/>
    <p:sldId id="1006" r:id="rId49"/>
    <p:sldId id="1007" r:id="rId50"/>
    <p:sldId id="1008" r:id="rId51"/>
    <p:sldId id="1009" r:id="rId52"/>
    <p:sldId id="1011" r:id="rId53"/>
    <p:sldId id="1012" r:id="rId54"/>
    <p:sldId id="1013" r:id="rId55"/>
    <p:sldId id="1010" r:id="rId56"/>
    <p:sldId id="1021" r:id="rId57"/>
    <p:sldId id="1014" r:id="rId58"/>
    <p:sldId id="1019" r:id="rId59"/>
    <p:sldId id="1020" r:id="rId60"/>
    <p:sldId id="1018" r:id="rId61"/>
    <p:sldId id="1022" r:id="rId62"/>
    <p:sldId id="1023" r:id="rId63"/>
    <p:sldId id="1024" r:id="rId64"/>
    <p:sldId id="1015" r:id="rId65"/>
    <p:sldId id="1016" r:id="rId66"/>
    <p:sldId id="1017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237" autoAdjust="0"/>
  </p:normalViewPr>
  <p:slideViewPr>
    <p:cSldViewPr>
      <p:cViewPr>
        <p:scale>
          <a:sx n="100" d="100"/>
          <a:sy n="100" d="100"/>
        </p:scale>
        <p:origin x="173" y="10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1" y="3200400"/>
            <a:ext cx="868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Investment and portfolio management</a:t>
            </a:r>
          </a:p>
          <a:p>
            <a:pPr algn="ctr"/>
            <a:r>
              <a:rPr lang="en-US" sz="4000" b="1" dirty="0" smtClean="0"/>
              <a:t>MGT 531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187891"/>
          </a:xfrm>
        </p:spPr>
        <p:txBody>
          <a:bodyPr/>
          <a:lstStyle/>
          <a:p>
            <a:pPr algn="ctr"/>
            <a:r>
              <a:rPr lang="en-US" dirty="0" smtClean="0"/>
              <a:t>Lecture #32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Investment and portfolio management</a:t>
            </a:r>
            <a:br>
              <a:rPr lang="en-US" dirty="0" smtClean="0"/>
            </a:br>
            <a:r>
              <a:rPr lang="en-US" dirty="0" smtClean="0"/>
              <a:t>MGT 531</a:t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/>
              <a:t>Kristina (2010)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‘Investment  Analysis and Portfolio Management’.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Using options as investments</a:t>
            </a:r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Options: types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Portfolio protection with options. Hedging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 of last lecture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Using options as investments: Questions and problems</a:t>
            </a:r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800" dirty="0" smtClean="0">
                <a:latin typeface="Arial" pitchFamily="34" charset="0"/>
                <a:cs typeface="Arial" pitchFamily="34" charset="0"/>
              </a:rPr>
              <a:t>Active versus passive portfolio management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Strategic versus tactical asset allocation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Monitoring and revision of the portfolio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Portfolio performance measures.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Summary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Questions and problems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Contents of today's lecture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1. Distinguish between a put and a call.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2. What does it mean to say „an option buyer has a right but not an obligation?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3. Explain the following terms used with the options: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a) „In the money“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b) „Out of money“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c) „At the money“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4. What is the difference between option premium and option price?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5. What is the relationship between option prices and their intrinsic value?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6. Why is the call or put writer‘s position considerably different from the buyer‘s position?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7. What is an index option? What are the main differences between index option and stock option?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8. How can a put used to protect a particular investor‘s position?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9. What is the maximum amount the buyer of an option can lose?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10. Assume you hold a well-diversified portfolio of common stocks. Under what conditions might you want to hedge it using a stock index option?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a) Explain how these options can be used for hedging.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b) What happens with your hedged portfolio if the stock market will fall?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c) What happens with your hedged portfolio if the stock market will grow?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Mini content</a:t>
            </a:r>
          </a:p>
          <a:p>
            <a:r>
              <a:rPr lang="fr-FR" sz="2800" dirty="0" smtClean="0">
                <a:latin typeface="Arial" pitchFamily="34" charset="0"/>
                <a:cs typeface="Arial" pitchFamily="34" charset="0"/>
              </a:rPr>
              <a:t>8.1. Active versus passive portfolio management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8.2. Strategic versus tactical asset allocation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8.3. Monitoring and revision of the portfolio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8.4. Portfolio performance measures.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Summary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Key-terms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Questions and problems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r>
              <a:rPr lang="en-US" sz="4400" dirty="0" smtClean="0">
                <a:latin typeface="Arial" pitchFamily="34" charset="0"/>
                <a:cs typeface="Arial" pitchFamily="34" charset="0"/>
              </a:rPr>
              <a:t>8. Portfolio management and evaluation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sz="2800" b="1" dirty="0" smtClean="0">
                <a:latin typeface="Arial" pitchFamily="34" charset="0"/>
                <a:cs typeface="Arial" pitchFamily="34" charset="0"/>
              </a:rPr>
              <a:t>Active versus passive portfolio management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Two types of investment portfolio management: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Active portfolio management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Passive portfolio management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main points for the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passive portfolio management:</a:t>
            </a:r>
          </a:p>
          <a:p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holding securities in the portfolio for the relatively long periods with small and infrequent changes;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investors act as if the security markets are relatively efficient.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dirty="0" smtClean="0">
                <a:latin typeface="Arial" pitchFamily="34" charset="0"/>
                <a:cs typeface="Arial" pitchFamily="34" charset="0"/>
              </a:rPr>
              <a:t>Active versus passive portfolio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portfolios they hold may be surrogates for the market portfolio (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index funds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passive investors do not try outperforming their designated benchmark.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reasons when the investors with passive portfolio management make changes in their portfolios: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investor’s preferences change;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risk free rate changes;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524000"/>
          </a:xfrm>
        </p:spPr>
        <p:txBody>
          <a:bodyPr>
            <a:normAutofit fontScale="90000"/>
          </a:bodyPr>
          <a:lstStyle/>
          <a:p>
            <a:r>
              <a:rPr lang="fr-FR" sz="4400" dirty="0" smtClean="0">
                <a:latin typeface="Arial" pitchFamily="34" charset="0"/>
                <a:cs typeface="Arial" pitchFamily="34" charset="0"/>
              </a:rPr>
              <a:t>Active versus passive portfolio management</a:t>
            </a:r>
            <a:br>
              <a:rPr lang="fr-FR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the consensus forecast about the risk and return of the benchmark portfolio changes.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main points for the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active portfolio management:</a:t>
            </a:r>
          </a:p>
          <a:p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active investors believe that from time to time there are mispriced securities or groups of securities in the market;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the active investors do not act as if they believe that security markets are efficient;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the active investors use deviant predictions – their forecast of risk and return differ from consensus opinions.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400" dirty="0" smtClean="0">
                <a:latin typeface="Arial" pitchFamily="34" charset="0"/>
                <a:cs typeface="Arial" pitchFamily="34" charset="0"/>
              </a:rPr>
              <a:t>Active versus passive portfolio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Area of</a:t>
                      </a:r>
                    </a:p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comparisons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Active investment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Passive investment</a:t>
                      </a:r>
                    </a:p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management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Aim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achieve better results then average in the market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achieve the average market results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Strategies used and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decision making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Short term positions, the quick and more risky decisions; keeping the “hot” strategy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Long term positions, slow decisions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Investor/manager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laid-back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Taxes and turnover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investment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portfolio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 taxes, relatively high turnover of portfolio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 taxes, small turnover of portfolio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fr-FR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sz="4400" dirty="0" smtClean="0">
                <a:latin typeface="Arial" pitchFamily="34" charset="0"/>
                <a:cs typeface="Arial" pitchFamily="34" charset="0"/>
              </a:rPr>
            </a:br>
            <a:r>
              <a:rPr lang="fr-FR" sz="4400" dirty="0" smtClean="0">
                <a:latin typeface="Arial" pitchFamily="34" charset="0"/>
                <a:cs typeface="Arial" pitchFamily="34" charset="0"/>
              </a:rPr>
              <a:t>Active versus passive portfolio management</a:t>
            </a:r>
            <a:br>
              <a:rPr lang="fr-FR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Area of</a:t>
                      </a:r>
                    </a:p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comparisons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Active investment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Passive investment</a:t>
                      </a:r>
                    </a:p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management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Performance results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before costs and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taxes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average equal to the passively managed portfolios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average equal to the actively managed portfolios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Performance results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after costs and taxes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average lower than market index after taxes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average higher than the results of actively managed portfolio returns after taxes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Individual investors*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 85 % from total individual investors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 15 % from total individual investors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Institutional investors*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 56% from total institutional investors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 44% from total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institutional investors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dirty="0" smtClean="0">
                <a:latin typeface="Arial" pitchFamily="34" charset="0"/>
                <a:cs typeface="Arial" pitchFamily="34" charset="0"/>
              </a:rPr>
              <a:t>Active versus passive portfolio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Area of</a:t>
                      </a:r>
                    </a:p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comparisons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Active investment 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Passive investment</a:t>
                      </a:r>
                    </a:p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management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Supporters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All brokerage firms, investment, funds, hedging fund, specialized investment companies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Passively managed pension funds, index funds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Analytical 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Qualitative: avoiding risk, forecasts, emotions, intuition,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success, speculation, gambling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Quantitative: risk management,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long term statistical analysis, precise fundamental analysis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dirty="0" smtClean="0">
                <a:latin typeface="Arial" pitchFamily="34" charset="0"/>
                <a:cs typeface="Arial" pitchFamily="34" charset="0"/>
              </a:rPr>
              <a:t>Active versus passive portfolio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*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Source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Statistical Data of Treasury Department USA, 2006.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There are arguments for both active and passive investing;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though it is probably a case that a larger percentage of institutional investors invest passively than do individual investors.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400" dirty="0" smtClean="0">
                <a:latin typeface="Arial" pitchFamily="34" charset="0"/>
                <a:cs typeface="Arial" pitchFamily="34" charset="0"/>
              </a:rPr>
              <a:t>Active versus passive portfolio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Of course, the active versus passive investment management decision does not have to be a strictly either/ or choice.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One common investment strategy is to invest passively in the markets investor considers to be efficient and;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actively in the markets investor considers inefficient.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Investors also combine the two by investing part of the portfolio passively and another part actively.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400" dirty="0" smtClean="0">
                <a:latin typeface="Arial" pitchFamily="34" charset="0"/>
                <a:cs typeface="Arial" pitchFamily="34" charset="0"/>
              </a:rPr>
              <a:t>Active versus passive portfolio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5000" dirty="0" smtClean="0">
                <a:latin typeface="Arial" pitchFamily="34" charset="0"/>
                <a:cs typeface="Arial" pitchFamily="34" charset="0"/>
              </a:rPr>
              <a:t>Some active and passive management strategies commonly used for stocks and bonds portfolios were discussed in Chapters 4 and 5. </a:t>
            </a:r>
          </a:p>
          <a:p>
            <a:endParaRPr lang="en-US" sz="5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000" b="1" i="1" dirty="0" smtClean="0">
                <a:latin typeface="Arial" pitchFamily="34" charset="0"/>
                <a:cs typeface="Arial" pitchFamily="34" charset="0"/>
              </a:rPr>
              <a:t>An asset allocation focuses on determining the mixture of asset classes that is </a:t>
            </a:r>
            <a:r>
              <a:rPr lang="en-US" sz="5000" dirty="0" smtClean="0">
                <a:latin typeface="Arial" pitchFamily="34" charset="0"/>
                <a:cs typeface="Arial" pitchFamily="34" charset="0"/>
              </a:rPr>
              <a:t>most likely to provide:</a:t>
            </a:r>
          </a:p>
          <a:p>
            <a:endParaRPr lang="en-US" sz="5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000" dirty="0" smtClean="0">
                <a:latin typeface="Arial" pitchFamily="34" charset="0"/>
                <a:cs typeface="Arial" pitchFamily="34" charset="0"/>
              </a:rPr>
              <a:t> A combination of risk and expected return that is optimal for the investor. </a:t>
            </a:r>
            <a:r>
              <a:rPr lang="en-US" sz="5000" b="1" dirty="0" smtClean="0">
                <a:latin typeface="Arial" pitchFamily="34" charset="0"/>
                <a:cs typeface="Arial" pitchFamily="34" charset="0"/>
              </a:rPr>
              <a:t>diversification</a:t>
            </a:r>
            <a:endParaRPr lang="en-US" sz="5000" dirty="0" smtClean="0">
              <a:latin typeface="Arial" pitchFamily="34" charset="0"/>
              <a:cs typeface="Arial" pitchFamily="34" charset="0"/>
            </a:endParaRPr>
          </a:p>
          <a:p>
            <a:endParaRPr lang="en-US" sz="5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000" b="1" dirty="0" smtClean="0">
                <a:latin typeface="Arial" pitchFamily="34" charset="0"/>
                <a:cs typeface="Arial" pitchFamily="34" charset="0"/>
              </a:rPr>
              <a:t>Asset allocation </a:t>
            </a:r>
            <a:r>
              <a:rPr lang="en-US" sz="5000" dirty="0" smtClean="0">
                <a:latin typeface="Arial" pitchFamily="34" charset="0"/>
                <a:cs typeface="Arial" pitchFamily="34" charset="0"/>
              </a:rPr>
              <a:t>is a bit different from.</a:t>
            </a:r>
          </a:p>
          <a:p>
            <a:endParaRPr lang="en-US" sz="5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000" dirty="0" smtClean="0">
                <a:latin typeface="Arial" pitchFamily="34" charset="0"/>
                <a:cs typeface="Arial" pitchFamily="34" charset="0"/>
              </a:rPr>
              <a:t> It focus is on investment in various asset classes.</a:t>
            </a:r>
          </a:p>
          <a:p>
            <a:endParaRPr lang="en-US" sz="8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r>
              <a:rPr lang="en-US" sz="4400" dirty="0" smtClean="0">
                <a:latin typeface="Arial" pitchFamily="34" charset="0"/>
                <a:cs typeface="Arial" pitchFamily="34" charset="0"/>
              </a:rPr>
              <a:t>Strategic versus tactical asset allocation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Diversification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in contrast, tends to focus more on security selection – selecting the specific securities to be held within an asset class.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Asset classes here is understood as groups of securities with similar characteristics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properties (for example, common stocks; bonds; derivatives, etc.).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Asset allocation proceeds other approaches to investment portfolio management, such as market timing (buy low, sell high) or;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selecting the individual securities which are expected will be the “winners”.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Diversification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These activities may be integrated in the asset allocation process.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But the main focus of asset allocation is to find: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such a combination of the different asset classes in the investment portfolio;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which the best matches with the investor’s goals – expected return on investment and investment risk.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Asset allocation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Asset allocation largely determines an investor’s success or lack thereof.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 fact, studies have shown that as much as 90 % or more of a portfolio’s return comes from asset allocation.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Furthermore, researchers have found that asset allocation has a much greater impact on reducing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total risk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than does selecting the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best investment vehicle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 any single asset category.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Two categories in asset allocation are defined: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Strategic asset allocation;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Tactical asset allocation.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Asset allocation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Strategic asset allocation identifies asset classes and the proportions for those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asset classes that would comprise the normal asset allocation.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Strategic asset allocation is used to derive long-term asset allocation weights.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fixed-weightings approach in strategic asset allocation is used.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Investor using this approach allocates a fixed percentage of the portfolio to each of the asset classes, of which typically are three to five.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Example of asset allocation in the portfolio might be as follows: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Asset allocation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Asset 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Allocation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Common stock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Short-term securities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portfolio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Asset allocation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Generally, these weights are not changed over time.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When market values change, the investor may have to adjust the portfolio annually or;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After major market moves to maintain the desired fixed-percentage allocation.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Asset allocation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Tactical asset allocation produces temporary asset allocation weights that;</a:t>
            </a: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occur in response to temporary changes in capital market conditions.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investor’s goals and risk- return preferences are assumed to remain unchanged;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As the asset weights are occasionally revised to help attain the investor’s constant goals.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For example, if the investor believes some sector of the market is over- or under valuated.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Asset allocation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passive asset allocation will not have any changes in weights of asset classes in the investor’s portfolio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– the weights identified by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strategic asset allocation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are used.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Alternative asset allocations are often related with the different approaches to risk and return;,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identifying conservative, moderate and aggressive asset allocation.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Asset allocation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conservative allocation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focused on providing low return with low risk;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the moderate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– average return with average risk and;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aggressive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– high return and high risk.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Asset allocation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asset allocation decisions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Markowitz portfolio model as a selection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techniques can be used.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Although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Markowitz model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(see Chapter 3) was developed for selecting portfolios of individual securities,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but thinking in terms of asset classes;,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this model can be applied successfully to find the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optimal allocation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of assets in the portfolio.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Asset allocation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Programs exist to calculate efficient frontiers using asset classes and;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Markowitz model is frequently used for the asset allocation in institutional investors’ portfolios.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correlation between asset classes is obviously a key factor in building an optimal portfolio.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Investors are looking to have in their portfolios asset classes that are negatively correlated with each other;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Asset allocation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or at least not highly positively correlated with each other (see Chapter 2).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It is obvious that correlation coefficients between asset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classes returns change over time.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 is also important to note that the historical correlation between different asset classes will vary depending on the time period chosen;,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frequency of the data and the asset class, used to estimate the correlation.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Asset allocation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Using not historical but future correlation coefficients between assets could influence the results remarkably;,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because the historical data may be different from the expectations.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Asset allocation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Portfolio revision is the process of selling certain issues in portfolio and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purchasing new ones to replace them. </a:t>
            </a:r>
          </a:p>
          <a:p>
            <a:endParaRPr lang="en-US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The main reasons for the necessity of the investment portfolio revision:</a:t>
            </a:r>
          </a:p>
          <a:p>
            <a:endParaRPr lang="en-US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As the economy evolves, certain industries and companies become either less or more attractive as investments;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The investor over the time may change his/her investment objectives and in this way his/ her portfolio isn’t longer optimal;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The constant need for diversification of the portfolio.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r>
              <a:rPr lang="en-US" sz="3600" dirty="0" smtClean="0">
                <a:latin typeface="Arial" pitchFamily="34" charset="0"/>
                <a:cs typeface="Arial" pitchFamily="34" charset="0"/>
              </a:rPr>
              <a:t>Monitoring and revision of the portfolio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Individual securities in the portfolio often change in risk-return characteristics and their diversification effect may be lessened.</a:t>
            </a:r>
          </a:p>
          <a:p>
            <a:endParaRPr lang="en-US" sz="24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i="1" dirty="0" smtClean="0">
                <a:latin typeface="Arial" pitchFamily="34" charset="0"/>
                <a:cs typeface="Arial" pitchFamily="34" charset="0"/>
              </a:rPr>
              <a:t>Three areas to monitor when implementing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investor’s portfolio monitoring:</a:t>
            </a:r>
          </a:p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1. Changes in market conditions;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2. Changes in investor’s circumstances;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3. Asset mix in the portfolio.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need to monitor changes in the market is obvious.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Investment decisions are made in dynamic investment environment, where changes occur permanently.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Investor’s portfolio monitoring: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key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macroeconomic indicators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(such as GDP growth, inflation rate, interest rates, others),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 well as the new information about industries and companies should be observed by investor on the regular basis;,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because these changes can influence the returns and risk of the investments in the portfolio.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Macroeconomic indicators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Investor can monitor these changes using various sources of information, especially specialized websites (most frequently used are presented in relevant websites).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 is important to identify The major changes in the investment environment and;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to assess whether these changes should negatively influence investor’s currently held portfolio.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If it so investor must take an actions to rebalance his/ her portfolio.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Investor’s portfolio monitoring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When monitoring the changes in the investor’s circumstances, following aspects must be taken into account: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Change in wealth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Change in time horizon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Change in liquidity requirements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Change in tax circumstances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Change in legal considerations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Change in other circumstances and investor’s needs.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Investor’s portfolio monitoring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Any changes identified must be assessed very carefully;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they generally are related with the noticeable changes in investor’s portfolio.</a:t>
            </a:r>
          </a:p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Rebalancing a portfolio is the process of periodically adjusting it to maintain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certain original conditions.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Rebalancing reduces the risks of losses – in general, a rebalanced portfolio is less volatile than one that is not rebalanced.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Investor’s portfolio monitoring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Several methods of rebalancing portfolios are used: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Constant proportion portfolio;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Constant Beta portfolio;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Indexing.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Investor’s portfolio monitoring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 A constant proportion portfolio is one in which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adjustments are made;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so as to maintain the relative weighting of the portfolio components as their prices change.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Investors should concentrate on keeping their chosen asset allocation percentage;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especially those following the requirements for strategic asset allocation.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There is no one correct formula for when to rebalance.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One rule may be to rebalance portfolio when asset allocations vary by 10% or more.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Constant proportion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But many investors find it strange that constant proportion rebalancing requires the purchase of securities;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That have performed poorly and the sale of those that have performed the best.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This is very difficult to do for the investor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psychologically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(see Chapter 6).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But the investor should always consider this method of rebalancing as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one choice, but not necessarily the best one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Constant proportion portfolio.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Constant Beta portfolio. The base for the rebalancing portfolio using this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alternative is the target portfolio Beta.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 time the values of the portfolio components and their Betas will change and this can cause the portfolio Beta to shift.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example, if the target portfolio Beta is 1,10 and;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it had risen over the monitored period of time to 1,25;,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portfolio Beta could be brought back to the target (1,10) in the following ways: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Constant proportion portfolio.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Put additional money into the stock portfolio and hold cash.</a:t>
            </a:r>
          </a:p>
          <a:p>
            <a:endParaRPr lang="en-US" sz="24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i="1" dirty="0" smtClean="0">
                <a:latin typeface="Arial" pitchFamily="34" charset="0"/>
                <a:cs typeface="Arial" pitchFamily="34" charset="0"/>
              </a:rPr>
              <a:t>Diluting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stocks in portfolio with the cash will reduce portfolio Beta, because cash has Beta of 0.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But in this case cash should be only a temporary component in the portfolio rather than a long-term;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Constant proportion portfolio.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Put additional money into the stock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portfolio and buy stocks with a Beta</a:t>
            </a:r>
          </a:p>
          <a:p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lower than the target Beta figure. But the investor may be is not able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invest additional money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and this way for rebalancing the portfolio can be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complicated.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Sell high Beta stocks in portfolio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and hold cash. </a:t>
            </a:r>
          </a:p>
          <a:p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As with the first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alternative, this way reduces the equity holdings in the investor’s portfolio which may be not appropriate.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revision of the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• </a:t>
            </a:r>
            <a:r>
              <a:rPr lang="en-US" b="1" i="1" dirty="0" smtClean="0"/>
              <a:t>Sell high Beta stocks </a:t>
            </a:r>
            <a:r>
              <a:rPr lang="en-US" i="1" dirty="0" smtClean="0"/>
              <a:t>and buy low Beta stocks. The stocks bought could </a:t>
            </a:r>
            <a:r>
              <a:rPr lang="en-US" dirty="0" smtClean="0"/>
              <a:t>be new additions to the portfolio, or the investor could add to existing positions.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revision of the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Indexing. This alternatives for rebalancing the portfolio are more frequently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used by institutional investors (often mutual funds),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because their portfolios tend to be large and the strategy of matching a market index are best applicable for them.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Managing index based portfolio investor (or portfolio manager) eliminates concern about outperforming the market,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because by design, it seeks to behave just like the market averages.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revision of the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Investor attempts to maintain some predetermined characteristics of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portfolio, such as Beta of 1,0.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extent to which such a portfolio deviates from its intended behaviors called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tracking error.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Revising a portfolio is not without costs for an individual investor.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These costs can be direct costs –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trading fees and commissions for the brokers who can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trade securities on the exchange.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revision of the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With the developing of alternative trading systems (ATS) these costs can be decreased.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It is important also, that the selling the securities may have income tax implications which differ from country to country.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Portfolio performance measures</a:t>
            </a: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Portfolio performance evaluation involves determining periodically:</a:t>
            </a:r>
          </a:p>
          <a:p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 how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portfolio performed in terms of not only the return earned, but also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risk experienced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by the investor.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revision of the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 portfolio evaluation appropriate measures of return and risk as well as relevant standards (or “benchmarks”) are needed.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 general, the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market value of a portfolio at a point of time is determined by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adding the markets value of all the securities held at that particular time.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market value of the portfolio at the end of the period is calculated 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 same way, only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using end-of-period prices of the securities held in the portfolio.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revision of the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The return on the portfolio (</a:t>
            </a:r>
            <a:r>
              <a:rPr lang="en-US" b="1" i="1" dirty="0" err="1" smtClean="0">
                <a:latin typeface="Arial" pitchFamily="34" charset="0"/>
                <a:cs typeface="Arial" pitchFamily="34" charset="0"/>
              </a:rPr>
              <a:t>rp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):</a:t>
            </a: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ES" b="1" dirty="0" err="1" smtClean="0">
                <a:latin typeface="Arial" pitchFamily="34" charset="0"/>
                <a:cs typeface="Arial" pitchFamily="34" charset="0"/>
              </a:rPr>
              <a:t>rp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 = (Ve - </a:t>
            </a:r>
            <a:r>
              <a:rPr lang="es-ES" b="1" dirty="0" err="1" smtClean="0">
                <a:latin typeface="Arial" pitchFamily="34" charset="0"/>
                <a:cs typeface="Arial" pitchFamily="34" charset="0"/>
              </a:rPr>
              <a:t>Vb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) / </a:t>
            </a:r>
            <a:r>
              <a:rPr lang="es-ES" b="1" dirty="0" err="1" smtClean="0">
                <a:latin typeface="Arial" pitchFamily="34" charset="0"/>
                <a:cs typeface="Arial" pitchFamily="34" charset="0"/>
              </a:rPr>
              <a:t>Vb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here: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- beginning value of the portfolio;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Vb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- ending value of the portfolio.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essential idea behind performance evaluation is to compare the returns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which were obtained on portfolio with the results that could be obtained;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if more appropriate alternative portfolios had been chosen for the investment.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revision of the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Such comparison portfolios are often referred to as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benchmark portfolios. </a:t>
            </a:r>
          </a:p>
          <a:p>
            <a:endParaRPr lang="en-US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In selecting them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investor should be certain that they are relevant, feasible and known in advance.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The benchmark should reflect the objectives of the investor.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Portfolio Beta (see Chapter 3.) can be used as an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indication of the amount of market risk that the portfolio had during the time interval.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It can be compared directly with the betas of other portfolios.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revision of the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You cannot compare the ex post or the expected and the expected return of two portfolios without adjusting for risk.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To adjust the return for risk before comparison of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performance risk adjusted measures of performance can be used:</a:t>
            </a: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Sharpe’s ratio;</a:t>
            </a: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Treynor’s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ratio;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Jensen’s Alpha.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revision of the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It is important to note, that if a portfolio is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completely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diversified, all of these measures (Sharpe,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Treynor’s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ratios and Jensen’s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alfa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will agree on the ranking of the portfolios.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reason for this is that with the complete diversification total variance is equal to systematic variance.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When portfolios are not completely diversified, the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Treynor’s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Jensen’s measures can rank relatively undiversified portfolios much higher than the Sharpe measure does.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Since the Sharpe ratio uses total risk, both systematic and unsystematic components are included.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revision of the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1. The main points of passive portfolio management: holding securities in the portfolio for the relatively long periods with small and infrequent changes;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investors act as if the security markets are relatively efficient; passive investors do not try outperforming their designated benchmark.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The main points for the active portfolio management: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active investors believe that there are mispriced securities or groups of securities in the market;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active investors do not act as if they believe that security markets are efficient;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active investors use deviant predictions – their forecast of risk and return differ from consensus opinions.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3. Strategic asset allocation identifies asset classes and the proportions for those asset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classes that would comprise the normal asset allocation.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Strategic asset allocation is used to derive long-term asset allocation weights.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The fixed-weightings approach in strategic asset allocation is used.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4. Tactical asset allocation produces temporary asset allocation weights that occur in response to temporary changes in capital market conditions.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The investor’s goals and risk- return preferences are assumed to remain unchanged as the asset weights are occasionally revised to help attain the investor’s constant goals.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5. For asset allocation decisions Markowitz portfolio model as a selection techniques can be used.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Thinking in terms of asset classes, this model can be applied successfully to find the optimal allocation of assets in the portfolio.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7. Three areas to monitor when implementing investor’s portfolio monitoring: (1) Changes in market conditions; (2) Changes in investor’s circumstances; (3) Asset mix in the portfolio.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8. When monitoring the changes in the investor’s circumstances, following aspects must be taken into account: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change in wealth; change in time horizon;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change in liquidity requirements;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change in tax circumstances;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change in legal considerations;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change in other circumstances and investor’s needs.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9. Rebalancing a portfolio is the process of periodically adjusting it to maintain certain original conditions.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Rebalancing reduces the risks of losses – in general, a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rebalanced portfolio is less volatile than one that is not rebalanced.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10. A constant proportion portfolio is one of the portfolio rebalancing methods in which adjustments are made so as to maintain the relative weighting of the portfolio components as their prices change.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Investors should concentrate on keeping their chosen asset allocation percentage (especially those following the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requirements for strategic asset allocation).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11. The bases for the rebalancing portfolio using constant Beta portfolio alternative is the target portfolio Beta.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Over time the values of the portfolio components and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their Betas might change.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can cause the portfolio Beta to shift and then the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portfolio Beta should be brought back to the target.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12. Using indexing method for rebalancing the portfolio the investors match a market index best applicable for them. Managing index based portfolio investor (or portfolio manager) eliminates concern about outperforming the market, because by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design, it seeks to behave just like the market averages.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13. Portfolio performance evaluation involves determining periodically how the portfolio performed in terms of not only the return earned, but also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risk experienced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by the investor.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 portfolio evaluation appropriate measures of return and risk as well as relevant standards (or “benchmarks”) are needed.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In selecting benchmark portfolios investor should be certain that they are relevant, feasible and known in advance.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benchmark should reflect the objectives of the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investor.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14. To adjust the return for risk before comparison of performance risk adjusted measures of performance can be used.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Sharpe’s ratio shows an excess a return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over risk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free rate, or risk premium, by unit of total risk, measured by standard deviation. 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Treynor’s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ratio shows an excess actual return over risk free rate, or risk premium, by unit of systematic risk, measured by Beta.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Jensen‘s Alpha shows excess actual return over required return and excess of actual risk premium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over required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risk premium.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measure of the portfolio manager’s performance is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based on the CAPM.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1. Give the arguments for active portfolio management.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2. What are the reasons which cause investors managing their portfolios passively to make changes their portfolios?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3. What are the major differences between active and passive portfolio management?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4. Explain the role of revision in the process of managing a portfolio.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5. Distinguish strategic and tactical asset allocation.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6. What role does current market information play in managing investment portfolio?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7. Why is the asset allocation decision the most important decision made by investors?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8. What is the point of investment portfolio rebalancing?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9. What changes in investor’s circumstances cause the rebalancing of the investment portfolio? Explain why.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10. Why is portfolio revision not free of cost?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11. Why benchmark portfolios are important in investment portfolio management?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12. Briefly describe each of the portfolio performance measures and explain how they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are used: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a) Sharpe’s ratio;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b)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Treynor’s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ratio;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c) Jensen’s Alpha.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13. Assume that you plan to construct a portfolio aimed at achieving your stated objectives. The portfolio can be constructed by allocating your money to the following asset classes: common stock, bonds, and short-term securities.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a) Identify state and comment your investment objectives.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b) Determine an asset allocation to these three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Classes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of assets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considering your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stated investment objectives. Explain your decision.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c) What reasons could cause you to make changes in your asset allocations?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Abbreviation or symbol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Explanation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AJ 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Intercept – the point where the characteristic line of</a:t>
                      </a:r>
                    </a:p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security J passes through the vertical axis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ABS 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Asset-Backed Securities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APT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Arbitrage Pricing Theory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Alternative Trading System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βJ</a:t>
                      </a: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Beta of security J, the measure of systematic risk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l-GR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β</a:t>
                      </a: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 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Beta of portfolio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Abbreviation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CAPM Capital Asset Pricing Model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CF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Cash Flow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CML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Capital Market Line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Cov</a:t>
                      </a: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kumimoji="0" lang="en-US" sz="20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rA</a:t>
                      </a: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en-US" sz="20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rB</a:t>
                      </a: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 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Covariance between returns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CY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Current Yield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Ct 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Coupon payment in time period t</a:t>
                      </a:r>
                      <a:endParaRPr lang="en-US" sz="2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Dividends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DL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Long-term debt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DC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Depreciation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DDM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Dividend Discount Models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DR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Duration (Macaulay duration)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EBIT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Earnings Before Interest and Taxes</a:t>
                      </a:r>
                      <a:endParaRPr lang="en-US" sz="18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Abbreviation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5612</TotalTime>
  <Words>4346</Words>
  <Application>Microsoft Office PowerPoint</Application>
  <PresentationFormat>On-screen Show (4:3)</PresentationFormat>
  <Paragraphs>601</Paragraphs>
  <Slides>66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Concourse</vt:lpstr>
      <vt:lpstr>Slide 1</vt:lpstr>
      <vt:lpstr> Investment and portfolio management MGT 531 </vt:lpstr>
      <vt:lpstr>References </vt:lpstr>
      <vt:lpstr>Summary of last lecture </vt:lpstr>
      <vt:lpstr>Contents of today's lecture </vt:lpstr>
      <vt:lpstr>QUESTIONS</vt:lpstr>
      <vt:lpstr>QUESTIONS</vt:lpstr>
      <vt:lpstr> 8. Portfolio management and evaluation </vt:lpstr>
      <vt:lpstr>Active versus passive portfolio management</vt:lpstr>
      <vt:lpstr>Active versus passive portfolio management </vt:lpstr>
      <vt:lpstr>Active versus passive portfolio management</vt:lpstr>
      <vt:lpstr> Active versus passive portfolio management </vt:lpstr>
      <vt:lpstr>Active versus passive portfolio management</vt:lpstr>
      <vt:lpstr>Active versus passive portfolio management</vt:lpstr>
      <vt:lpstr>Active versus passive portfolio management</vt:lpstr>
      <vt:lpstr>Active versus passive portfolio management</vt:lpstr>
      <vt:lpstr> Strategic versus tactical asset allocation </vt:lpstr>
      <vt:lpstr>Diversification</vt:lpstr>
      <vt:lpstr>Asset allocation</vt:lpstr>
      <vt:lpstr>Asset allocation</vt:lpstr>
      <vt:lpstr>Asset allocation</vt:lpstr>
      <vt:lpstr>Asset allocation</vt:lpstr>
      <vt:lpstr>Asset allocation</vt:lpstr>
      <vt:lpstr>Asset allocation</vt:lpstr>
      <vt:lpstr>Asset allocation</vt:lpstr>
      <vt:lpstr>Asset allocation</vt:lpstr>
      <vt:lpstr>Asset allocation</vt:lpstr>
      <vt:lpstr>Asset allocation</vt:lpstr>
      <vt:lpstr>Asset allocation</vt:lpstr>
      <vt:lpstr>Asset allocation</vt:lpstr>
      <vt:lpstr> Monitoring and revision of the portfolio </vt:lpstr>
      <vt:lpstr>Investor’s portfolio monitoring:</vt:lpstr>
      <vt:lpstr>Macroeconomic indicators</vt:lpstr>
      <vt:lpstr>Investor’s portfolio monitoring</vt:lpstr>
      <vt:lpstr>Investor’s portfolio monitoring</vt:lpstr>
      <vt:lpstr>Investor’s portfolio monitoring</vt:lpstr>
      <vt:lpstr>Investor’s portfolio monitoring</vt:lpstr>
      <vt:lpstr>Constant proportion portfolio</vt:lpstr>
      <vt:lpstr>Constant proportion portfolio. </vt:lpstr>
      <vt:lpstr>Constant proportion portfolio. </vt:lpstr>
      <vt:lpstr>Constant proportion portfolio. </vt:lpstr>
      <vt:lpstr>Monitoring and revision of the portfolio</vt:lpstr>
      <vt:lpstr>Monitoring and revision of the portfolio</vt:lpstr>
      <vt:lpstr>Monitoring and revision of the portfolio</vt:lpstr>
      <vt:lpstr>Monitoring and revision of the portfolio</vt:lpstr>
      <vt:lpstr>Monitoring and revision of the portfolio</vt:lpstr>
      <vt:lpstr>Monitoring and revision of the portfolio</vt:lpstr>
      <vt:lpstr>Monitoring and revision of the portfolio</vt:lpstr>
      <vt:lpstr>Monitoring and revision of the portfolio</vt:lpstr>
      <vt:lpstr>Monitoring and revision of the portfolio</vt:lpstr>
      <vt:lpstr>Monitoring and revision of the portfolio</vt:lpstr>
      <vt:lpstr>Summary</vt:lpstr>
      <vt:lpstr>Summary</vt:lpstr>
      <vt:lpstr>Summary</vt:lpstr>
      <vt:lpstr>Summary </vt:lpstr>
      <vt:lpstr>Summary</vt:lpstr>
      <vt:lpstr>Summary </vt:lpstr>
      <vt:lpstr>Summary</vt:lpstr>
      <vt:lpstr>Summary</vt:lpstr>
      <vt:lpstr>Summary</vt:lpstr>
      <vt:lpstr>Questions and problems</vt:lpstr>
      <vt:lpstr>Questions and problems</vt:lpstr>
      <vt:lpstr>Questions and problems</vt:lpstr>
      <vt:lpstr>Abbreviation</vt:lpstr>
      <vt:lpstr>Abbreviation</vt:lpstr>
      <vt:lpstr>Slide 66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stdc_lp</cp:lastModifiedBy>
  <cp:revision>1738</cp:revision>
  <dcterms:created xsi:type="dcterms:W3CDTF">2012-09-17T13:13:53Z</dcterms:created>
  <dcterms:modified xsi:type="dcterms:W3CDTF">2014-07-01T19:10:12Z</dcterms:modified>
</cp:coreProperties>
</file>