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44" r:id="rId1"/>
  </p:sldMasterIdLst>
  <p:notesMasterIdLst>
    <p:notesMasterId r:id="rId33"/>
  </p:notesMasterIdLst>
  <p:sldIdLst>
    <p:sldId id="995" r:id="rId2"/>
    <p:sldId id="996" r:id="rId3"/>
    <p:sldId id="997" r:id="rId4"/>
    <p:sldId id="998" r:id="rId5"/>
    <p:sldId id="999" r:id="rId6"/>
    <p:sldId id="929" r:id="rId7"/>
    <p:sldId id="930" r:id="rId8"/>
    <p:sldId id="931" r:id="rId9"/>
    <p:sldId id="932" r:id="rId10"/>
    <p:sldId id="933" r:id="rId11"/>
    <p:sldId id="935" r:id="rId12"/>
    <p:sldId id="937" r:id="rId13"/>
    <p:sldId id="940" r:id="rId14"/>
    <p:sldId id="1018" r:id="rId15"/>
    <p:sldId id="941" r:id="rId16"/>
    <p:sldId id="934" r:id="rId17"/>
    <p:sldId id="944" r:id="rId18"/>
    <p:sldId id="946" r:id="rId19"/>
    <p:sldId id="945" r:id="rId20"/>
    <p:sldId id="942" r:id="rId21"/>
    <p:sldId id="948" r:id="rId22"/>
    <p:sldId id="952" r:id="rId23"/>
    <p:sldId id="953" r:id="rId24"/>
    <p:sldId id="949" r:id="rId25"/>
    <p:sldId id="950" r:id="rId26"/>
    <p:sldId id="951" r:id="rId27"/>
    <p:sldId id="954" r:id="rId28"/>
    <p:sldId id="947" r:id="rId29"/>
    <p:sldId id="955" r:id="rId30"/>
    <p:sldId id="943" r:id="rId31"/>
    <p:sldId id="959"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237" autoAdjust="0"/>
  </p:normalViewPr>
  <p:slideViewPr>
    <p:cSldViewPr>
      <p:cViewPr>
        <p:scale>
          <a:sx n="100" d="100"/>
          <a:sy n="100" d="100"/>
        </p:scale>
        <p:origin x="173" y="104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08A513-F375-4F62-9721-07A6492E9AA8}" type="datetimeFigureOut">
              <a:rPr lang="en-US" smtClean="0"/>
              <a:pPr/>
              <a:t>7/1/2014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AB5E0B-CCBA-45BE-AFEF-E1EC3E31F36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8CFC90C0-6897-42D7-AC91-653C0A51C7AE}" type="datetimeFigureOut">
              <a:rPr lang="en-US" smtClean="0"/>
              <a:pPr/>
              <a:t>7/1/2014</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FCF082F8-DAF7-4A24-824B-455D4BBD48A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CFC90C0-6897-42D7-AC91-653C0A51C7AE}" type="datetimeFigureOut">
              <a:rPr lang="en-US" smtClean="0"/>
              <a:pPr/>
              <a:t>7/1/2014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CF082F8-DAF7-4A24-824B-455D4BBD48A2}"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8CFC90C0-6897-42D7-AC91-653C0A51C7AE}" type="datetimeFigureOut">
              <a:rPr lang="en-US" smtClean="0"/>
              <a:pPr/>
              <a:t>7/1/2014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CF082F8-DAF7-4A24-824B-455D4BBD48A2}"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CFC90C0-6897-42D7-AC91-653C0A51C7AE}" type="datetimeFigureOut">
              <a:rPr lang="en-US" smtClean="0"/>
              <a:pPr/>
              <a:t>7/1/2014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FCF082F8-DAF7-4A24-824B-455D4BBD48A2}"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8CFC90C0-6897-42D7-AC91-653C0A51C7AE}" type="datetimeFigureOut">
              <a:rPr lang="en-US" smtClean="0"/>
              <a:pPr/>
              <a:t>7/1/2014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FCF082F8-DAF7-4A24-824B-455D4BBD48A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8CFC90C0-6897-42D7-AC91-653C0A51C7AE}" type="datetimeFigureOut">
              <a:rPr lang="en-US" smtClean="0"/>
              <a:pPr/>
              <a:t>7/1/2014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FCF082F8-DAF7-4A24-824B-455D4BBD48A2}"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8CFC90C0-6897-42D7-AC91-653C0A51C7AE}" type="datetimeFigureOut">
              <a:rPr lang="en-US" smtClean="0"/>
              <a:pPr/>
              <a:t>7/1/2014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FCF082F8-DAF7-4A24-824B-455D4BBD48A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8CFC90C0-6897-42D7-AC91-653C0A51C7AE}" type="datetimeFigureOut">
              <a:rPr lang="en-US" smtClean="0"/>
              <a:pPr/>
              <a:t>7/1/2014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FCF082F8-DAF7-4A24-824B-455D4BBD48A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8CFC90C0-6897-42D7-AC91-653C0A51C7AE}" type="datetimeFigureOut">
              <a:rPr lang="en-US" smtClean="0"/>
              <a:pPr/>
              <a:t>7/1/2014</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FCF082F8-DAF7-4A24-824B-455D4BBD48A2}"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CFC90C0-6897-42D7-AC91-653C0A51C7AE}" type="datetimeFigureOut">
              <a:rPr lang="en-US" smtClean="0"/>
              <a:pPr/>
              <a:t>7/1/2014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CF082F8-DAF7-4A24-824B-455D4BBD48A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CFC90C0-6897-42D7-AC91-653C0A51C7AE}" type="datetimeFigureOut">
              <a:rPr lang="en-US" smtClean="0"/>
              <a:pPr/>
              <a:t>7/1/2014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CF082F8-DAF7-4A24-824B-455D4BBD48A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8CFC90C0-6897-42D7-AC91-653C0A51C7AE}" type="datetimeFigureOut">
              <a:rPr lang="en-US" smtClean="0"/>
              <a:pPr/>
              <a:t>7/1/2014</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FCF082F8-DAF7-4A24-824B-455D4BBD48A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1" y="3200400"/>
            <a:ext cx="8686800" cy="1938992"/>
          </a:xfrm>
          <a:prstGeom prst="rect">
            <a:avLst/>
          </a:prstGeom>
        </p:spPr>
        <p:txBody>
          <a:bodyPr wrap="square">
            <a:spAutoFit/>
          </a:bodyPr>
          <a:lstStyle/>
          <a:p>
            <a:pPr algn="ctr"/>
            <a:r>
              <a:rPr lang="en-US" sz="4000" b="1" dirty="0" smtClean="0"/>
              <a:t>Investment and portfolio management</a:t>
            </a:r>
          </a:p>
          <a:p>
            <a:pPr algn="ctr"/>
            <a:r>
              <a:rPr lang="en-US" sz="4000" b="1" dirty="0" smtClean="0"/>
              <a:t>MGT 531</a:t>
            </a:r>
            <a:endParaRPr lang="en-US" sz="40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819400"/>
            <a:ext cx="8229600" cy="3187891"/>
          </a:xfrm>
        </p:spPr>
        <p:txBody>
          <a:bodyPr/>
          <a:lstStyle/>
          <a:p>
            <a:pPr algn="ctr"/>
            <a:r>
              <a:rPr lang="en-US" dirty="0" smtClean="0"/>
              <a:t>Lecture #31</a:t>
            </a:r>
            <a:endParaRPr lang="en-US" dirty="0"/>
          </a:p>
        </p:txBody>
      </p:sp>
      <p:sp>
        <p:nvSpPr>
          <p:cNvPr id="3" name="Title 2"/>
          <p:cNvSpPr>
            <a:spLocks noGrp="1"/>
          </p:cNvSpPr>
          <p:nvPr>
            <p:ph type="title"/>
          </p:nvPr>
        </p:nvSpPr>
        <p:spPr>
          <a:xfrm>
            <a:off x="457200" y="685800"/>
            <a:ext cx="8229600" cy="1828800"/>
          </a:xfrm>
        </p:spPr>
        <p:txBody>
          <a:bodyPr>
            <a:normAutofit fontScale="90000"/>
          </a:bodyPr>
          <a:lstStyle/>
          <a:p>
            <a:pPr algn="ctr"/>
            <a:r>
              <a:rPr lang="en-US" dirty="0" smtClean="0"/>
              <a:t/>
            </a:r>
            <a:br>
              <a:rPr lang="en-US" dirty="0" smtClean="0"/>
            </a:br>
            <a:r>
              <a:rPr lang="en-US" dirty="0" smtClean="0"/>
              <a:t>Investment and portfolio management</a:t>
            </a:r>
            <a:br>
              <a:rPr lang="en-US" dirty="0" smtClean="0"/>
            </a:br>
            <a:r>
              <a:rPr lang="en-US" dirty="0" smtClean="0"/>
              <a:t>MGT 531</a:t>
            </a:r>
            <a:br>
              <a:rPr lang="en-US" dirty="0" smtClean="0"/>
            </a:b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sz="2800" dirty="0" smtClean="0">
                <a:latin typeface="Arial" pitchFamily="34" charset="0"/>
                <a:cs typeface="Arial" pitchFamily="34" charset="0"/>
              </a:rPr>
              <a:t>The course assumes little prior applied knowledge in the area of finance.</a:t>
            </a:r>
          </a:p>
          <a:p>
            <a:pPr algn="just"/>
            <a:endParaRPr lang="en-US" sz="2400" b="1" dirty="0" smtClean="0">
              <a:latin typeface="Arial" pitchFamily="34" charset="0"/>
              <a:cs typeface="Arial" pitchFamily="34" charset="0"/>
            </a:endParaRPr>
          </a:p>
          <a:p>
            <a:pPr algn="just"/>
            <a:r>
              <a:rPr lang="en-US" sz="2800" b="1" dirty="0" smtClean="0">
                <a:latin typeface="Arial" pitchFamily="34" charset="0"/>
                <a:cs typeface="Arial" pitchFamily="34" charset="0"/>
              </a:rPr>
              <a:t>References</a:t>
            </a:r>
          </a:p>
          <a:p>
            <a:endParaRPr lang="en-US" sz="2800" dirty="0" smtClean="0">
              <a:latin typeface="Arial" pitchFamily="34" charset="0"/>
              <a:cs typeface="Arial" pitchFamily="34" charset="0"/>
            </a:endParaRPr>
          </a:p>
          <a:p>
            <a:r>
              <a:rPr lang="en-US" sz="2800" b="1" dirty="0" smtClean="0"/>
              <a:t>Kristina (2010) </a:t>
            </a:r>
            <a:r>
              <a:rPr lang="en-US" sz="2800" dirty="0" smtClean="0">
                <a:latin typeface="Arial" pitchFamily="34" charset="0"/>
                <a:cs typeface="Arial" pitchFamily="34" charset="0"/>
              </a:rPr>
              <a:t>‘Investment  Analysis and Portfolio Management’.</a:t>
            </a:r>
            <a:endParaRPr lang="en-US" dirty="0"/>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References</a:t>
            </a:r>
            <a:br>
              <a:rPr lang="en-US" sz="3200" dirty="0" smtClean="0">
                <a:latin typeface="Arial" pitchFamily="34" charset="0"/>
                <a:cs typeface="Arial" pitchFamily="34" charset="0"/>
              </a:rPr>
            </a:br>
            <a:endParaRPr lang="en-US" sz="32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dirty="0" smtClean="0">
                <a:latin typeface="Arial" pitchFamily="34" charset="0"/>
                <a:cs typeface="Arial" pitchFamily="34" charset="0"/>
              </a:rPr>
              <a:t>Psychological aspects in investment decision making</a:t>
            </a:r>
          </a:p>
          <a:p>
            <a:r>
              <a:rPr lang="en-US" sz="2800" dirty="0" smtClean="0">
                <a:latin typeface="Arial" pitchFamily="34" charset="0"/>
                <a:cs typeface="Arial" pitchFamily="34" charset="0"/>
              </a:rPr>
              <a:t>Emotions and investing</a:t>
            </a:r>
          </a:p>
          <a:p>
            <a:r>
              <a:rPr lang="en-US" sz="2800" dirty="0" err="1" smtClean="0">
                <a:latin typeface="Arial" pitchFamily="34" charset="0"/>
                <a:cs typeface="Arial" pitchFamily="34" charset="0"/>
              </a:rPr>
              <a:t>Summary:Psychological</a:t>
            </a:r>
            <a:r>
              <a:rPr lang="en-US" sz="2800" dirty="0" smtClean="0">
                <a:latin typeface="Arial" pitchFamily="34" charset="0"/>
                <a:cs typeface="Arial" pitchFamily="34" charset="0"/>
              </a:rPr>
              <a:t> aspects in investment decision making</a:t>
            </a:r>
          </a:p>
          <a:p>
            <a:r>
              <a:rPr lang="en-US" sz="2800" dirty="0" smtClean="0">
                <a:latin typeface="Arial" pitchFamily="34" charset="0"/>
                <a:cs typeface="Arial" pitchFamily="34" charset="0"/>
              </a:rPr>
              <a:t>Questions and problems</a:t>
            </a:r>
          </a:p>
          <a:p>
            <a:r>
              <a:rPr lang="en-US" sz="2800" dirty="0" smtClean="0">
                <a:latin typeface="Arial" pitchFamily="34" charset="0"/>
                <a:cs typeface="Arial" pitchFamily="34" charset="0"/>
              </a:rPr>
              <a:t>Using options as investments</a:t>
            </a:r>
            <a:endParaRPr lang="en-US" dirty="0" smtClean="0"/>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Summary of last lecture</a:t>
            </a:r>
            <a:br>
              <a:rPr lang="en-US" sz="3200" dirty="0" smtClean="0">
                <a:latin typeface="Arial" pitchFamily="34" charset="0"/>
                <a:cs typeface="Arial" pitchFamily="34" charset="0"/>
              </a:rPr>
            </a:br>
            <a:endParaRPr lang="en-US" sz="3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dirty="0" smtClean="0">
                <a:latin typeface="Arial" pitchFamily="34" charset="0"/>
                <a:cs typeface="Arial" pitchFamily="34" charset="0"/>
              </a:rPr>
              <a:t>Using options as investments</a:t>
            </a:r>
            <a:endParaRPr lang="en-US" sz="2800" b="1" i="1" dirty="0" smtClean="0">
              <a:latin typeface="Arial" pitchFamily="34" charset="0"/>
              <a:cs typeface="Arial" pitchFamily="34" charset="0"/>
            </a:endParaRPr>
          </a:p>
          <a:p>
            <a:r>
              <a:rPr lang="en-US" sz="2800" i="1" dirty="0" smtClean="0">
                <a:latin typeface="Arial" pitchFamily="34" charset="0"/>
                <a:cs typeface="Arial" pitchFamily="34" charset="0"/>
              </a:rPr>
              <a:t>Options: types</a:t>
            </a:r>
          </a:p>
          <a:p>
            <a:r>
              <a:rPr lang="en-US" sz="2800" dirty="0" smtClean="0">
                <a:latin typeface="Arial" pitchFamily="34" charset="0"/>
                <a:cs typeface="Arial" pitchFamily="34" charset="0"/>
              </a:rPr>
              <a:t>Portfolio protection with options. Hedging</a:t>
            </a:r>
          </a:p>
          <a:p>
            <a:r>
              <a:rPr lang="en-US" dirty="0" smtClean="0">
                <a:latin typeface="Arial" pitchFamily="34" charset="0"/>
                <a:cs typeface="Arial" pitchFamily="34" charset="0"/>
              </a:rPr>
              <a:t>Summary</a:t>
            </a:r>
            <a:br>
              <a:rPr lang="en-US" dirty="0" smtClean="0">
                <a:latin typeface="Arial" pitchFamily="34" charset="0"/>
                <a:cs typeface="Arial" pitchFamily="34" charset="0"/>
              </a:rPr>
            </a:br>
            <a:endParaRPr lang="en-US" dirty="0"/>
          </a:p>
        </p:txBody>
      </p:sp>
      <p:sp>
        <p:nvSpPr>
          <p:cNvPr id="3" name="Title 2"/>
          <p:cNvSpPr>
            <a:spLocks noGrp="1"/>
          </p:cNvSpPr>
          <p:nvPr>
            <p:ph type="title"/>
          </p:nvPr>
        </p:nvSpPr>
        <p:spPr/>
        <p:txBody>
          <a:bodyPr>
            <a:normAutofit fontScale="90000"/>
          </a:bodyPr>
          <a:lstStyle/>
          <a:p>
            <a:r>
              <a:rPr lang="en-US" dirty="0" smtClean="0"/>
              <a:t>Contents of today's lecture</a:t>
            </a:r>
            <a:br>
              <a:rPr lang="en-US" dirty="0" smtClean="0"/>
            </a:b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z="2800" b="1" i="1" dirty="0" smtClean="0">
                <a:latin typeface="Arial" pitchFamily="34" charset="0"/>
                <a:cs typeface="Arial" pitchFamily="34" charset="0"/>
              </a:rPr>
              <a:t>Option is a </a:t>
            </a:r>
            <a:r>
              <a:rPr lang="en-US" sz="2800" i="1" dirty="0" smtClean="0">
                <a:latin typeface="Arial" pitchFamily="34" charset="0"/>
                <a:cs typeface="Arial" pitchFamily="34" charset="0"/>
              </a:rPr>
              <a:t>type of contract between 2 people where one person grants the other </a:t>
            </a:r>
            <a:r>
              <a:rPr lang="en-US" sz="2800" dirty="0" smtClean="0">
                <a:latin typeface="Arial" pitchFamily="34" charset="0"/>
                <a:cs typeface="Arial" pitchFamily="34" charset="0"/>
              </a:rPr>
              <a:t>person the right to buy or to sell a specific asset at a specific price within a specific time period.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most often options are used in the trading of securities.</a:t>
            </a:r>
          </a:p>
          <a:p>
            <a:r>
              <a:rPr lang="en-US" sz="2800" b="1" i="1" dirty="0" smtClean="0">
                <a:latin typeface="Arial" pitchFamily="34" charset="0"/>
                <a:cs typeface="Arial" pitchFamily="34" charset="0"/>
              </a:rPr>
              <a:t>Option buyer </a:t>
            </a:r>
            <a:r>
              <a:rPr lang="en-US" sz="2800" i="1" dirty="0" smtClean="0">
                <a:latin typeface="Arial" pitchFamily="34" charset="0"/>
                <a:cs typeface="Arial" pitchFamily="34" charset="0"/>
              </a:rPr>
              <a:t>is the person who has received the right, and thus has a decision to </a:t>
            </a:r>
            <a:r>
              <a:rPr lang="en-US" sz="2800" dirty="0" smtClean="0">
                <a:latin typeface="Arial" pitchFamily="34" charset="0"/>
                <a:cs typeface="Arial" pitchFamily="34" charset="0"/>
              </a:rPr>
              <a:t>make.</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Option buyer must pay for this right.</a:t>
            </a:r>
          </a:p>
          <a:p>
            <a:endParaRPr lang="en-US" sz="2800" dirty="0" smtClean="0">
              <a:latin typeface="Arial" pitchFamily="34" charset="0"/>
              <a:cs typeface="Arial" pitchFamily="34" charset="0"/>
            </a:endParaRPr>
          </a:p>
          <a:p>
            <a:r>
              <a:rPr lang="en-US" sz="2800" b="1" i="1" dirty="0" smtClean="0">
                <a:latin typeface="Arial" pitchFamily="34" charset="0"/>
                <a:cs typeface="Arial" pitchFamily="34" charset="0"/>
              </a:rPr>
              <a:t>Option writer </a:t>
            </a:r>
            <a:r>
              <a:rPr lang="en-US" sz="2800" i="1" dirty="0" smtClean="0">
                <a:latin typeface="Arial" pitchFamily="34" charset="0"/>
                <a:cs typeface="Arial" pitchFamily="34" charset="0"/>
              </a:rPr>
              <a:t>is the person who has sold the right, and thus must respond to the </a:t>
            </a:r>
            <a:r>
              <a:rPr lang="en-US" sz="2800" dirty="0" smtClean="0">
                <a:latin typeface="Arial" pitchFamily="34" charset="0"/>
                <a:cs typeface="Arial" pitchFamily="34" charset="0"/>
              </a:rPr>
              <a:t>buyer’s decision.</a:t>
            </a:r>
          </a:p>
          <a:p>
            <a:endParaRPr lang="en-US" dirty="0"/>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Using options as investments</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sz="2800" b="1" i="1" dirty="0" smtClean="0">
                <a:latin typeface="Arial" pitchFamily="34" charset="0"/>
                <a:cs typeface="Arial" pitchFamily="34" charset="0"/>
              </a:rPr>
              <a:t>option contracts:</a:t>
            </a:r>
          </a:p>
          <a:p>
            <a:endParaRPr lang="en-US" sz="2800" b="1" i="1" dirty="0" smtClean="0">
              <a:latin typeface="Arial" pitchFamily="34" charset="0"/>
              <a:cs typeface="Arial" pitchFamily="34" charset="0"/>
            </a:endParaRPr>
          </a:p>
          <a:p>
            <a:r>
              <a:rPr lang="en-US" sz="2800" dirty="0" smtClean="0">
                <a:latin typeface="Arial" pitchFamily="34" charset="0"/>
                <a:cs typeface="Arial" pitchFamily="34" charset="0"/>
              </a:rPr>
              <a:t>• </a:t>
            </a:r>
            <a:r>
              <a:rPr lang="en-US" sz="2800" b="1" dirty="0" smtClean="0">
                <a:latin typeface="Arial" pitchFamily="34" charset="0"/>
                <a:cs typeface="Arial" pitchFamily="34" charset="0"/>
              </a:rPr>
              <a:t>Call option: </a:t>
            </a:r>
            <a:r>
              <a:rPr lang="en-US" sz="2800" dirty="0" smtClean="0">
                <a:latin typeface="Arial" pitchFamily="34" charset="0"/>
                <a:cs typeface="Arial" pitchFamily="34" charset="0"/>
              </a:rPr>
              <a:t>It gives the buyer the right to buy (to call away) a specific number of shares of a specific company from the option writer at a specific purchase price at any time up to including a specific date.</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a:t>
            </a:r>
            <a:r>
              <a:rPr lang="en-US" sz="2800" b="1" dirty="0" smtClean="0">
                <a:latin typeface="Arial" pitchFamily="34" charset="0"/>
                <a:cs typeface="Arial" pitchFamily="34" charset="0"/>
              </a:rPr>
              <a:t>Put option: </a:t>
            </a:r>
            <a:r>
              <a:rPr lang="en-US" sz="2800" dirty="0" smtClean="0">
                <a:latin typeface="Arial" pitchFamily="34" charset="0"/>
                <a:cs typeface="Arial" pitchFamily="34" charset="0"/>
              </a:rPr>
              <a:t>It gives the SELLER the right to sell (to put away) a specific</a:t>
            </a:r>
          </a:p>
          <a:p>
            <a:r>
              <a:rPr lang="en-US" sz="2800" dirty="0" smtClean="0">
                <a:latin typeface="Arial" pitchFamily="34" charset="0"/>
                <a:cs typeface="Arial" pitchFamily="34" charset="0"/>
              </a:rPr>
              <a:t>number of shares of a specific company to the option writer at a specific selling price at any time up to including a specific date.</a:t>
            </a:r>
          </a:p>
          <a:p>
            <a:endParaRPr lang="en-US" dirty="0"/>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Using options as investments</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sz="2800" b="1" i="1" dirty="0" smtClean="0">
                <a:latin typeface="Arial" pitchFamily="34" charset="0"/>
                <a:cs typeface="Arial" pitchFamily="34" charset="0"/>
              </a:rPr>
              <a:t>Option contract: main items</a:t>
            </a:r>
          </a:p>
          <a:p>
            <a:endParaRPr lang="en-US" sz="2800" b="1" i="1" dirty="0" smtClean="0">
              <a:latin typeface="Arial" pitchFamily="34" charset="0"/>
              <a:cs typeface="Arial" pitchFamily="34" charset="0"/>
            </a:endParaRPr>
          </a:p>
          <a:p>
            <a:pPr>
              <a:buFont typeface="Wingdings" pitchFamily="2" charset="2"/>
              <a:buChar char="§"/>
            </a:pPr>
            <a:r>
              <a:rPr lang="en-US" sz="2800" i="1" dirty="0" smtClean="0">
                <a:latin typeface="Arial" pitchFamily="34" charset="0"/>
                <a:cs typeface="Arial" pitchFamily="34" charset="0"/>
              </a:rPr>
              <a:t>The company whose shares can be bought or sold;</a:t>
            </a:r>
          </a:p>
          <a:p>
            <a:endParaRPr lang="en-US" sz="2800" i="1" dirty="0" smtClean="0">
              <a:latin typeface="Arial" pitchFamily="34" charset="0"/>
              <a:cs typeface="Arial" pitchFamily="34" charset="0"/>
            </a:endParaRPr>
          </a:p>
          <a:p>
            <a:pPr>
              <a:buFont typeface="Wingdings" pitchFamily="2" charset="2"/>
              <a:buChar char="§"/>
            </a:pPr>
            <a:r>
              <a:rPr lang="en-US" sz="2800" dirty="0" smtClean="0">
                <a:latin typeface="Arial" pitchFamily="34" charset="0"/>
                <a:cs typeface="Arial" pitchFamily="34" charset="0"/>
              </a:rPr>
              <a:t> </a:t>
            </a:r>
            <a:r>
              <a:rPr lang="en-US" sz="2800" i="1" dirty="0" smtClean="0">
                <a:latin typeface="Arial" pitchFamily="34" charset="0"/>
                <a:cs typeface="Arial" pitchFamily="34" charset="0"/>
              </a:rPr>
              <a:t>The number of shares that can be bought or sold;</a:t>
            </a:r>
          </a:p>
          <a:p>
            <a:endParaRPr lang="en-US" sz="2800" i="1" dirty="0" smtClean="0">
              <a:latin typeface="Arial" pitchFamily="34" charset="0"/>
              <a:cs typeface="Arial" pitchFamily="34" charset="0"/>
            </a:endParaRPr>
          </a:p>
          <a:p>
            <a:pPr>
              <a:buFont typeface="Wingdings" pitchFamily="2" charset="2"/>
              <a:buChar char="§"/>
            </a:pPr>
            <a:r>
              <a:rPr lang="en-US" sz="2800" dirty="0" smtClean="0">
                <a:latin typeface="Arial" pitchFamily="34" charset="0"/>
                <a:cs typeface="Arial" pitchFamily="34" charset="0"/>
              </a:rPr>
              <a:t>. The purchase or selling price for those shares, known as the </a:t>
            </a:r>
            <a:r>
              <a:rPr lang="en-US" sz="2800" i="1" dirty="0" smtClean="0">
                <a:latin typeface="Arial" pitchFamily="34" charset="0"/>
                <a:cs typeface="Arial" pitchFamily="34" charset="0"/>
              </a:rPr>
              <a:t>strike price</a:t>
            </a:r>
            <a:r>
              <a:rPr lang="en-US" sz="2800" b="1" i="1" dirty="0" smtClean="0">
                <a:latin typeface="Arial" pitchFamily="34" charset="0"/>
                <a:cs typeface="Arial" pitchFamily="34" charset="0"/>
              </a:rPr>
              <a:t>;</a:t>
            </a:r>
          </a:p>
          <a:p>
            <a:endParaRPr lang="en-US" sz="2800" b="1" i="1" dirty="0" smtClean="0">
              <a:latin typeface="Arial" pitchFamily="34" charset="0"/>
              <a:cs typeface="Arial" pitchFamily="34" charset="0"/>
            </a:endParaRPr>
          </a:p>
          <a:p>
            <a:pPr>
              <a:buFont typeface="Wingdings" pitchFamily="2" charset="2"/>
              <a:buChar char="§"/>
            </a:pPr>
            <a:r>
              <a:rPr lang="en-US" sz="2800" dirty="0" smtClean="0">
                <a:latin typeface="Arial" pitchFamily="34" charset="0"/>
                <a:cs typeface="Arial" pitchFamily="34" charset="0"/>
              </a:rPr>
              <a:t>The date when the right to buy or to sell expires, known as </a:t>
            </a:r>
            <a:r>
              <a:rPr lang="en-US" sz="2800" i="1" dirty="0" smtClean="0">
                <a:latin typeface="Arial" pitchFamily="34" charset="0"/>
                <a:cs typeface="Arial" pitchFamily="34" charset="0"/>
              </a:rPr>
              <a:t>expiration date.</a:t>
            </a:r>
          </a:p>
          <a:p>
            <a:endParaRPr lang="en-US" dirty="0"/>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Using options as investments</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z="2800" b="1" i="1" dirty="0" smtClean="0">
                <a:latin typeface="Arial" pitchFamily="34" charset="0"/>
                <a:cs typeface="Arial" pitchFamily="34" charset="0"/>
              </a:rPr>
              <a:t>Types of call and put options:</a:t>
            </a:r>
          </a:p>
          <a:p>
            <a:endParaRPr lang="en-US" sz="2800" b="1" i="1" dirty="0" smtClean="0">
              <a:latin typeface="Arial" pitchFamily="34" charset="0"/>
              <a:cs typeface="Arial" pitchFamily="34" charset="0"/>
            </a:endParaRPr>
          </a:p>
          <a:p>
            <a:endParaRPr lang="en-US" sz="2800" b="1" i="1" dirty="0" smtClean="0">
              <a:latin typeface="Arial" pitchFamily="34" charset="0"/>
              <a:cs typeface="Arial" pitchFamily="34" charset="0"/>
            </a:endParaRPr>
          </a:p>
          <a:p>
            <a:r>
              <a:rPr lang="en-US" sz="2800" b="1" i="1" dirty="0" smtClean="0">
                <a:latin typeface="Arial" pitchFamily="34" charset="0"/>
                <a:cs typeface="Arial" pitchFamily="34" charset="0"/>
              </a:rPr>
              <a:t>European options </a:t>
            </a:r>
            <a:r>
              <a:rPr lang="en-US" sz="2800" dirty="0" smtClean="0">
                <a:latin typeface="Arial" pitchFamily="34" charset="0"/>
                <a:cs typeface="Arial" pitchFamily="34" charset="0"/>
              </a:rPr>
              <a:t>can be exercised only on their expiration dates.</a:t>
            </a:r>
          </a:p>
          <a:p>
            <a:endParaRPr lang="en-US" sz="2800" b="1" i="1" dirty="0" smtClean="0">
              <a:latin typeface="Arial" pitchFamily="34" charset="0"/>
              <a:cs typeface="Arial" pitchFamily="34" charset="0"/>
            </a:endParaRPr>
          </a:p>
          <a:p>
            <a:r>
              <a:rPr lang="en-US" sz="2800" b="1" i="1" dirty="0" smtClean="0">
                <a:latin typeface="Arial" pitchFamily="34" charset="0"/>
                <a:cs typeface="Arial" pitchFamily="34" charset="0"/>
              </a:rPr>
              <a:t>American options </a:t>
            </a:r>
            <a:r>
              <a:rPr lang="en-US" sz="2800" dirty="0" smtClean="0">
                <a:latin typeface="Arial" pitchFamily="34" charset="0"/>
                <a:cs typeface="Arial" pitchFamily="34" charset="0"/>
              </a:rPr>
              <a:t>can be exercised any time during their life (defined by the option contract).</a:t>
            </a:r>
          </a:p>
          <a:p>
            <a:endParaRPr lang="en-US" sz="2800" dirty="0" smtClean="0">
              <a:latin typeface="Arial" pitchFamily="34" charset="0"/>
              <a:cs typeface="Arial" pitchFamily="34" charset="0"/>
            </a:endParaRPr>
          </a:p>
          <a:p>
            <a:r>
              <a:rPr lang="en-US" sz="2800" b="1" i="1" dirty="0" smtClean="0">
                <a:latin typeface="Arial" pitchFamily="34" charset="0"/>
                <a:cs typeface="Arial" pitchFamily="34" charset="0"/>
              </a:rPr>
              <a:t>The major advantages </a:t>
            </a:r>
            <a:r>
              <a:rPr lang="en-US" sz="2800" i="1" dirty="0" smtClean="0">
                <a:latin typeface="Arial" pitchFamily="34" charset="0"/>
                <a:cs typeface="Arial" pitchFamily="34" charset="0"/>
              </a:rPr>
              <a:t>of investing in options:</a:t>
            </a:r>
          </a:p>
          <a:p>
            <a:endParaRPr lang="en-US" sz="2800" b="1" i="1" dirty="0" smtClean="0">
              <a:latin typeface="Arial" pitchFamily="34" charset="0"/>
              <a:cs typeface="Arial" pitchFamily="34" charset="0"/>
            </a:endParaRPr>
          </a:p>
          <a:p>
            <a:r>
              <a:rPr lang="en-US" sz="2800" dirty="0" smtClean="0">
                <a:latin typeface="Arial" pitchFamily="34" charset="0"/>
                <a:cs typeface="Arial" pitchFamily="34" charset="0"/>
              </a:rPr>
              <a:t>• </a:t>
            </a:r>
            <a:r>
              <a:rPr lang="en-US" sz="2800" b="1" dirty="0" smtClean="0">
                <a:latin typeface="Arial" pitchFamily="34" charset="0"/>
                <a:cs typeface="Arial" pitchFamily="34" charset="0"/>
              </a:rPr>
              <a:t>possibility of hedging: </a:t>
            </a:r>
            <a:r>
              <a:rPr lang="en-US" sz="2800" dirty="0" smtClean="0">
                <a:latin typeface="Arial" pitchFamily="34" charset="0"/>
                <a:cs typeface="Arial" pitchFamily="34" charset="0"/>
              </a:rPr>
              <a:t>using options the investor can “lock in the box” his/ her return already earned on the investment;</a:t>
            </a:r>
          </a:p>
          <a:p>
            <a:endParaRPr lang="en-US" dirty="0"/>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Using options as investments</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dirty="0" smtClean="0">
                <a:latin typeface="Arial" pitchFamily="34" charset="0"/>
                <a:cs typeface="Arial" pitchFamily="34" charset="0"/>
              </a:rPr>
              <a:t>• the option also limits exposure to risk, because an investor can lose only a set amount of money (the purchase price of option);</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put and call options can be used profitably when the price of the underlying security goes up or down.</a:t>
            </a:r>
          </a:p>
          <a:p>
            <a:endParaRPr lang="en-US" sz="2800" dirty="0" smtClean="0">
              <a:latin typeface="Arial" pitchFamily="34" charset="0"/>
              <a:cs typeface="Arial" pitchFamily="34" charset="0"/>
            </a:endParaRPr>
          </a:p>
          <a:p>
            <a:r>
              <a:rPr lang="en-US" sz="2800" b="1" i="1" dirty="0" smtClean="0">
                <a:latin typeface="Arial" pitchFamily="34" charset="0"/>
                <a:cs typeface="Arial" pitchFamily="34" charset="0"/>
              </a:rPr>
              <a:t>The major disadvantages of investing in options:</a:t>
            </a:r>
          </a:p>
          <a:p>
            <a:r>
              <a:rPr lang="en-US" sz="2800" dirty="0" smtClean="0">
                <a:latin typeface="Arial" pitchFamily="34" charset="0"/>
                <a:cs typeface="Arial" pitchFamily="34" charset="0"/>
              </a:rPr>
              <a:t>• the holder enjoys never interest or dividend income nor any other ownership benefit;</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because put and call options have limited lives, an investor have a limited time frame in which to capture desired price behavior;</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this investment vehicle is a bit complicated and many of its trading strategies are to complex for the non-professional investor.</a:t>
            </a:r>
          </a:p>
          <a:p>
            <a:endParaRPr lang="en-US" dirty="0"/>
          </a:p>
        </p:txBody>
      </p:sp>
      <p:sp>
        <p:nvSpPr>
          <p:cNvPr id="3" name="Title 2"/>
          <p:cNvSpPr>
            <a:spLocks noGrp="1"/>
          </p:cNvSpPr>
          <p:nvPr>
            <p:ph type="title"/>
          </p:nvPr>
        </p:nvSpPr>
        <p:spPr/>
        <p:txBody>
          <a:bodyPr/>
          <a:lstStyle/>
          <a:p>
            <a:r>
              <a:rPr lang="en-US" sz="4000" dirty="0" smtClean="0">
                <a:latin typeface="Arial" pitchFamily="34" charset="0"/>
                <a:cs typeface="Arial" pitchFamily="34" charset="0"/>
              </a:rPr>
              <a:t>Using options as investments</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800" b="1" dirty="0" smtClean="0">
                <a:latin typeface="Arial" pitchFamily="34" charset="0"/>
                <a:cs typeface="Arial" pitchFamily="34" charset="0"/>
              </a:rPr>
              <a:t>Portfolio protection :Hedging.</a:t>
            </a:r>
          </a:p>
          <a:p>
            <a:r>
              <a:rPr lang="en-US" sz="2800" dirty="0" smtClean="0">
                <a:latin typeface="Arial" pitchFamily="34" charset="0"/>
                <a:cs typeface="Arial" pitchFamily="34" charset="0"/>
              </a:rPr>
              <a:t>Hedging with options is especially attractive because they can give protection against loss or the stock protects the option against loss.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A </a:t>
            </a:r>
            <a:r>
              <a:rPr lang="en-US" sz="2800" b="1" i="1" dirty="0" smtClean="0">
                <a:latin typeface="Arial" pitchFamily="34" charset="0"/>
                <a:cs typeface="Arial" pitchFamily="34" charset="0"/>
              </a:rPr>
              <a:t>hedger is an person who is reluctant to risk a serious loss in his or her </a:t>
            </a:r>
            <a:r>
              <a:rPr lang="en-US" sz="2800" dirty="0" smtClean="0">
                <a:latin typeface="Arial" pitchFamily="34" charset="0"/>
                <a:cs typeface="Arial" pitchFamily="34" charset="0"/>
              </a:rPr>
              <a:t>investing position and takes the actions in order to avoid or lessen loss.</a:t>
            </a:r>
          </a:p>
          <a:p>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Portfolio protection with options. Hedging</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z="2800" dirty="0" smtClean="0">
                <a:latin typeface="Arial" pitchFamily="34" charset="0"/>
                <a:cs typeface="Arial" pitchFamily="34" charset="0"/>
              </a:rPr>
              <a:t>An other way is to hold the shares and buy a put option. This option will rise in value as the share price falls.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If the share price increases the investor gains from his/ her underlying shareholding.</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hedging reduces the spreading of possible outcomes to the investor.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There is a floor below which losses cannot be increased,</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whereas on the upside the benefits form any increasing in the price of the share is reduced due to the option premium paid.</a:t>
            </a:r>
            <a:endParaRPr lang="en-US" dirty="0"/>
          </a:p>
        </p:txBody>
      </p:sp>
      <p:sp>
        <p:nvSpPr>
          <p:cNvPr id="3" name="Title 2"/>
          <p:cNvSpPr>
            <a:spLocks noGrp="1"/>
          </p:cNvSpPr>
          <p:nvPr>
            <p:ph type="title"/>
          </p:nvPr>
        </p:nvSpPr>
        <p:spPr/>
        <p:txBody>
          <a:bodyPr>
            <a:normAutofit fontScale="90000"/>
          </a:bodyPr>
          <a:lstStyle/>
          <a:p>
            <a:r>
              <a:rPr lang="en-US" sz="4000" dirty="0" smtClean="0">
                <a:latin typeface="Arial" pitchFamily="34" charset="0"/>
                <a:cs typeface="Arial" pitchFamily="34" charset="0"/>
              </a:rPr>
              <a:t>Portfolio protection with options. Hedging</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sz="2800" b="1" i="1" dirty="0" smtClean="0">
                <a:latin typeface="Arial" pitchFamily="34" charset="0"/>
                <a:cs typeface="Arial" pitchFamily="34" charset="0"/>
              </a:rPr>
              <a:t>Using options to reduce risk.</a:t>
            </a:r>
          </a:p>
          <a:p>
            <a:r>
              <a:rPr lang="en-US" sz="2800" b="1" i="1" dirty="0" smtClean="0">
                <a:latin typeface="Arial" pitchFamily="34" charset="0"/>
                <a:cs typeface="Arial" pitchFamily="34" charset="0"/>
              </a:rPr>
              <a:t>Suppose the investor currently holds the shares </a:t>
            </a:r>
            <a:r>
              <a:rPr lang="en-US" sz="2800" dirty="0" smtClean="0">
                <a:latin typeface="Arial" pitchFamily="34" charset="0"/>
                <a:cs typeface="Arial" pitchFamily="34" charset="0"/>
              </a:rPr>
              <a:t>of the company z in his portfolio. </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If the price of the share does fall significantly,</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size of the loss is greater with the share purchase, because the option loss is limited to the option premium paid.</a:t>
            </a:r>
          </a:p>
          <a:p>
            <a:endParaRPr lang="en-US" sz="2800" dirty="0" smtClean="0">
              <a:latin typeface="Arial" pitchFamily="34" charset="0"/>
              <a:cs typeface="Arial" pitchFamily="34" charset="0"/>
            </a:endParaRPr>
          </a:p>
          <a:p>
            <a:r>
              <a:rPr lang="en-US" sz="2800" b="1" i="1" dirty="0" smtClean="0">
                <a:latin typeface="Arial" pitchFamily="34" charset="0"/>
                <a:cs typeface="Arial" pitchFamily="34" charset="0"/>
              </a:rPr>
              <a:t>Hedging portfolios of shares using index options. </a:t>
            </a:r>
          </a:p>
          <a:p>
            <a:endParaRPr lang="en-US" sz="2800" b="1" i="1"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normAutofit fontScale="90000"/>
          </a:bodyPr>
          <a:lstStyle/>
          <a:p>
            <a:r>
              <a:rPr lang="en-US" sz="4000" dirty="0" smtClean="0">
                <a:latin typeface="Arial" pitchFamily="34" charset="0"/>
                <a:cs typeface="Arial" pitchFamily="34" charset="0"/>
              </a:rPr>
              <a:t>Portfolio protection with options. Hedging</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400" b="1" i="1" dirty="0" smtClean="0">
                <a:latin typeface="Arial" pitchFamily="34" charset="0"/>
                <a:cs typeface="Arial" pitchFamily="34" charset="0"/>
              </a:rPr>
              <a:t>Large investors usually </a:t>
            </a:r>
            <a:r>
              <a:rPr lang="en-US" sz="2400" dirty="0" smtClean="0">
                <a:latin typeface="Arial" pitchFamily="34" charset="0"/>
                <a:cs typeface="Arial" pitchFamily="34" charset="0"/>
              </a:rPr>
              <a:t>manage varied portfolios of shares</a:t>
            </a:r>
          </a:p>
          <a:p>
            <a:r>
              <a:rPr lang="en-US" sz="2400" dirty="0" smtClean="0">
                <a:latin typeface="Arial" pitchFamily="34" charset="0"/>
                <a:cs typeface="Arial" pitchFamily="34" charset="0"/>
              </a:rPr>
              <a:t> </a:t>
            </a:r>
          </a:p>
          <a:p>
            <a:r>
              <a:rPr lang="en-US" sz="2400" dirty="0" smtClean="0">
                <a:latin typeface="Arial" pitchFamily="34" charset="0"/>
                <a:cs typeface="Arial" pitchFamily="34" charset="0"/>
              </a:rPr>
              <a:t>so,  rather than hedging individual shareholdings with options they may hedge their portfolios through the options on the entire index of Shares </a:t>
            </a:r>
            <a:r>
              <a:rPr lang="en-US" sz="2400" b="1" i="1" dirty="0" smtClean="0">
                <a:latin typeface="Arial" pitchFamily="34" charset="0"/>
                <a:cs typeface="Arial" pitchFamily="34" charset="0"/>
              </a:rPr>
              <a:t>Index option is based on stock index instead of an underlying stock.</a:t>
            </a:r>
          </a:p>
          <a:p>
            <a:endParaRPr lang="en-US" dirty="0"/>
          </a:p>
        </p:txBody>
      </p:sp>
      <p:sp>
        <p:nvSpPr>
          <p:cNvPr id="3" name="Title 2"/>
          <p:cNvSpPr>
            <a:spLocks noGrp="1"/>
          </p:cNvSpPr>
          <p:nvPr>
            <p:ph type="title"/>
          </p:nvPr>
        </p:nvSpPr>
        <p:spPr/>
        <p:txBody>
          <a:bodyPr/>
          <a:lstStyle/>
          <a:p>
            <a:r>
              <a:rPr lang="en-US" dirty="0" smtClean="0"/>
              <a:t>HEDGING</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endParaRPr lang="en-US" sz="2800" b="1" i="1" dirty="0" smtClean="0">
              <a:latin typeface="Arial" pitchFamily="34" charset="0"/>
              <a:cs typeface="Arial" pitchFamily="34" charset="0"/>
            </a:endParaRPr>
          </a:p>
          <a:p>
            <a:r>
              <a:rPr lang="en-US" sz="2800" b="1" i="1" dirty="0" smtClean="0">
                <a:latin typeface="Arial" pitchFamily="34" charset="0"/>
                <a:cs typeface="Arial" pitchFamily="34" charset="0"/>
              </a:rPr>
              <a:t>When </a:t>
            </a:r>
            <a:r>
              <a:rPr lang="en-US" sz="2800" dirty="0" smtClean="0">
                <a:latin typeface="Arial" pitchFamily="34" charset="0"/>
                <a:cs typeface="Arial" pitchFamily="34" charset="0"/>
              </a:rPr>
              <a:t>index option is exercised, settlement is made by cash payment, not delivery of shares.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The index options are settled on the bases of such indexes as Standard &amp; Poor’s 500 (USA) etc.</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Suppose, the investor manage a well </a:t>
            </a:r>
            <a:r>
              <a:rPr lang="en-US" sz="2800" b="1" dirty="0" smtClean="0">
                <a:latin typeface="Arial" pitchFamily="34" charset="0"/>
                <a:cs typeface="Arial" pitchFamily="34" charset="0"/>
              </a:rPr>
              <a:t>diversified </a:t>
            </a:r>
            <a:r>
              <a:rPr lang="en-US" sz="2800" dirty="0" smtClean="0">
                <a:latin typeface="Arial" pitchFamily="34" charset="0"/>
                <a:cs typeface="Arial" pitchFamily="34" charset="0"/>
              </a:rPr>
              <a:t>portfolio of shares and currently is concerned that the market may fall over the next 3 months.</a:t>
            </a:r>
          </a:p>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One of possible investment strategies for the investor is to buy the put option on the stock index. </a:t>
            </a:r>
          </a:p>
          <a:p>
            <a:endParaRPr lang="en-US" dirty="0"/>
          </a:p>
        </p:txBody>
      </p:sp>
      <p:sp>
        <p:nvSpPr>
          <p:cNvPr id="3" name="Title 2"/>
          <p:cNvSpPr>
            <a:spLocks noGrp="1"/>
          </p:cNvSpPr>
          <p:nvPr>
            <p:ph type="title"/>
          </p:nvPr>
        </p:nvSpPr>
        <p:spPr/>
        <p:txBody>
          <a:bodyPr>
            <a:normAutofit fontScale="90000"/>
          </a:bodyPr>
          <a:lstStyle/>
          <a:p>
            <a:r>
              <a:rPr lang="en-US" sz="4000" dirty="0" smtClean="0">
                <a:latin typeface="Arial" pitchFamily="34" charset="0"/>
                <a:cs typeface="Arial" pitchFamily="34" charset="0"/>
              </a:rPr>
              <a:t>Portfolio protection with options. Hedging</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If the market does fall, losses on the portfolio will be offset by gains on the value of the index put option. </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If the portfolio is un-hedged, the investor suffers from the market fall substantially. </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But it is important to remember about the expenses of the insurance of portfolio:</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when the options premiums are high (during periods of market volatility caused by economic crises), hedging of the portfolio of stocks with index options over longer period could be expensive.</a:t>
            </a:r>
            <a:endParaRPr lang="en-US" sz="2000" dirty="0">
              <a:latin typeface="Arial" pitchFamily="34" charset="0"/>
              <a:cs typeface="Arial" pitchFamily="34" charset="0"/>
            </a:endParaRPr>
          </a:p>
        </p:txBody>
      </p:sp>
      <p:sp>
        <p:nvSpPr>
          <p:cNvPr id="3" name="Title 2"/>
          <p:cNvSpPr>
            <a:spLocks noGrp="1"/>
          </p:cNvSpPr>
          <p:nvPr>
            <p:ph type="title"/>
          </p:nvPr>
        </p:nvSpPr>
        <p:spPr/>
        <p:txBody>
          <a:bodyPr>
            <a:normAutofit fontScale="90000"/>
          </a:bodyPr>
          <a:lstStyle/>
          <a:p>
            <a:r>
              <a:rPr lang="en-US" sz="4000" dirty="0" smtClean="0">
                <a:latin typeface="Arial" pitchFamily="34" charset="0"/>
                <a:cs typeface="Arial" pitchFamily="34" charset="0"/>
              </a:rPr>
              <a:t>Portfolio protection with options. Hedging</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dirty="0" smtClean="0">
                <a:latin typeface="Arial" pitchFamily="34" charset="0"/>
                <a:cs typeface="Arial" pitchFamily="34" charset="0"/>
              </a:rPr>
              <a:t>Using hedging strategies very important characteristic is the hedge ratio of the portfolio. </a:t>
            </a:r>
          </a:p>
          <a:p>
            <a:endParaRPr lang="en-US" b="1" i="1" dirty="0" smtClean="0">
              <a:latin typeface="Arial" pitchFamily="34" charset="0"/>
              <a:cs typeface="Arial" pitchFamily="34" charset="0"/>
            </a:endParaRPr>
          </a:p>
          <a:p>
            <a:r>
              <a:rPr lang="en-US" b="1" i="1" dirty="0" smtClean="0">
                <a:latin typeface="Arial" pitchFamily="34" charset="0"/>
                <a:cs typeface="Arial" pitchFamily="34" charset="0"/>
              </a:rPr>
              <a:t>Hedge ratio is a number of stocks to buy or sell with options such that the</a:t>
            </a:r>
          </a:p>
          <a:p>
            <a:r>
              <a:rPr lang="en-US" i="1" dirty="0" smtClean="0">
                <a:latin typeface="Arial" pitchFamily="34" charset="0"/>
                <a:cs typeface="Arial" pitchFamily="34" charset="0"/>
              </a:rPr>
              <a:t>future portfolio value is risk-free. </a:t>
            </a:r>
          </a:p>
          <a:p>
            <a:endParaRPr lang="en-US" b="1" i="1" dirty="0" smtClean="0">
              <a:latin typeface="Arial" pitchFamily="34" charset="0"/>
              <a:cs typeface="Arial" pitchFamily="34" charset="0"/>
            </a:endParaRPr>
          </a:p>
          <a:p>
            <a:r>
              <a:rPr lang="en-US" b="1" i="1" dirty="0" smtClean="0">
                <a:latin typeface="Arial" pitchFamily="34" charset="0"/>
                <a:cs typeface="Arial" pitchFamily="34" charset="0"/>
              </a:rPr>
              <a:t>The hedged portfolio consists of m purchased shares</a:t>
            </a:r>
          </a:p>
          <a:p>
            <a:r>
              <a:rPr lang="en-US" dirty="0" smtClean="0">
                <a:latin typeface="Arial" pitchFamily="34" charset="0"/>
                <a:cs typeface="Arial" pitchFamily="34" charset="0"/>
              </a:rPr>
              <a:t>and n options written (issued) on these shares.</a:t>
            </a:r>
          </a:p>
          <a:p>
            <a:endParaRPr lang="en-US" b="1" i="1" dirty="0" smtClean="0">
              <a:latin typeface="Arial" pitchFamily="34" charset="0"/>
              <a:cs typeface="Arial" pitchFamily="34" charset="0"/>
            </a:endParaRPr>
          </a:p>
          <a:p>
            <a:r>
              <a:rPr lang="en-US" b="1" i="1" dirty="0" smtClean="0">
                <a:latin typeface="Arial" pitchFamily="34" charset="0"/>
                <a:cs typeface="Arial" pitchFamily="34" charset="0"/>
              </a:rPr>
              <a:t>Hedge ratio (HR) can be estimated using formula:</a:t>
            </a:r>
          </a:p>
          <a:p>
            <a:r>
              <a:rPr lang="en-US" b="1" i="1" dirty="0" smtClean="0">
                <a:latin typeface="Arial" pitchFamily="34" charset="0"/>
                <a:cs typeface="Arial" pitchFamily="34" charset="0"/>
              </a:rPr>
              <a:t>HR = m / n,</a:t>
            </a:r>
          </a:p>
          <a:p>
            <a:r>
              <a:rPr lang="en-US" dirty="0" smtClean="0">
                <a:latin typeface="Arial" pitchFamily="34" charset="0"/>
                <a:cs typeface="Arial" pitchFamily="34" charset="0"/>
              </a:rPr>
              <a:t>here: m - number of shares in the portfolio;  </a:t>
            </a:r>
          </a:p>
          <a:p>
            <a:r>
              <a:rPr lang="en-US" dirty="0" smtClean="0">
                <a:latin typeface="Arial" pitchFamily="34" charset="0"/>
                <a:cs typeface="Arial" pitchFamily="34" charset="0"/>
              </a:rPr>
              <a:t>n - a number of options written on the shares in the portfolio.</a:t>
            </a:r>
          </a:p>
          <a:p>
            <a:endParaRPr lang="en-US" b="1" i="1"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Portfolio protection with options. Hedging</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b="1" i="1" dirty="0" smtClean="0">
                <a:latin typeface="Arial" pitchFamily="34" charset="0"/>
                <a:cs typeface="Arial" pitchFamily="34" charset="0"/>
              </a:rPr>
              <a:t>Riskless (perfect) hedge is when for m and n are chosen such a values which </a:t>
            </a:r>
            <a:r>
              <a:rPr lang="en-US" dirty="0" smtClean="0">
                <a:latin typeface="Arial" pitchFamily="34" charset="0"/>
                <a:cs typeface="Arial" pitchFamily="34" charset="0"/>
              </a:rPr>
              <a:t>allow in each moment given to compensate the decrease in prices of the stocks by increase in value of options.</a:t>
            </a:r>
          </a:p>
          <a:p>
            <a:endParaRPr lang="en-US" dirty="0" smtClean="0">
              <a:latin typeface="Arial" pitchFamily="34" charset="0"/>
              <a:cs typeface="Arial" pitchFamily="34" charset="0"/>
            </a:endParaRPr>
          </a:p>
          <a:p>
            <a:r>
              <a:rPr lang="en-US" dirty="0" smtClean="0">
                <a:latin typeface="Arial" pitchFamily="34" charset="0"/>
                <a:cs typeface="Arial" pitchFamily="34" charset="0"/>
              </a:rPr>
              <a:t>This meaning of hedge ratio is called as a </a:t>
            </a:r>
            <a:r>
              <a:rPr lang="en-US" b="1" i="1" dirty="0" smtClean="0">
                <a:latin typeface="Arial" pitchFamily="34" charset="0"/>
                <a:cs typeface="Arial" pitchFamily="34" charset="0"/>
              </a:rPr>
              <a:t>perfect hedge ratio.</a:t>
            </a:r>
          </a:p>
          <a:p>
            <a:endParaRPr lang="en-US" b="1" i="1" dirty="0" smtClean="0">
              <a:latin typeface="Arial" pitchFamily="34" charset="0"/>
              <a:cs typeface="Arial" pitchFamily="34" charset="0"/>
            </a:endParaRPr>
          </a:p>
          <a:p>
            <a:r>
              <a:rPr lang="en-US" b="1" i="1" dirty="0" smtClean="0">
                <a:latin typeface="Arial" pitchFamily="34" charset="0"/>
                <a:cs typeface="Arial" pitchFamily="34" charset="0"/>
              </a:rPr>
              <a:t>But perfect hedge ratio could be achieved only under following assumptions:</a:t>
            </a:r>
          </a:p>
          <a:p>
            <a:endParaRPr lang="en-US" dirty="0" smtClean="0">
              <a:latin typeface="Arial" pitchFamily="34" charset="0"/>
              <a:cs typeface="Arial" pitchFamily="34" charset="0"/>
            </a:endParaRPr>
          </a:p>
          <a:p>
            <a:r>
              <a:rPr lang="en-US" dirty="0" smtClean="0">
                <a:latin typeface="Arial" pitchFamily="34" charset="0"/>
                <a:cs typeface="Arial" pitchFamily="34" charset="0"/>
              </a:rPr>
              <a:t>• There are no transaction costs in the market;</a:t>
            </a: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Portfolio protection with options. Hedging</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dirty="0" smtClean="0">
                <a:latin typeface="Arial" pitchFamily="34" charset="0"/>
                <a:cs typeface="Arial" pitchFamily="34" charset="0"/>
              </a:rPr>
              <a:t>• There are no taxes;</a:t>
            </a:r>
          </a:p>
          <a:p>
            <a:endParaRPr lang="en-US" dirty="0" smtClean="0">
              <a:latin typeface="Arial" pitchFamily="34" charset="0"/>
              <a:cs typeface="Arial" pitchFamily="34" charset="0"/>
            </a:endParaRPr>
          </a:p>
          <a:p>
            <a:r>
              <a:rPr lang="en-US" dirty="0" smtClean="0">
                <a:latin typeface="Arial" pitchFamily="34" charset="0"/>
                <a:cs typeface="Arial" pitchFamily="34" charset="0"/>
              </a:rPr>
              <a:t>• The numbers of all traded securities is unlimited (including fractional numbers);</a:t>
            </a:r>
          </a:p>
          <a:p>
            <a:endParaRPr lang="en-US" dirty="0" smtClean="0">
              <a:latin typeface="Arial" pitchFamily="34" charset="0"/>
              <a:cs typeface="Arial" pitchFamily="34" charset="0"/>
            </a:endParaRPr>
          </a:p>
          <a:p>
            <a:r>
              <a:rPr lang="en-US" dirty="0" smtClean="0">
                <a:latin typeface="Arial" pitchFamily="34" charset="0"/>
                <a:cs typeface="Arial" pitchFamily="34" charset="0"/>
              </a:rPr>
              <a:t>• All the securities are available for trading permanently (24 hours) and at any moment.</a:t>
            </a:r>
          </a:p>
          <a:p>
            <a:endParaRPr lang="en-US" dirty="0" smtClean="0">
              <a:latin typeface="Arial" pitchFamily="34" charset="0"/>
              <a:cs typeface="Arial" pitchFamily="34" charset="0"/>
            </a:endParaRPr>
          </a:p>
          <a:p>
            <a:r>
              <a:rPr lang="en-US" dirty="0" smtClean="0">
                <a:latin typeface="Arial" pitchFamily="34" charset="0"/>
                <a:cs typeface="Arial" pitchFamily="34" charset="0"/>
              </a:rPr>
              <a:t>It is obvious that today even in the high developed markets these assumptions can not be realized.</a:t>
            </a:r>
          </a:p>
          <a:p>
            <a:endParaRPr lang="en-US" dirty="0" smtClean="0">
              <a:latin typeface="Arial" pitchFamily="34" charset="0"/>
              <a:cs typeface="Arial" pitchFamily="34" charset="0"/>
            </a:endParaRPr>
          </a:p>
          <a:p>
            <a:r>
              <a:rPr lang="en-US" dirty="0" smtClean="0">
                <a:latin typeface="Arial" pitchFamily="34" charset="0"/>
                <a:cs typeface="Arial" pitchFamily="34" charset="0"/>
              </a:rPr>
              <a:t>Thus any hedged portfolio and its hedge ratio reflects only the particular level of the “insurance” of the investor against the market risk.</a:t>
            </a:r>
          </a:p>
          <a:p>
            <a:endParaRPr lang="en-US" dirty="0"/>
          </a:p>
        </p:txBody>
      </p:sp>
      <p:sp>
        <p:nvSpPr>
          <p:cNvPr id="3" name="Title 2"/>
          <p:cNvSpPr>
            <a:spLocks noGrp="1"/>
          </p:cNvSpPr>
          <p:nvPr>
            <p:ph type="title"/>
          </p:nvPr>
        </p:nvSpPr>
        <p:spPr/>
        <p:txBody>
          <a:bodyPr>
            <a:normAutofit fontScale="90000"/>
          </a:bodyPr>
          <a:lstStyle/>
          <a:p>
            <a:r>
              <a:rPr lang="en-US" sz="4400" dirty="0" smtClean="0">
                <a:latin typeface="Arial" pitchFamily="34" charset="0"/>
                <a:cs typeface="Arial" pitchFamily="34" charset="0"/>
              </a:rPr>
              <a:t>Portfolio protection with options. Hedging</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dirty="0" smtClean="0">
                <a:latin typeface="Arial" pitchFamily="34" charset="0"/>
                <a:cs typeface="Arial" pitchFamily="34" charset="0"/>
              </a:rPr>
              <a:t>1. Option is a type of contract between 2 persons where one person grants the other person the right to buy or to sell a specific asset at a specific price within a specific time period. The most often options are used in the trading of securities.</a:t>
            </a:r>
          </a:p>
          <a:p>
            <a:endParaRPr lang="en-US" dirty="0" smtClean="0">
              <a:latin typeface="Arial" pitchFamily="34" charset="0"/>
              <a:cs typeface="Arial" pitchFamily="34" charset="0"/>
            </a:endParaRPr>
          </a:p>
          <a:p>
            <a:r>
              <a:rPr lang="en-US" dirty="0" smtClean="0">
                <a:latin typeface="Arial" pitchFamily="34" charset="0"/>
                <a:cs typeface="Arial" pitchFamily="34" charset="0"/>
              </a:rPr>
              <a:t>2. Two main types of option contracts: call option and put option. Call option gives the buyer the right to buy (to call away) a specific number of shares of a specific company from the option writer at a specific purchase price at any time up to including a specific date.</a:t>
            </a:r>
          </a:p>
          <a:p>
            <a:endParaRPr lang="en-US" dirty="0" smtClean="0">
              <a:latin typeface="Arial" pitchFamily="34" charset="0"/>
              <a:cs typeface="Arial" pitchFamily="34" charset="0"/>
            </a:endParaRPr>
          </a:p>
          <a:p>
            <a:r>
              <a:rPr lang="en-US" dirty="0" smtClean="0">
                <a:latin typeface="Arial" pitchFamily="34" charset="0"/>
                <a:cs typeface="Arial" pitchFamily="34" charset="0"/>
              </a:rPr>
              <a:t>Put option gives the buyer the right to sell (to put away) a specific number of shares of a specific company to the option writer at a specific selling price at any time up to including a specific date.</a:t>
            </a:r>
          </a:p>
          <a:p>
            <a:endParaRPr lang="en-US" dirty="0" smtClean="0">
              <a:latin typeface="Arial" pitchFamily="34" charset="0"/>
              <a:cs typeface="Arial" pitchFamily="34" charset="0"/>
            </a:endParaRPr>
          </a:p>
          <a:p>
            <a:endParaRPr lang="en-US" b="1" dirty="0" smtClean="0">
              <a:latin typeface="Arial" pitchFamily="34" charset="0"/>
              <a:cs typeface="Arial" pitchFamily="34" charset="0"/>
            </a:endParaRPr>
          </a:p>
        </p:txBody>
      </p:sp>
      <p:sp>
        <p:nvSpPr>
          <p:cNvPr id="3" name="Title 2"/>
          <p:cNvSpPr>
            <a:spLocks noGrp="1"/>
          </p:cNvSpPr>
          <p:nvPr>
            <p:ph type="title"/>
          </p:nvPr>
        </p:nvSpPr>
        <p:spPr/>
        <p:txBody>
          <a:bodyPr>
            <a:normAutofit fontScale="90000"/>
          </a:bodyPr>
          <a:lstStyle/>
          <a:p>
            <a:r>
              <a:rPr lang="en-US" dirty="0" smtClean="0">
                <a:latin typeface="Arial" pitchFamily="34" charset="0"/>
                <a:cs typeface="Arial" pitchFamily="34" charset="0"/>
              </a:rPr>
              <a:t>Summary</a:t>
            </a:r>
            <a:br>
              <a:rPr lang="en-US"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r>
              <a:rPr lang="en-US" dirty="0" smtClean="0">
                <a:latin typeface="Arial" pitchFamily="34" charset="0"/>
                <a:cs typeface="Arial" pitchFamily="34" charset="0"/>
              </a:rPr>
              <a:t>3. The most important characteristics of option contract are exercise price (or strike price) and expiration date. </a:t>
            </a:r>
          </a:p>
          <a:p>
            <a:r>
              <a:rPr lang="en-US" dirty="0" smtClean="0">
                <a:latin typeface="Arial" pitchFamily="34" charset="0"/>
                <a:cs typeface="Arial" pitchFamily="34" charset="0"/>
              </a:rPr>
              <a:t>Exercise price is the purchase or selling price for the underlying shares.</a:t>
            </a:r>
          </a:p>
          <a:p>
            <a:r>
              <a:rPr lang="en-US" dirty="0" smtClean="0">
                <a:latin typeface="Arial" pitchFamily="34" charset="0"/>
                <a:cs typeface="Arial" pitchFamily="34" charset="0"/>
              </a:rPr>
              <a:t> Expiration date defines the time than the option contract expires.</a:t>
            </a:r>
          </a:p>
          <a:p>
            <a:endParaRPr lang="en-US" dirty="0" smtClean="0">
              <a:latin typeface="Arial" pitchFamily="34" charset="0"/>
              <a:cs typeface="Arial" pitchFamily="34" charset="0"/>
            </a:endParaRPr>
          </a:p>
          <a:p>
            <a:r>
              <a:rPr lang="en-US" dirty="0" smtClean="0">
                <a:latin typeface="Arial" pitchFamily="34" charset="0"/>
                <a:cs typeface="Arial" pitchFamily="34" charset="0"/>
              </a:rPr>
              <a:t>4. Regarding the condition when the option contract can be exercised two types of call/ put options exist.</a:t>
            </a:r>
          </a:p>
          <a:p>
            <a:endParaRPr lang="en-US" dirty="0" smtClean="0">
              <a:latin typeface="Arial" pitchFamily="34" charset="0"/>
              <a:cs typeface="Arial" pitchFamily="34" charset="0"/>
            </a:endParaRPr>
          </a:p>
          <a:p>
            <a:r>
              <a:rPr lang="en-US" dirty="0" smtClean="0">
                <a:latin typeface="Arial" pitchFamily="34" charset="0"/>
                <a:cs typeface="Arial" pitchFamily="34" charset="0"/>
              </a:rPr>
              <a:t> European options can be exercised only on their expiration dates. American options can be exercised any time during their life (defined by the option contract).</a:t>
            </a:r>
          </a:p>
          <a:p>
            <a:endParaRPr lang="en-US"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normAutofit fontScale="90000"/>
          </a:bodyPr>
          <a:lstStyle/>
          <a:p>
            <a:r>
              <a:rPr lang="en-US" dirty="0" smtClean="0">
                <a:latin typeface="Arial" pitchFamily="34" charset="0"/>
                <a:cs typeface="Arial" pitchFamily="34" charset="0"/>
              </a:rPr>
              <a:t>Summary</a:t>
            </a:r>
            <a:br>
              <a:rPr lang="en-US"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dirty="0" smtClean="0">
                <a:latin typeface="Arial" pitchFamily="34" charset="0"/>
                <a:cs typeface="Arial" pitchFamily="34" charset="0"/>
              </a:rPr>
              <a:t>5. The major advantages of investing in options are the possibility of hedging; </a:t>
            </a:r>
          </a:p>
          <a:p>
            <a:endParaRPr lang="en-US" dirty="0" smtClean="0">
              <a:latin typeface="Arial" pitchFamily="34" charset="0"/>
              <a:cs typeface="Arial" pitchFamily="34" charset="0"/>
            </a:endParaRPr>
          </a:p>
          <a:p>
            <a:r>
              <a:rPr lang="en-US" dirty="0" smtClean="0">
                <a:latin typeface="Arial" pitchFamily="34" charset="0"/>
                <a:cs typeface="Arial" pitchFamily="34" charset="0"/>
              </a:rPr>
              <a:t>an investor can lose only a set amount of money (the purchase price of option); </a:t>
            </a:r>
          </a:p>
          <a:p>
            <a:endParaRPr lang="en-US" dirty="0" smtClean="0">
              <a:latin typeface="Arial" pitchFamily="34" charset="0"/>
              <a:cs typeface="Arial" pitchFamily="34" charset="0"/>
            </a:endParaRPr>
          </a:p>
          <a:p>
            <a:r>
              <a:rPr lang="en-US" dirty="0" smtClean="0">
                <a:latin typeface="Arial" pitchFamily="34" charset="0"/>
                <a:cs typeface="Arial" pitchFamily="34" charset="0"/>
              </a:rPr>
              <a:t>options can be profitably when the price of the underlying security goes up or down.</a:t>
            </a:r>
          </a:p>
          <a:p>
            <a:endParaRPr lang="en-US" dirty="0" smtClean="0">
              <a:latin typeface="Arial" pitchFamily="34" charset="0"/>
              <a:cs typeface="Arial" pitchFamily="34" charset="0"/>
            </a:endParaRPr>
          </a:p>
          <a:p>
            <a:r>
              <a:rPr lang="en-US" dirty="0" smtClean="0">
                <a:latin typeface="Arial" pitchFamily="34" charset="0"/>
                <a:cs typeface="Arial" pitchFamily="34" charset="0"/>
              </a:rPr>
              <a:t>6. </a:t>
            </a:r>
            <a:r>
              <a:rPr lang="en-US" b="1" dirty="0" smtClean="0">
                <a:latin typeface="Arial" pitchFamily="34" charset="0"/>
                <a:cs typeface="Arial" pitchFamily="34" charset="0"/>
              </a:rPr>
              <a:t>The major disadvantages </a:t>
            </a:r>
            <a:r>
              <a:rPr lang="en-US" dirty="0" smtClean="0">
                <a:latin typeface="Arial" pitchFamily="34" charset="0"/>
                <a:cs typeface="Arial" pitchFamily="34" charset="0"/>
              </a:rPr>
              <a:t>of investing in options:</a:t>
            </a:r>
          </a:p>
          <a:p>
            <a:endParaRPr lang="en-US" dirty="0" smtClean="0">
              <a:latin typeface="Arial" pitchFamily="34" charset="0"/>
              <a:cs typeface="Arial" pitchFamily="34" charset="0"/>
            </a:endParaRPr>
          </a:p>
          <a:p>
            <a:r>
              <a:rPr lang="en-US" dirty="0" smtClean="0">
                <a:latin typeface="Arial" pitchFamily="34" charset="0"/>
                <a:cs typeface="Arial" pitchFamily="34" charset="0"/>
              </a:rPr>
              <a:t> the holder enjoys never interest or dividend income nor any other ownership benefit; </a:t>
            </a:r>
          </a:p>
          <a:p>
            <a:endParaRPr lang="en-US" dirty="0" smtClean="0">
              <a:latin typeface="Arial" pitchFamily="34" charset="0"/>
              <a:cs typeface="Arial" pitchFamily="34" charset="0"/>
            </a:endParaRPr>
          </a:p>
        </p:txBody>
      </p:sp>
      <p:sp>
        <p:nvSpPr>
          <p:cNvPr id="3" name="Title 2"/>
          <p:cNvSpPr>
            <a:spLocks noGrp="1"/>
          </p:cNvSpPr>
          <p:nvPr>
            <p:ph type="title"/>
          </p:nvPr>
        </p:nvSpPr>
        <p:spPr/>
        <p:txBody>
          <a:bodyPr>
            <a:normAutofit fontScale="90000"/>
          </a:bodyPr>
          <a:lstStyle/>
          <a:p>
            <a:r>
              <a:rPr lang="en-US" dirty="0" smtClean="0">
                <a:latin typeface="Arial" pitchFamily="34" charset="0"/>
                <a:cs typeface="Arial" pitchFamily="34" charset="0"/>
              </a:rPr>
              <a:t>Summary</a:t>
            </a:r>
            <a:br>
              <a:rPr lang="en-US"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latin typeface="Arial" pitchFamily="34" charset="0"/>
                <a:cs typeface="Arial" pitchFamily="34" charset="0"/>
              </a:rPr>
              <a:t>an investor has a limited time frame in which to capture desired price behavior; </a:t>
            </a:r>
          </a:p>
          <a:p>
            <a:endParaRPr lang="en-US" dirty="0" smtClean="0">
              <a:latin typeface="Arial" pitchFamily="34" charset="0"/>
              <a:cs typeface="Arial" pitchFamily="34" charset="0"/>
            </a:endParaRPr>
          </a:p>
          <a:p>
            <a:r>
              <a:rPr lang="en-US" dirty="0" smtClean="0">
                <a:latin typeface="Arial" pitchFamily="34" charset="0"/>
                <a:cs typeface="Arial" pitchFamily="34" charset="0"/>
              </a:rPr>
              <a:t>this investment vehicle is a bit complicated and many of its trading strategies are to complex for the nonprofessional investor.</a:t>
            </a:r>
          </a:p>
          <a:p>
            <a:endParaRPr lang="en-US" dirty="0" smtClean="0">
              <a:latin typeface="Arial" pitchFamily="34" charset="0"/>
              <a:cs typeface="Arial" pitchFamily="34" charset="0"/>
            </a:endParaRPr>
          </a:p>
          <a:p>
            <a:r>
              <a:rPr lang="en-US" dirty="0" smtClean="0">
                <a:latin typeface="Arial" pitchFamily="34" charset="0"/>
                <a:cs typeface="Arial" pitchFamily="34" charset="0"/>
              </a:rPr>
              <a:t>7. The value of put or call options is closely related with the market value/ price of the security that underlies the option.</a:t>
            </a:r>
          </a:p>
          <a:p>
            <a:endParaRPr lang="en-US" dirty="0" smtClean="0">
              <a:latin typeface="Arial" pitchFamily="34" charset="0"/>
              <a:cs typeface="Arial" pitchFamily="34" charset="0"/>
            </a:endParaRPr>
          </a:p>
          <a:p>
            <a:endParaRPr lang="en-US" dirty="0" smtClean="0"/>
          </a:p>
          <a:p>
            <a:endParaRPr lang="en-US" dirty="0"/>
          </a:p>
        </p:txBody>
      </p:sp>
      <p:sp>
        <p:nvSpPr>
          <p:cNvPr id="3" name="Title 2"/>
          <p:cNvSpPr>
            <a:spLocks noGrp="1"/>
          </p:cNvSpPr>
          <p:nvPr>
            <p:ph type="title"/>
          </p:nvPr>
        </p:nvSpPr>
        <p:spPr/>
        <p:txBody>
          <a:bodyPr>
            <a:normAutofit fontScale="90000"/>
          </a:bodyPr>
          <a:lstStyle/>
          <a:p>
            <a:r>
              <a:rPr lang="en-US" dirty="0" smtClean="0">
                <a:latin typeface="Arial" pitchFamily="34" charset="0"/>
                <a:cs typeface="Arial" pitchFamily="34" charset="0"/>
              </a:rPr>
              <a:t>Summary</a:t>
            </a:r>
            <a:br>
              <a:rPr lang="en-US"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dirty="0" smtClean="0">
                <a:latin typeface="Arial" pitchFamily="34" charset="0"/>
                <a:cs typeface="Arial" pitchFamily="34" charset="0"/>
              </a:rPr>
              <a:t>8. Intrinsic value for call option will be 0, if the underlying stock price at the end of expiration period is less than the exercise price, intrinsic value of call option will be positive, if the underlying stock price at the end of expiration period is higher than the exercise price, because the investor will use call option to buy the underlying stock at exercise price as this price is more favorable (lower) than price in the market.</a:t>
            </a:r>
          </a:p>
          <a:p>
            <a:endParaRPr lang="en-US" dirty="0" smtClean="0">
              <a:latin typeface="Arial" pitchFamily="34" charset="0"/>
              <a:cs typeface="Arial" pitchFamily="34" charset="0"/>
            </a:endParaRPr>
          </a:p>
          <a:p>
            <a:r>
              <a:rPr lang="en-US" dirty="0" smtClean="0">
                <a:latin typeface="Arial" pitchFamily="34" charset="0"/>
                <a:cs typeface="Arial" pitchFamily="34" charset="0"/>
              </a:rPr>
              <a:t>9. Intrinsic value for put option will be 0, if the underlying stock price at the end of expiration period is higher than the exercise price, intrinsic value of put option will be positive, if the underlying stock price at the end of expiration period is lower than the exercise price, because the investor will use put option to sell the underlying stock at exercise price as this price is more favorable (higher) than price in the market.</a:t>
            </a:r>
          </a:p>
          <a:p>
            <a:endParaRPr lang="en-US" dirty="0"/>
          </a:p>
        </p:txBody>
      </p:sp>
      <p:sp>
        <p:nvSpPr>
          <p:cNvPr id="3" name="Title 2"/>
          <p:cNvSpPr>
            <a:spLocks noGrp="1"/>
          </p:cNvSpPr>
          <p:nvPr>
            <p:ph type="title"/>
          </p:nvPr>
        </p:nvSpPr>
        <p:spPr/>
        <p:txBody>
          <a:bodyPr>
            <a:normAutofit fontScale="90000"/>
          </a:bodyPr>
          <a:lstStyle/>
          <a:p>
            <a:r>
              <a:rPr lang="en-US" dirty="0" smtClean="0">
                <a:latin typeface="Arial" pitchFamily="34" charset="0"/>
                <a:cs typeface="Arial" pitchFamily="34" charset="0"/>
              </a:rPr>
              <a:t>Summary</a:t>
            </a:r>
            <a:br>
              <a:rPr lang="en-US"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dirty="0" smtClean="0">
                <a:latin typeface="Arial" pitchFamily="34" charset="0"/>
                <a:cs typeface="Arial" pitchFamily="34" charset="0"/>
              </a:rPr>
              <a:t>10. In the money "is a situation in which strike price of the option is below the market price of underlying stock for a call, or the strike price is above the market price of the underlying stock for a put.</a:t>
            </a:r>
          </a:p>
          <a:p>
            <a:endParaRPr lang="en-US" dirty="0" smtClean="0">
              <a:latin typeface="Arial" pitchFamily="34" charset="0"/>
              <a:cs typeface="Arial" pitchFamily="34" charset="0"/>
            </a:endParaRPr>
          </a:p>
          <a:p>
            <a:r>
              <a:rPr lang="en-US" dirty="0" smtClean="0">
                <a:latin typeface="Arial" pitchFamily="34" charset="0"/>
                <a:cs typeface="Arial" pitchFamily="34" charset="0"/>
              </a:rPr>
              <a:t>11. Out of money is a situation in which strike price of the option is above the market price of underlying stock for a call, or the strike price is below the market price of the underlying stock for a put.</a:t>
            </a:r>
          </a:p>
          <a:p>
            <a:endParaRPr lang="en-US" dirty="0" smtClean="0">
              <a:latin typeface="Arial" pitchFamily="34" charset="0"/>
              <a:cs typeface="Arial" pitchFamily="34" charset="0"/>
            </a:endParaRPr>
          </a:p>
          <a:p>
            <a:r>
              <a:rPr lang="en-US" dirty="0" smtClean="0">
                <a:latin typeface="Arial" pitchFamily="34" charset="0"/>
                <a:cs typeface="Arial" pitchFamily="34" charset="0"/>
              </a:rPr>
              <a:t>12. At the money is used to denote an option (put or call) whose strike price is at or near the price of underlying stock.</a:t>
            </a:r>
          </a:p>
          <a:p>
            <a:endParaRPr lang="en-US" dirty="0" smtClean="0">
              <a:latin typeface="Arial" pitchFamily="34" charset="0"/>
              <a:cs typeface="Arial" pitchFamily="34" charset="0"/>
            </a:endParaRPr>
          </a:p>
          <a:p>
            <a:r>
              <a:rPr lang="en-US" dirty="0" smtClean="0">
                <a:latin typeface="Arial" pitchFamily="34" charset="0"/>
                <a:cs typeface="Arial" pitchFamily="34" charset="0"/>
              </a:rPr>
              <a:t>13. Option premium is the quoted price the investor pays to buy put or call option.</a:t>
            </a:r>
          </a:p>
          <a:p>
            <a:endParaRPr lang="en-US"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normAutofit fontScale="90000"/>
          </a:bodyPr>
          <a:lstStyle/>
          <a:p>
            <a:r>
              <a:rPr lang="en-US" dirty="0" smtClean="0">
                <a:latin typeface="Arial" pitchFamily="34" charset="0"/>
                <a:cs typeface="Arial" pitchFamily="34" charset="0"/>
              </a:rPr>
              <a:t>Summary</a:t>
            </a:r>
            <a:br>
              <a:rPr lang="en-US"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latin typeface="Arial" pitchFamily="34" charset="0"/>
                <a:cs typeface="Arial" pitchFamily="34" charset="0"/>
              </a:rPr>
              <a:t>Option premium is used to describe the market price of option.</a:t>
            </a:r>
          </a:p>
          <a:p>
            <a:endParaRPr lang="en-US" dirty="0" smtClean="0">
              <a:latin typeface="Arial" pitchFamily="34" charset="0"/>
              <a:cs typeface="Arial" pitchFamily="34" charset="0"/>
            </a:endParaRPr>
          </a:p>
          <a:p>
            <a:r>
              <a:rPr lang="en-US" dirty="0" smtClean="0">
                <a:latin typeface="Arial" pitchFamily="34" charset="0"/>
                <a:cs typeface="Arial" pitchFamily="34" charset="0"/>
              </a:rPr>
              <a:t>14. The time value reflects the option’s potential appreciation and can be calculated as the difference between the option price (premium) and intrinsic value.</a:t>
            </a:r>
          </a:p>
          <a:p>
            <a:endParaRPr lang="en-US" dirty="0" smtClean="0">
              <a:latin typeface="Arial" pitchFamily="34" charset="0"/>
              <a:cs typeface="Arial" pitchFamily="34" charset="0"/>
            </a:endParaRPr>
          </a:p>
          <a:p>
            <a:r>
              <a:rPr lang="en-US" dirty="0" smtClean="0">
                <a:latin typeface="Arial" pitchFamily="34" charset="0"/>
                <a:cs typeface="Arial" pitchFamily="34" charset="0"/>
              </a:rPr>
              <a:t>15. The profit or loss of using options is defined as difference between the intrinsic value of the option and option premium.</a:t>
            </a:r>
          </a:p>
          <a:p>
            <a:endParaRPr lang="en-US" dirty="0" smtClean="0">
              <a:latin typeface="Arial" pitchFamily="34" charset="0"/>
              <a:cs typeface="Arial" pitchFamily="34" charset="0"/>
            </a:endParaRPr>
          </a:p>
        </p:txBody>
      </p:sp>
      <p:sp>
        <p:nvSpPr>
          <p:cNvPr id="3" name="Title 2"/>
          <p:cNvSpPr>
            <a:spLocks noGrp="1"/>
          </p:cNvSpPr>
          <p:nvPr>
            <p:ph type="title"/>
          </p:nvPr>
        </p:nvSpPr>
        <p:spPr/>
        <p:txBody>
          <a:bodyPr>
            <a:normAutofit fontScale="90000"/>
          </a:bodyPr>
          <a:lstStyle/>
          <a:p>
            <a:r>
              <a:rPr lang="en-US" dirty="0" smtClean="0">
                <a:latin typeface="Arial" pitchFamily="34" charset="0"/>
                <a:cs typeface="Arial" pitchFamily="34" charset="0"/>
              </a:rPr>
              <a:t>Summary</a:t>
            </a:r>
            <a:br>
              <a:rPr lang="en-US"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smtClean="0">
                <a:latin typeface="Arial" pitchFamily="34" charset="0"/>
                <a:cs typeface="Arial" pitchFamily="34" charset="0"/>
              </a:rPr>
              <a:t>16. Black-</a:t>
            </a:r>
            <a:r>
              <a:rPr lang="en-US" dirty="0" err="1" smtClean="0">
                <a:latin typeface="Arial" pitchFamily="34" charset="0"/>
                <a:cs typeface="Arial" pitchFamily="34" charset="0"/>
              </a:rPr>
              <a:t>Scholes</a:t>
            </a:r>
            <a:r>
              <a:rPr lang="en-US" dirty="0" smtClean="0">
                <a:latin typeface="Arial" pitchFamily="34" charset="0"/>
                <a:cs typeface="Arial" pitchFamily="34" charset="0"/>
              </a:rPr>
              <a:t> model is developed for estimating the fair value of the call options.</a:t>
            </a:r>
          </a:p>
          <a:p>
            <a:endParaRPr lang="en-US" dirty="0" smtClean="0">
              <a:latin typeface="Arial" pitchFamily="34" charset="0"/>
              <a:cs typeface="Arial" pitchFamily="34" charset="0"/>
            </a:endParaRPr>
          </a:p>
          <a:p>
            <a:r>
              <a:rPr lang="en-US" dirty="0" smtClean="0">
                <a:latin typeface="Arial" pitchFamily="34" charset="0"/>
                <a:cs typeface="Arial" pitchFamily="34" charset="0"/>
              </a:rPr>
              <a:t>5 main parameters used in Black-</a:t>
            </a:r>
            <a:r>
              <a:rPr lang="en-US" dirty="0" err="1" smtClean="0">
                <a:latin typeface="Arial" pitchFamily="34" charset="0"/>
                <a:cs typeface="Arial" pitchFamily="34" charset="0"/>
              </a:rPr>
              <a:t>Scholes</a:t>
            </a:r>
            <a:r>
              <a:rPr lang="en-US" dirty="0" smtClean="0">
                <a:latin typeface="Arial" pitchFamily="34" charset="0"/>
                <a:cs typeface="Arial" pitchFamily="34" charset="0"/>
              </a:rPr>
              <a:t> model are: (1) continuously compounded risk free rate of return expressed on the annual basis;</a:t>
            </a:r>
          </a:p>
          <a:p>
            <a:r>
              <a:rPr lang="en-US" dirty="0" smtClean="0">
                <a:latin typeface="Arial" pitchFamily="34" charset="0"/>
                <a:cs typeface="Arial" pitchFamily="34" charset="0"/>
              </a:rPr>
              <a:t> (2) current market price of the underlying stock;</a:t>
            </a:r>
          </a:p>
          <a:p>
            <a:r>
              <a:rPr lang="en-US" dirty="0" smtClean="0">
                <a:latin typeface="Arial" pitchFamily="34" charset="0"/>
                <a:cs typeface="Arial" pitchFamily="34" charset="0"/>
              </a:rPr>
              <a:t>(3) risk of the underlying common stock, measured by the standard deviation of the continuously compounded annual rate of return on the stock;</a:t>
            </a:r>
          </a:p>
          <a:p>
            <a:r>
              <a:rPr lang="en-US" dirty="0" smtClean="0">
                <a:latin typeface="Arial" pitchFamily="34" charset="0"/>
                <a:cs typeface="Arial" pitchFamily="34" charset="0"/>
              </a:rPr>
              <a:t>(4) exercise price of the option; (5) time remaining before expiration, expressed as a fraction of a year.</a:t>
            </a:r>
            <a:endParaRPr lang="en-US" dirty="0" smtClean="0"/>
          </a:p>
          <a:p>
            <a:endParaRPr lang="en-US" dirty="0"/>
          </a:p>
        </p:txBody>
      </p:sp>
      <p:sp>
        <p:nvSpPr>
          <p:cNvPr id="3" name="Title 2"/>
          <p:cNvSpPr>
            <a:spLocks noGrp="1"/>
          </p:cNvSpPr>
          <p:nvPr>
            <p:ph type="title"/>
          </p:nvPr>
        </p:nvSpPr>
        <p:spPr/>
        <p:txBody>
          <a:bodyPr>
            <a:normAutofit fontScale="90000"/>
          </a:bodyPr>
          <a:lstStyle/>
          <a:p>
            <a:r>
              <a:rPr lang="en-US" dirty="0" smtClean="0">
                <a:latin typeface="Arial" pitchFamily="34" charset="0"/>
                <a:cs typeface="Arial" pitchFamily="34" charset="0"/>
              </a:rPr>
              <a:t>Summary</a:t>
            </a:r>
            <a:br>
              <a:rPr lang="en-US"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endParaRPr lang="en-US" dirty="0" smtClean="0">
              <a:latin typeface="Arial" pitchFamily="34" charset="0"/>
              <a:cs typeface="Arial" pitchFamily="34" charset="0"/>
            </a:endParaRPr>
          </a:p>
          <a:p>
            <a:r>
              <a:rPr lang="en-US" dirty="0" smtClean="0">
                <a:latin typeface="Arial" pitchFamily="34" charset="0"/>
                <a:cs typeface="Arial" pitchFamily="34" charset="0"/>
              </a:rPr>
              <a:t>17. Option strategy known as straddle involves buying (or writing) both a call and put options on the same stock, with the options having the same exercise price and expiration date.</a:t>
            </a:r>
          </a:p>
          <a:p>
            <a:endParaRPr lang="en-US" dirty="0" smtClean="0">
              <a:latin typeface="Arial" pitchFamily="34" charset="0"/>
              <a:cs typeface="Arial" pitchFamily="34" charset="0"/>
            </a:endParaRPr>
          </a:p>
          <a:p>
            <a:r>
              <a:rPr lang="en-US" dirty="0" smtClean="0">
                <a:latin typeface="Arial" pitchFamily="34" charset="0"/>
                <a:cs typeface="Arial" pitchFamily="34" charset="0"/>
              </a:rPr>
              <a:t>18. Hedging with options is especially attractive because they can give protection against loss or the stock protects the option against loss. </a:t>
            </a:r>
          </a:p>
          <a:p>
            <a:r>
              <a:rPr lang="en-US" dirty="0" smtClean="0">
                <a:latin typeface="Arial" pitchFamily="34" charset="0"/>
                <a:cs typeface="Arial" pitchFamily="34" charset="0"/>
              </a:rPr>
              <a:t>Hedging reduces the dispersion of possible outcomes to the investor. </a:t>
            </a:r>
          </a:p>
          <a:p>
            <a:r>
              <a:rPr lang="en-US" dirty="0" smtClean="0">
                <a:latin typeface="Arial" pitchFamily="34" charset="0"/>
                <a:cs typeface="Arial" pitchFamily="34" charset="0"/>
              </a:rPr>
              <a:t>There is a floor below which losses cannot be increased, while the size of the loss would be limited to the option premium paid.</a:t>
            </a:r>
          </a:p>
        </p:txBody>
      </p:sp>
      <p:sp>
        <p:nvSpPr>
          <p:cNvPr id="3" name="Title 2"/>
          <p:cNvSpPr>
            <a:spLocks noGrp="1"/>
          </p:cNvSpPr>
          <p:nvPr>
            <p:ph type="title"/>
          </p:nvPr>
        </p:nvSpPr>
        <p:spPr/>
        <p:txBody>
          <a:bodyPr>
            <a:normAutofit fontScale="90000"/>
          </a:bodyPr>
          <a:lstStyle/>
          <a:p>
            <a:r>
              <a:rPr lang="en-US" dirty="0" smtClean="0">
                <a:latin typeface="Arial" pitchFamily="34" charset="0"/>
                <a:cs typeface="Arial" pitchFamily="34" charset="0"/>
              </a:rPr>
              <a:t>Summary</a:t>
            </a:r>
            <a:br>
              <a:rPr lang="en-US"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dirty="0" smtClean="0">
                <a:latin typeface="Arial" pitchFamily="34" charset="0"/>
                <a:cs typeface="Arial" pitchFamily="34" charset="0"/>
              </a:rPr>
              <a:t>19. Index option is based on stock index instead of an underlying stock. When index option is exercised, settlement is made by cash payment, not delivery of shares.</a:t>
            </a:r>
          </a:p>
          <a:p>
            <a:endParaRPr lang="en-US" dirty="0" smtClean="0">
              <a:latin typeface="Arial" pitchFamily="34" charset="0"/>
              <a:cs typeface="Arial" pitchFamily="34" charset="0"/>
            </a:endParaRPr>
          </a:p>
          <a:p>
            <a:r>
              <a:rPr lang="en-US" dirty="0" smtClean="0">
                <a:latin typeface="Arial" pitchFamily="34" charset="0"/>
                <a:cs typeface="Arial" pitchFamily="34" charset="0"/>
              </a:rPr>
              <a:t>20. Using hedging strategies very important characteristic is the hedge ratio of the portfolio.</a:t>
            </a:r>
          </a:p>
          <a:p>
            <a:endParaRPr lang="en-US" dirty="0" smtClean="0">
              <a:latin typeface="Arial" pitchFamily="34" charset="0"/>
              <a:cs typeface="Arial" pitchFamily="34" charset="0"/>
            </a:endParaRPr>
          </a:p>
          <a:p>
            <a:r>
              <a:rPr lang="en-US" dirty="0" smtClean="0">
                <a:latin typeface="Arial" pitchFamily="34" charset="0"/>
                <a:cs typeface="Arial" pitchFamily="34" charset="0"/>
              </a:rPr>
              <a:t>Hedge ratio is a number of stocks to buy or sell with options such that the future portfolio value is risk-free.</a:t>
            </a:r>
          </a:p>
          <a:p>
            <a:endParaRPr lang="en-US" dirty="0" smtClean="0">
              <a:latin typeface="Arial" pitchFamily="34" charset="0"/>
              <a:cs typeface="Arial" pitchFamily="34" charset="0"/>
            </a:endParaRPr>
          </a:p>
          <a:p>
            <a:r>
              <a:rPr lang="en-US" dirty="0" smtClean="0">
                <a:latin typeface="Arial" pitchFamily="34" charset="0"/>
                <a:cs typeface="Arial" pitchFamily="34" charset="0"/>
              </a:rPr>
              <a:t>21. Riskless (perfect) hedge is such a hedge which allows in each moment given to compensate the decrease in prices of the stocks by increase in value of options.</a:t>
            </a:r>
          </a:p>
          <a:p>
            <a:endParaRPr lang="en-US" dirty="0"/>
          </a:p>
        </p:txBody>
      </p:sp>
      <p:sp>
        <p:nvSpPr>
          <p:cNvPr id="3" name="Title 2"/>
          <p:cNvSpPr>
            <a:spLocks noGrp="1"/>
          </p:cNvSpPr>
          <p:nvPr>
            <p:ph type="title"/>
          </p:nvPr>
        </p:nvSpPr>
        <p:spPr/>
        <p:txBody>
          <a:bodyPr>
            <a:normAutofit fontScale="90000"/>
          </a:bodyPr>
          <a:lstStyle/>
          <a:p>
            <a:r>
              <a:rPr lang="en-US" dirty="0" smtClean="0">
                <a:latin typeface="Arial" pitchFamily="34" charset="0"/>
                <a:cs typeface="Arial" pitchFamily="34" charset="0"/>
              </a:rPr>
              <a:t>Summary</a:t>
            </a:r>
            <a:br>
              <a:rPr lang="en-US"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dirty="0" smtClean="0">
                <a:latin typeface="Arial" pitchFamily="34" charset="0"/>
                <a:cs typeface="Arial" pitchFamily="34" charset="0"/>
              </a:rPr>
              <a:t>• American options</a:t>
            </a:r>
          </a:p>
          <a:p>
            <a:r>
              <a:rPr lang="en-US" dirty="0" smtClean="0">
                <a:latin typeface="Arial" pitchFamily="34" charset="0"/>
                <a:cs typeface="Arial" pitchFamily="34" charset="0"/>
              </a:rPr>
              <a:t>• At the money</a:t>
            </a:r>
          </a:p>
          <a:p>
            <a:r>
              <a:rPr lang="en-US" dirty="0" smtClean="0">
                <a:latin typeface="Arial" pitchFamily="34" charset="0"/>
                <a:cs typeface="Arial" pitchFamily="34" charset="0"/>
              </a:rPr>
              <a:t>• Black-</a:t>
            </a:r>
            <a:r>
              <a:rPr lang="en-US" dirty="0" err="1" smtClean="0">
                <a:latin typeface="Arial" pitchFamily="34" charset="0"/>
                <a:cs typeface="Arial" pitchFamily="34" charset="0"/>
              </a:rPr>
              <a:t>Scholes</a:t>
            </a:r>
            <a:r>
              <a:rPr lang="en-US" dirty="0" smtClean="0">
                <a:latin typeface="Arial" pitchFamily="34" charset="0"/>
                <a:cs typeface="Arial" pitchFamily="34" charset="0"/>
              </a:rPr>
              <a:t> model</a:t>
            </a:r>
          </a:p>
          <a:p>
            <a:r>
              <a:rPr lang="en-US" dirty="0" smtClean="0">
                <a:latin typeface="Arial" pitchFamily="34" charset="0"/>
                <a:cs typeface="Arial" pitchFamily="34" charset="0"/>
              </a:rPr>
              <a:t>• Call option</a:t>
            </a:r>
          </a:p>
          <a:p>
            <a:r>
              <a:rPr lang="en-US" dirty="0" smtClean="0">
                <a:latin typeface="Arial" pitchFamily="34" charset="0"/>
                <a:cs typeface="Arial" pitchFamily="34" charset="0"/>
              </a:rPr>
              <a:t>• European options</a:t>
            </a:r>
          </a:p>
          <a:p>
            <a:r>
              <a:rPr lang="en-US" dirty="0" smtClean="0">
                <a:latin typeface="Arial" pitchFamily="34" charset="0"/>
                <a:cs typeface="Arial" pitchFamily="34" charset="0"/>
              </a:rPr>
              <a:t>• Exercise price (strike price)</a:t>
            </a:r>
          </a:p>
          <a:p>
            <a:r>
              <a:rPr lang="en-US" dirty="0" smtClean="0">
                <a:latin typeface="Arial" pitchFamily="34" charset="0"/>
                <a:cs typeface="Arial" pitchFamily="34" charset="0"/>
              </a:rPr>
              <a:t>• Expiration date</a:t>
            </a:r>
          </a:p>
          <a:p>
            <a:r>
              <a:rPr lang="en-US" dirty="0" smtClean="0">
                <a:latin typeface="Arial" pitchFamily="34" charset="0"/>
                <a:cs typeface="Arial" pitchFamily="34" charset="0"/>
              </a:rPr>
              <a:t>• In the money</a:t>
            </a:r>
          </a:p>
          <a:p>
            <a:r>
              <a:rPr lang="en-US" dirty="0" smtClean="0">
                <a:latin typeface="Arial" pitchFamily="34" charset="0"/>
                <a:cs typeface="Arial" pitchFamily="34" charset="0"/>
              </a:rPr>
              <a:t>• Intrinsic value of option</a:t>
            </a:r>
          </a:p>
          <a:p>
            <a:r>
              <a:rPr lang="en-US" dirty="0" smtClean="0">
                <a:latin typeface="Arial" pitchFamily="34" charset="0"/>
                <a:cs typeface="Arial" pitchFamily="34" charset="0"/>
              </a:rPr>
              <a:t>• Hedger</a:t>
            </a:r>
          </a:p>
          <a:p>
            <a:r>
              <a:rPr lang="en-US" dirty="0" smtClean="0">
                <a:latin typeface="Arial" pitchFamily="34" charset="0"/>
                <a:cs typeface="Arial" pitchFamily="34" charset="0"/>
              </a:rPr>
              <a:t>• Hedging</a:t>
            </a:r>
          </a:p>
          <a:p>
            <a:r>
              <a:rPr lang="en-US" dirty="0" smtClean="0">
                <a:latin typeface="Arial" pitchFamily="34" charset="0"/>
                <a:cs typeface="Arial" pitchFamily="34" charset="0"/>
              </a:rPr>
              <a:t>• Hedge ratio</a:t>
            </a:r>
          </a:p>
          <a:p>
            <a:r>
              <a:rPr lang="en-US" dirty="0" smtClean="0">
                <a:latin typeface="Arial" pitchFamily="34" charset="0"/>
                <a:cs typeface="Arial" pitchFamily="34" charset="0"/>
              </a:rPr>
              <a:t>• Option</a:t>
            </a:r>
          </a:p>
          <a:p>
            <a:endParaRPr lang="en-US" dirty="0"/>
          </a:p>
        </p:txBody>
      </p:sp>
      <p:sp>
        <p:nvSpPr>
          <p:cNvPr id="3" name="Title 2"/>
          <p:cNvSpPr>
            <a:spLocks noGrp="1"/>
          </p:cNvSpPr>
          <p:nvPr>
            <p:ph type="title"/>
          </p:nvPr>
        </p:nvSpPr>
        <p:spPr/>
        <p:txBody>
          <a:bodyPr>
            <a:normAutofit fontScale="90000"/>
          </a:bodyPr>
          <a:lstStyle/>
          <a:p>
            <a:r>
              <a:rPr lang="en-US" dirty="0" smtClean="0">
                <a:latin typeface="Arial" pitchFamily="34" charset="0"/>
                <a:cs typeface="Arial" pitchFamily="34" charset="0"/>
              </a:rPr>
              <a:t>Key-terms</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dirty="0" smtClean="0">
                <a:latin typeface="Arial" pitchFamily="34" charset="0"/>
                <a:cs typeface="Arial" pitchFamily="34" charset="0"/>
              </a:rPr>
              <a:t>1. Distinguish between a put and a call.</a:t>
            </a:r>
          </a:p>
          <a:p>
            <a:r>
              <a:rPr lang="en-US" dirty="0" smtClean="0">
                <a:latin typeface="Arial" pitchFamily="34" charset="0"/>
                <a:cs typeface="Arial" pitchFamily="34" charset="0"/>
              </a:rPr>
              <a:t>2. What does it mean to say „an option buyer has a right but not an obligation?</a:t>
            </a:r>
          </a:p>
          <a:p>
            <a:r>
              <a:rPr lang="en-US" dirty="0" smtClean="0">
                <a:latin typeface="Arial" pitchFamily="34" charset="0"/>
                <a:cs typeface="Arial" pitchFamily="34" charset="0"/>
              </a:rPr>
              <a:t>3. Explain the following terms used with the options:</a:t>
            </a:r>
          </a:p>
          <a:p>
            <a:r>
              <a:rPr lang="en-US" dirty="0" smtClean="0">
                <a:latin typeface="Arial" pitchFamily="34" charset="0"/>
                <a:cs typeface="Arial" pitchFamily="34" charset="0"/>
              </a:rPr>
              <a:t>a) „In the money“</a:t>
            </a:r>
          </a:p>
          <a:p>
            <a:r>
              <a:rPr lang="en-US" dirty="0" smtClean="0">
                <a:latin typeface="Arial" pitchFamily="34" charset="0"/>
                <a:cs typeface="Arial" pitchFamily="34" charset="0"/>
              </a:rPr>
              <a:t>b) „Out of money“</a:t>
            </a:r>
          </a:p>
          <a:p>
            <a:r>
              <a:rPr lang="en-US" dirty="0" smtClean="0">
                <a:latin typeface="Arial" pitchFamily="34" charset="0"/>
                <a:cs typeface="Arial" pitchFamily="34" charset="0"/>
              </a:rPr>
              <a:t>c) „At the money“</a:t>
            </a:r>
          </a:p>
          <a:p>
            <a:r>
              <a:rPr lang="en-US" dirty="0" smtClean="0">
                <a:latin typeface="Arial" pitchFamily="34" charset="0"/>
                <a:cs typeface="Arial" pitchFamily="34" charset="0"/>
              </a:rPr>
              <a:t>4. What is the difference between option premium and option price?</a:t>
            </a:r>
          </a:p>
          <a:p>
            <a:r>
              <a:rPr lang="en-US" dirty="0" smtClean="0">
                <a:latin typeface="Arial" pitchFamily="34" charset="0"/>
                <a:cs typeface="Arial" pitchFamily="34" charset="0"/>
              </a:rPr>
              <a:t>5. What is the relationship between option prices and their intrinsic value?</a:t>
            </a:r>
          </a:p>
          <a:p>
            <a:r>
              <a:rPr lang="en-US" dirty="0" smtClean="0">
                <a:latin typeface="Arial" pitchFamily="34" charset="0"/>
                <a:cs typeface="Arial" pitchFamily="34" charset="0"/>
              </a:rPr>
              <a:t>6. Why is the call or put writer‘s position considerably different from the buyer‘s position?</a:t>
            </a:r>
          </a:p>
        </p:txBody>
      </p:sp>
      <p:sp>
        <p:nvSpPr>
          <p:cNvPr id="3" name="Title 2"/>
          <p:cNvSpPr>
            <a:spLocks noGrp="1"/>
          </p:cNvSpPr>
          <p:nvPr>
            <p:ph type="title"/>
          </p:nvPr>
        </p:nvSpPr>
        <p:spPr/>
        <p:txBody>
          <a:bodyPr/>
          <a:lstStyle/>
          <a:p>
            <a:r>
              <a:rPr lang="en-US" dirty="0" smtClean="0"/>
              <a:t>QUESTIONS</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5606</TotalTime>
  <Words>2480</Words>
  <Application>Microsoft Office PowerPoint</Application>
  <PresentationFormat>On-screen Show (4:3)</PresentationFormat>
  <Paragraphs>242</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Concourse</vt:lpstr>
      <vt:lpstr>Slide 1</vt:lpstr>
      <vt:lpstr> Investment and portfolio management MGT 531 </vt:lpstr>
      <vt:lpstr>References </vt:lpstr>
      <vt:lpstr>Summary of last lecture </vt:lpstr>
      <vt:lpstr>Contents of today's lecture </vt:lpstr>
      <vt:lpstr>Using options as investments</vt:lpstr>
      <vt:lpstr>Using options as investments</vt:lpstr>
      <vt:lpstr>Using options as investments</vt:lpstr>
      <vt:lpstr>Using options as investments</vt:lpstr>
      <vt:lpstr>Using options as investments</vt:lpstr>
      <vt:lpstr>Portfolio protection with options. Hedging</vt:lpstr>
      <vt:lpstr>Portfolio protection with options. Hedging</vt:lpstr>
      <vt:lpstr>Portfolio protection with options. Hedging</vt:lpstr>
      <vt:lpstr>HEDGING</vt:lpstr>
      <vt:lpstr>Portfolio protection with options. Hedging</vt:lpstr>
      <vt:lpstr>Portfolio protection with options. Hedging</vt:lpstr>
      <vt:lpstr>Portfolio protection with options. Hedging</vt:lpstr>
      <vt:lpstr>Portfolio protection with options. Hedging</vt:lpstr>
      <vt:lpstr>Portfolio protection with options. Hedging</vt:lpstr>
      <vt:lpstr>Summary </vt:lpstr>
      <vt:lpstr>Summary </vt:lpstr>
      <vt:lpstr>Summary </vt:lpstr>
      <vt:lpstr>Summary </vt:lpstr>
      <vt:lpstr>Summary </vt:lpstr>
      <vt:lpstr>Summary </vt:lpstr>
      <vt:lpstr>Summary </vt:lpstr>
      <vt:lpstr>Summary </vt:lpstr>
      <vt:lpstr>Summary </vt:lpstr>
      <vt:lpstr>Summary </vt:lpstr>
      <vt:lpstr>Key-terms </vt:lpstr>
      <vt:lpstr>QUESTIONS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5 DETERMINANTS OF LABOR SUPPLY OF HUSBANDS AND WIVES</dc:title>
  <dc:creator>Ranjhas</dc:creator>
  <cp:lastModifiedBy>stdc_lp</cp:lastModifiedBy>
  <cp:revision>1728</cp:revision>
  <dcterms:created xsi:type="dcterms:W3CDTF">2012-09-17T13:13:53Z</dcterms:created>
  <dcterms:modified xsi:type="dcterms:W3CDTF">2014-07-01T17:50:38Z</dcterms:modified>
</cp:coreProperties>
</file>