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44" r:id="rId1"/>
  </p:sldMasterIdLst>
  <p:notesMasterIdLst>
    <p:notesMasterId r:id="rId99"/>
  </p:notesMasterIdLst>
  <p:sldIdLst>
    <p:sldId id="995" r:id="rId2"/>
    <p:sldId id="996" r:id="rId3"/>
    <p:sldId id="1003" r:id="rId4"/>
    <p:sldId id="1004" r:id="rId5"/>
    <p:sldId id="1005" r:id="rId6"/>
    <p:sldId id="901" r:id="rId7"/>
    <p:sldId id="906" r:id="rId8"/>
    <p:sldId id="907" r:id="rId9"/>
    <p:sldId id="1000" r:id="rId10"/>
    <p:sldId id="908" r:id="rId11"/>
    <p:sldId id="1001" r:id="rId12"/>
    <p:sldId id="909" r:id="rId13"/>
    <p:sldId id="910" r:id="rId14"/>
    <p:sldId id="911" r:id="rId15"/>
    <p:sldId id="912" r:id="rId16"/>
    <p:sldId id="1002" r:id="rId17"/>
    <p:sldId id="913" r:id="rId18"/>
    <p:sldId id="914" r:id="rId19"/>
    <p:sldId id="915" r:id="rId20"/>
    <p:sldId id="916" r:id="rId21"/>
    <p:sldId id="917" r:id="rId22"/>
    <p:sldId id="918" r:id="rId23"/>
    <p:sldId id="919" r:id="rId24"/>
    <p:sldId id="920" r:id="rId25"/>
    <p:sldId id="921" r:id="rId26"/>
    <p:sldId id="922" r:id="rId27"/>
    <p:sldId id="902" r:id="rId28"/>
    <p:sldId id="923" r:id="rId29"/>
    <p:sldId id="924" r:id="rId30"/>
    <p:sldId id="925" r:id="rId31"/>
    <p:sldId id="926" r:id="rId32"/>
    <p:sldId id="928" r:id="rId33"/>
    <p:sldId id="929" r:id="rId34"/>
    <p:sldId id="930" r:id="rId35"/>
    <p:sldId id="931" r:id="rId36"/>
    <p:sldId id="932" r:id="rId37"/>
    <p:sldId id="933" r:id="rId38"/>
    <p:sldId id="927" r:id="rId39"/>
    <p:sldId id="935" r:id="rId40"/>
    <p:sldId id="936" r:id="rId41"/>
    <p:sldId id="937" r:id="rId42"/>
    <p:sldId id="938" r:id="rId43"/>
    <p:sldId id="939" r:id="rId44"/>
    <p:sldId id="940" r:id="rId45"/>
    <p:sldId id="941" r:id="rId46"/>
    <p:sldId id="934" r:id="rId47"/>
    <p:sldId id="944" r:id="rId48"/>
    <p:sldId id="946" r:id="rId49"/>
    <p:sldId id="945" r:id="rId50"/>
    <p:sldId id="942" r:id="rId51"/>
    <p:sldId id="948" r:id="rId52"/>
    <p:sldId id="952" r:id="rId53"/>
    <p:sldId id="953" r:id="rId54"/>
    <p:sldId id="949" r:id="rId55"/>
    <p:sldId id="950" r:id="rId56"/>
    <p:sldId id="951" r:id="rId57"/>
    <p:sldId id="954" r:id="rId58"/>
    <p:sldId id="947" r:id="rId59"/>
    <p:sldId id="955" r:id="rId60"/>
    <p:sldId id="943" r:id="rId61"/>
    <p:sldId id="958" r:id="rId62"/>
    <p:sldId id="959" r:id="rId63"/>
    <p:sldId id="960" r:id="rId64"/>
    <p:sldId id="962" r:id="rId65"/>
    <p:sldId id="963" r:id="rId66"/>
    <p:sldId id="961" r:id="rId67"/>
    <p:sldId id="964" r:id="rId68"/>
    <p:sldId id="965" r:id="rId69"/>
    <p:sldId id="966" r:id="rId70"/>
    <p:sldId id="967" r:id="rId71"/>
    <p:sldId id="968" r:id="rId72"/>
    <p:sldId id="969" r:id="rId73"/>
    <p:sldId id="970" r:id="rId74"/>
    <p:sldId id="972" r:id="rId75"/>
    <p:sldId id="973" r:id="rId76"/>
    <p:sldId id="971" r:id="rId77"/>
    <p:sldId id="974" r:id="rId78"/>
    <p:sldId id="975" r:id="rId79"/>
    <p:sldId id="976" r:id="rId80"/>
    <p:sldId id="977" r:id="rId81"/>
    <p:sldId id="978" r:id="rId82"/>
    <p:sldId id="979" r:id="rId83"/>
    <p:sldId id="981" r:id="rId84"/>
    <p:sldId id="980" r:id="rId85"/>
    <p:sldId id="983" r:id="rId86"/>
    <p:sldId id="984" r:id="rId87"/>
    <p:sldId id="982" r:id="rId88"/>
    <p:sldId id="991" r:id="rId89"/>
    <p:sldId id="987" r:id="rId90"/>
    <p:sldId id="990" r:id="rId91"/>
    <p:sldId id="988" r:id="rId92"/>
    <p:sldId id="985" r:id="rId93"/>
    <p:sldId id="994" r:id="rId94"/>
    <p:sldId id="989" r:id="rId95"/>
    <p:sldId id="992" r:id="rId96"/>
    <p:sldId id="986" r:id="rId97"/>
    <p:sldId id="993" r:id="rId9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237" autoAdjust="0"/>
  </p:normalViewPr>
  <p:slideViewPr>
    <p:cSldViewPr>
      <p:cViewPr>
        <p:scale>
          <a:sx n="100" d="100"/>
          <a:sy n="100" d="100"/>
        </p:scale>
        <p:origin x="-432" y="7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08A513-F375-4F62-9721-07A6492E9AA8}" type="datetimeFigureOut">
              <a:rPr lang="en-US" smtClean="0"/>
              <a:pPr/>
              <a:t>30/06/2014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AB5E0B-CCBA-45BE-AFEF-E1EC3E31F36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FAB5E0B-CCBA-45BE-AFEF-E1EC3E31F367}" type="slidenum">
              <a:rPr lang="en-US" smtClean="0"/>
              <a:pPr/>
              <a:t>27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CFC90C0-6897-42D7-AC91-653C0A51C7AE}" type="datetimeFigureOut">
              <a:rPr lang="en-US" smtClean="0"/>
              <a:pPr/>
              <a:t>30/06/2014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FCF082F8-DAF7-4A24-824B-455D4BBD48A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30/06/2014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30/06/2014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CFC90C0-6897-42D7-AC91-653C0A51C7AE}" type="datetimeFigureOut">
              <a:rPr lang="en-US" smtClean="0"/>
              <a:pPr/>
              <a:t>30/06/2014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CFC90C0-6897-42D7-AC91-653C0A51C7AE}" type="datetimeFigureOut">
              <a:rPr lang="en-US" smtClean="0"/>
              <a:pPr/>
              <a:t>30/06/2014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8CFC90C0-6897-42D7-AC91-653C0A51C7AE}" type="datetimeFigureOut">
              <a:rPr lang="en-US" smtClean="0"/>
              <a:pPr/>
              <a:t>30/06/2014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CFC90C0-6897-42D7-AC91-653C0A51C7AE}" type="datetimeFigureOut">
              <a:rPr lang="en-US" smtClean="0"/>
              <a:pPr/>
              <a:t>30/06/2014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8CFC90C0-6897-42D7-AC91-653C0A51C7AE}" type="datetimeFigureOut">
              <a:rPr lang="en-US" smtClean="0"/>
              <a:pPr/>
              <a:t>30/06/2014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CFC90C0-6897-42D7-AC91-653C0A51C7AE}" type="datetimeFigureOut">
              <a:rPr lang="en-US" smtClean="0"/>
              <a:pPr/>
              <a:t>30/06/2014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FCF082F8-DAF7-4A24-824B-455D4BBD48A2}"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30/06/2014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30/06/2014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CFC90C0-6897-42D7-AC91-653C0A51C7AE}" type="datetimeFigureOut">
              <a:rPr lang="en-US" smtClean="0"/>
              <a:pPr/>
              <a:t>30/06/2014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CF082F8-DAF7-4A24-824B-455D4BBD48A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1" y="3200400"/>
            <a:ext cx="8686800" cy="1938992"/>
          </a:xfrm>
          <a:prstGeom prst="rect">
            <a:avLst/>
          </a:prstGeom>
        </p:spPr>
        <p:txBody>
          <a:bodyPr wrap="square">
            <a:spAutoFit/>
          </a:bodyPr>
          <a:lstStyle/>
          <a:p>
            <a:pPr algn="ctr"/>
            <a:r>
              <a:rPr lang="en-US" sz="4000" b="1" dirty="0" smtClean="0"/>
              <a:t>Investment and portfolio management</a:t>
            </a:r>
          </a:p>
          <a:p>
            <a:pPr algn="ctr"/>
            <a:r>
              <a:rPr lang="en-US" sz="4000" b="1" dirty="0" smtClean="0"/>
              <a:t>MGT 531</a:t>
            </a:r>
            <a:endParaRPr lang="en-US" sz="40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819400"/>
            <a:ext cx="8229600" cy="3187891"/>
          </a:xfrm>
        </p:spPr>
        <p:txBody>
          <a:bodyPr/>
          <a:lstStyle/>
          <a:p>
            <a:pPr algn="ctr"/>
            <a:r>
              <a:rPr lang="en-US" dirty="0" smtClean="0"/>
              <a:t>Lecture #30</a:t>
            </a:r>
            <a:endParaRPr lang="en-US" dirty="0"/>
          </a:p>
        </p:txBody>
      </p:sp>
      <p:sp>
        <p:nvSpPr>
          <p:cNvPr id="3" name="Title 2"/>
          <p:cNvSpPr>
            <a:spLocks noGrp="1"/>
          </p:cNvSpPr>
          <p:nvPr>
            <p:ph type="title"/>
          </p:nvPr>
        </p:nvSpPr>
        <p:spPr>
          <a:xfrm>
            <a:off x="457200" y="685800"/>
            <a:ext cx="8229600" cy="1828800"/>
          </a:xfrm>
        </p:spPr>
        <p:txBody>
          <a:bodyPr>
            <a:normAutofit fontScale="90000"/>
          </a:bodyPr>
          <a:lstStyle/>
          <a:p>
            <a:pPr algn="ctr"/>
            <a:r>
              <a:rPr lang="en-US" dirty="0" smtClean="0"/>
              <a:t/>
            </a:r>
            <a:br>
              <a:rPr lang="en-US" dirty="0" smtClean="0"/>
            </a:br>
            <a:r>
              <a:rPr lang="en-US" dirty="0" smtClean="0"/>
              <a:t>Investment and portfolio management</a:t>
            </a:r>
            <a:br>
              <a:rPr lang="en-US" dirty="0" smtClean="0"/>
            </a:br>
            <a:r>
              <a:rPr lang="en-US" dirty="0" smtClean="0"/>
              <a:t>MGT 531</a:t>
            </a:r>
            <a:br>
              <a:rPr lang="en-US" dirty="0" smtClean="0"/>
            </a:b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2800" dirty="0" smtClean="0">
                <a:latin typeface="Arial" pitchFamily="34" charset="0"/>
                <a:cs typeface="Arial" pitchFamily="34" charset="0"/>
              </a:rPr>
              <a:t>The course assumes little prior applied knowledge in the area of finance.</a:t>
            </a:r>
          </a:p>
          <a:p>
            <a:pPr algn="just"/>
            <a:endParaRPr lang="en-US" sz="2400" b="1" dirty="0" smtClean="0">
              <a:latin typeface="Arial" pitchFamily="34" charset="0"/>
              <a:cs typeface="Arial" pitchFamily="34" charset="0"/>
            </a:endParaRPr>
          </a:p>
          <a:p>
            <a:pPr algn="just"/>
            <a:r>
              <a:rPr lang="en-US" sz="2800" b="1" dirty="0" smtClean="0">
                <a:latin typeface="Arial" pitchFamily="34" charset="0"/>
                <a:cs typeface="Arial" pitchFamily="34" charset="0"/>
              </a:rPr>
              <a:t>References</a:t>
            </a:r>
          </a:p>
          <a:p>
            <a:endParaRPr lang="en-US" sz="2800" dirty="0" smtClean="0">
              <a:latin typeface="Arial" pitchFamily="34" charset="0"/>
              <a:cs typeface="Arial" pitchFamily="34" charset="0"/>
            </a:endParaRPr>
          </a:p>
          <a:p>
            <a:r>
              <a:rPr lang="en-US" sz="2800" b="1" dirty="0" smtClean="0"/>
              <a:t>Kristina (2010) </a:t>
            </a:r>
            <a:r>
              <a:rPr lang="en-US" sz="2800" dirty="0" smtClean="0">
                <a:latin typeface="Arial" pitchFamily="34" charset="0"/>
                <a:cs typeface="Arial" pitchFamily="34" charset="0"/>
              </a:rPr>
              <a:t>‘Investment  Analysis and Portfolio Management’.</a:t>
            </a:r>
            <a:endParaRPr lang="en-US" dirty="0"/>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References</a:t>
            </a:r>
            <a:br>
              <a:rPr lang="en-US" sz="3200" dirty="0" smtClean="0">
                <a:latin typeface="Arial" pitchFamily="34" charset="0"/>
                <a:cs typeface="Arial" pitchFamily="34" charset="0"/>
              </a:rPr>
            </a:br>
            <a:endParaRPr lang="en-US" sz="3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b="1" dirty="0" smtClean="0">
                <a:latin typeface="Arial" pitchFamily="34" charset="0"/>
                <a:cs typeface="Arial" pitchFamily="34" charset="0"/>
              </a:rPr>
              <a:t>Psychological aspects in investment decision making</a:t>
            </a:r>
          </a:p>
          <a:p>
            <a:r>
              <a:rPr lang="en-US" sz="2800" i="1" dirty="0" smtClean="0">
                <a:latin typeface="Arial" pitchFamily="34" charset="0"/>
                <a:cs typeface="Arial" pitchFamily="34" charset="0"/>
              </a:rPr>
              <a:t>Cognitive dissonance</a:t>
            </a:r>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Mental accounting and investing</a:t>
            </a:r>
          </a:p>
          <a:p>
            <a:r>
              <a:rPr lang="en-US" sz="2800" i="1" dirty="0" smtClean="0">
                <a:latin typeface="Arial" pitchFamily="34" charset="0"/>
                <a:cs typeface="Arial" pitchFamily="34" charset="0"/>
              </a:rPr>
              <a:t>Sunk-cost” effect</a:t>
            </a:r>
          </a:p>
          <a:p>
            <a:r>
              <a:rPr lang="en-US" sz="2800" i="1" dirty="0" smtClean="0">
                <a:latin typeface="Arial" pitchFamily="34" charset="0"/>
                <a:cs typeface="Arial" pitchFamily="34" charset="0"/>
              </a:rPr>
              <a:t>Mental budgeting</a:t>
            </a:r>
            <a:endParaRPr lang="en-US" sz="2800" dirty="0" smtClean="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Summary of last lecture</a:t>
            </a:r>
            <a:br>
              <a:rPr lang="en-US" sz="3200" dirty="0" smtClean="0">
                <a:latin typeface="Arial" pitchFamily="34" charset="0"/>
                <a:cs typeface="Arial" pitchFamily="34" charset="0"/>
              </a:rPr>
            </a:b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latin typeface="Arial" pitchFamily="34" charset="0"/>
                <a:cs typeface="Arial" pitchFamily="34" charset="0"/>
              </a:rPr>
              <a:t>Emotions </a:t>
            </a:r>
            <a:r>
              <a:rPr lang="en-US" sz="2800" dirty="0" smtClean="0">
                <a:latin typeface="Arial" pitchFamily="34" charset="0"/>
                <a:cs typeface="Arial" pitchFamily="34" charset="0"/>
              </a:rPr>
              <a:t>and </a:t>
            </a:r>
            <a:r>
              <a:rPr lang="en-US" sz="2800" dirty="0" smtClean="0">
                <a:latin typeface="Arial" pitchFamily="34" charset="0"/>
                <a:cs typeface="Arial" pitchFamily="34" charset="0"/>
              </a:rPr>
              <a:t>investing</a:t>
            </a:r>
          </a:p>
          <a:p>
            <a:r>
              <a:rPr lang="en-US" sz="2800" b="1" dirty="0" smtClean="0">
                <a:latin typeface="Arial" pitchFamily="34" charset="0"/>
                <a:cs typeface="Arial" pitchFamily="34" charset="0"/>
              </a:rPr>
              <a:t>Risk, uncertainty</a:t>
            </a:r>
          </a:p>
          <a:p>
            <a:r>
              <a:rPr lang="en-US" sz="2800" b="1" i="1" dirty="0" smtClean="0">
                <a:latin typeface="Arial" pitchFamily="34" charset="0"/>
                <a:cs typeface="Arial" pitchFamily="34" charset="0"/>
              </a:rPr>
              <a:t>misattribution </a:t>
            </a:r>
            <a:r>
              <a:rPr lang="en-US" sz="2800" b="1" i="1" dirty="0" smtClean="0">
                <a:latin typeface="Arial" pitchFamily="34" charset="0"/>
                <a:cs typeface="Arial" pitchFamily="34" charset="0"/>
              </a:rPr>
              <a:t>bias</a:t>
            </a:r>
          </a:p>
          <a:p>
            <a:r>
              <a:rPr lang="en-US" sz="2800" b="1" dirty="0" smtClean="0">
                <a:latin typeface="Arial" pitchFamily="34" charset="0"/>
                <a:cs typeface="Arial" pitchFamily="34" charset="0"/>
              </a:rPr>
              <a:t>influence of mood</a:t>
            </a:r>
            <a:r>
              <a:rPr lang="en-US" sz="2800" b="1" i="1" dirty="0" smtClean="0">
                <a:latin typeface="Arial" pitchFamily="34" charset="0"/>
                <a:cs typeface="Arial" pitchFamily="34" charset="0"/>
              </a:rPr>
              <a:t>. </a:t>
            </a:r>
            <a:endParaRPr lang="en-US" sz="2800" b="1" i="1"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fontScale="90000"/>
          </a:bodyPr>
          <a:lstStyle/>
          <a:p>
            <a:r>
              <a:rPr lang="en-US" dirty="0" smtClean="0"/>
              <a:t>Contents of today's lecture</a:t>
            </a:r>
            <a:br>
              <a:rPr lang="en-US" dirty="0" smtClean="0"/>
            </a:b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latin typeface="Arial" pitchFamily="34" charset="0"/>
                <a:cs typeface="Arial" pitchFamily="34" charset="0"/>
              </a:rPr>
              <a:t>that </a:t>
            </a:r>
            <a:r>
              <a:rPr lang="en-US" sz="2800" dirty="0" smtClean="0">
                <a:latin typeface="Arial" pitchFamily="34" charset="0"/>
                <a:cs typeface="Arial" pitchFamily="34" charset="0"/>
              </a:rPr>
              <a:t>most investors do not have </a:t>
            </a:r>
            <a:r>
              <a:rPr lang="en-US" sz="2800" b="1" dirty="0" smtClean="0">
                <a:latin typeface="Arial" pitchFamily="34" charset="0"/>
                <a:cs typeface="Arial" pitchFamily="34" charset="0"/>
              </a:rPr>
              <a:t>efficient portfolios </a:t>
            </a:r>
            <a:r>
              <a:rPr lang="en-US" sz="2800" dirty="0" smtClean="0">
                <a:latin typeface="Arial" pitchFamily="34" charset="0"/>
                <a:cs typeface="Arial" pitchFamily="34" charset="0"/>
              </a:rPr>
              <a:t>and;</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investors are taking too much risk for the level of expected return they are getting.</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This mental accounting leads to other </a:t>
            </a:r>
            <a:r>
              <a:rPr lang="en-US" sz="2800" b="1" dirty="0" smtClean="0">
                <a:latin typeface="Arial" pitchFamily="34" charset="0"/>
                <a:cs typeface="Arial" pitchFamily="34" charset="0"/>
              </a:rPr>
              <a:t>psychological biases, like the disposition effect</a:t>
            </a:r>
            <a:r>
              <a:rPr lang="en-US" sz="2800" dirty="0" smtClean="0">
                <a:latin typeface="Arial" pitchFamily="34" charset="0"/>
                <a:cs typeface="Arial" pitchFamily="34" charset="0"/>
              </a:rPr>
              <a:t>.</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 Mental budgeting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b="1" dirty="0" smtClean="0">
                <a:latin typeface="Arial" pitchFamily="34" charset="0"/>
                <a:cs typeface="Arial" pitchFamily="34" charset="0"/>
              </a:rPr>
              <a:t>Emotions and investments</a:t>
            </a:r>
          </a:p>
          <a:p>
            <a:r>
              <a:rPr lang="en-US" sz="2800" dirty="0" smtClean="0">
                <a:latin typeface="Arial" pitchFamily="34" charset="0"/>
                <a:cs typeface="Arial" pitchFamily="34" charset="0"/>
              </a:rPr>
              <a:t>How important might be the </a:t>
            </a:r>
            <a:r>
              <a:rPr lang="en-US" sz="2800" b="1" dirty="0" smtClean="0">
                <a:latin typeface="Arial" pitchFamily="34" charset="0"/>
                <a:cs typeface="Arial" pitchFamily="34" charset="0"/>
              </a:rPr>
              <a:t>emotions in the investors’ decision making?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investment decisions are complex and include </a:t>
            </a:r>
            <a:r>
              <a:rPr lang="en-US" sz="2800" b="1" dirty="0" smtClean="0">
                <a:latin typeface="Arial" pitchFamily="34" charset="0"/>
                <a:cs typeface="Arial" pitchFamily="34" charset="0"/>
              </a:rPr>
              <a:t>risk </a:t>
            </a:r>
            <a:r>
              <a:rPr lang="en-US" sz="2800" dirty="0" smtClean="0">
                <a:latin typeface="Arial" pitchFamily="34" charset="0"/>
                <a:cs typeface="Arial" pitchFamily="34" charset="0"/>
              </a:rPr>
              <a:t>and </a:t>
            </a:r>
            <a:r>
              <a:rPr lang="en-US" sz="2800" b="1" dirty="0" smtClean="0">
                <a:latin typeface="Arial" pitchFamily="34" charset="0"/>
                <a:cs typeface="Arial" pitchFamily="34" charset="0"/>
              </a:rPr>
              <a:t>uncertainty</a:t>
            </a:r>
            <a:r>
              <a:rPr lang="en-US" sz="2800" dirty="0" smtClean="0">
                <a:latin typeface="Arial" pitchFamily="34" charset="0"/>
                <a:cs typeface="Arial" pitchFamily="34" charset="0"/>
              </a:rPr>
              <a: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In recent years the psychologists as well as economists have examined the role of emotions in decision making.</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People who have stronger emotional reactions seem to let them impact their financial decisions.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As some researchers conclude the more complex and uncertain a</a:t>
            </a:r>
          </a:p>
          <a:p>
            <a:r>
              <a:rPr lang="en-US" sz="2800" dirty="0" smtClean="0">
                <a:latin typeface="Arial" pitchFamily="34" charset="0"/>
                <a:cs typeface="Arial" pitchFamily="34" charset="0"/>
              </a:rPr>
              <a:t>situation is, the more emotions influence a decision. </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Emotions and investments</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800" dirty="0" smtClean="0">
                <a:latin typeface="Arial" pitchFamily="34" charset="0"/>
                <a:cs typeface="Arial" pitchFamily="34" charset="0"/>
              </a:rPr>
              <a:t>Of course, the </a:t>
            </a:r>
            <a:r>
              <a:rPr lang="en-US" sz="2800" b="1" dirty="0" smtClean="0">
                <a:latin typeface="Arial" pitchFamily="34" charset="0"/>
                <a:cs typeface="Arial" pitchFamily="34" charset="0"/>
              </a:rPr>
              <a:t>background feelings </a:t>
            </a:r>
            <a:r>
              <a:rPr lang="en-US" sz="2800" dirty="0" smtClean="0">
                <a:latin typeface="Arial" pitchFamily="34" charset="0"/>
                <a:cs typeface="Arial" pitchFamily="34" charset="0"/>
              </a:rPr>
              <a:t>or mood may also influence </a:t>
            </a:r>
            <a:r>
              <a:rPr lang="en-US" sz="2800" b="1" dirty="0" smtClean="0">
                <a:latin typeface="Arial" pitchFamily="34" charset="0"/>
                <a:cs typeface="Arial" pitchFamily="34" charset="0"/>
              </a:rPr>
              <a:t>investment decisions</a:t>
            </a:r>
            <a:r>
              <a:rPr lang="en-US" sz="2800" dirty="0" smtClean="0">
                <a:latin typeface="Arial" pitchFamily="34" charset="0"/>
                <a:cs typeface="Arial" pitchFamily="34" charset="0"/>
              </a:rPr>
              <a: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mood affects the predictions of the people about the future.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People often misattribute the mood they are in to their investment decisions.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This is called </a:t>
            </a:r>
            <a:r>
              <a:rPr lang="en-US" sz="2800" b="1" i="1" dirty="0" smtClean="0">
                <a:latin typeface="Arial" pitchFamily="34" charset="0"/>
                <a:cs typeface="Arial" pitchFamily="34" charset="0"/>
              </a:rPr>
              <a:t>misattribution bias. </a:t>
            </a:r>
          </a:p>
          <a:p>
            <a:endParaRPr lang="en-US" sz="2800" b="1" i="1" dirty="0" smtClean="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Emotions and investments</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b="1" i="1" dirty="0" smtClean="0">
                <a:latin typeface="Arial" pitchFamily="34" charset="0"/>
                <a:cs typeface="Arial" pitchFamily="34" charset="0"/>
              </a:rPr>
              <a:t>People who are in bad mood are more pessimistic about the future </a:t>
            </a:r>
            <a:r>
              <a:rPr lang="en-US" sz="2400" dirty="0" smtClean="0">
                <a:latin typeface="Arial" pitchFamily="34" charset="0"/>
                <a:cs typeface="Arial" pitchFamily="34" charset="0"/>
              </a:rPr>
              <a:t>than people who are in </a:t>
            </a:r>
            <a:r>
              <a:rPr lang="en-US" sz="2400" b="1" dirty="0" smtClean="0">
                <a:latin typeface="Arial" pitchFamily="34" charset="0"/>
                <a:cs typeface="Arial" pitchFamily="34" charset="0"/>
              </a:rPr>
              <a:t>a good mood</a:t>
            </a:r>
            <a:r>
              <a:rPr lang="en-US" sz="2400" dirty="0" smtClean="0">
                <a:latin typeface="Arial" pitchFamily="34" charset="0"/>
                <a:cs typeface="Arial" pitchFamily="34" charset="0"/>
              </a:rPr>
              <a:t>.</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Translating to the behavior of investors it means that investors who are in good mood give a higher probability of good events/ positive changes happening and;</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a lower probability of bad changes happening. </a:t>
            </a:r>
          </a:p>
          <a:p>
            <a:endParaRPr lang="en-US" dirty="0" smtClean="0"/>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Emotions and investments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So, </a:t>
            </a:r>
            <a:r>
              <a:rPr lang="en-US" sz="2800" b="1" dirty="0" smtClean="0">
                <a:latin typeface="Arial" pitchFamily="34" charset="0"/>
                <a:cs typeface="Arial" pitchFamily="34" charset="0"/>
              </a:rPr>
              <a:t>good mood will increase </a:t>
            </a:r>
            <a:r>
              <a:rPr lang="en-US" sz="2800" dirty="0" smtClean="0">
                <a:latin typeface="Arial" pitchFamily="34" charset="0"/>
                <a:cs typeface="Arial" pitchFamily="34" charset="0"/>
              </a:rPr>
              <a:t>the likelihood of </a:t>
            </a:r>
            <a:r>
              <a:rPr lang="en-US" sz="2800" b="1" dirty="0" smtClean="0">
                <a:latin typeface="Arial" pitchFamily="34" charset="0"/>
                <a:cs typeface="Arial" pitchFamily="34" charset="0"/>
              </a:rPr>
              <a:t>investing in riskier assets</a:t>
            </a:r>
            <a:r>
              <a:rPr lang="en-US" sz="2800" dirty="0" smtClean="0">
                <a:latin typeface="Arial" pitchFamily="34" charset="0"/>
                <a:cs typeface="Arial" pitchFamily="34" charset="0"/>
              </a:rPr>
              <a:t> and;</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a:t>
            </a:r>
            <a:r>
              <a:rPr lang="en-US" sz="2800" b="1" dirty="0" smtClean="0">
                <a:latin typeface="Arial" pitchFamily="34" charset="0"/>
                <a:cs typeface="Arial" pitchFamily="34" charset="0"/>
              </a:rPr>
              <a:t>bad mood </a:t>
            </a:r>
            <a:r>
              <a:rPr lang="en-US" sz="2800" dirty="0" smtClean="0">
                <a:latin typeface="Arial" pitchFamily="34" charset="0"/>
                <a:cs typeface="Arial" pitchFamily="34" charset="0"/>
              </a:rPr>
              <a:t>will </a:t>
            </a:r>
            <a:r>
              <a:rPr lang="en-US" sz="2800" b="1" dirty="0" smtClean="0">
                <a:latin typeface="Arial" pitchFamily="34" charset="0"/>
                <a:cs typeface="Arial" pitchFamily="34" charset="0"/>
              </a:rPr>
              <a:t>decrease willingness to invest in risky assets</a:t>
            </a:r>
            <a:r>
              <a:rPr lang="en-US" sz="2800" dirty="0" smtClean="0">
                <a:latin typeface="Arial" pitchFamily="34" charset="0"/>
                <a:cs typeface="Arial" pitchFamily="34" charset="0"/>
              </a:rPr>
              <a:t>.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Even those investors who use quantitative methods such as fundamental analysis must use some assumptions estimating fair value of the stock.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Given the </a:t>
            </a:r>
            <a:r>
              <a:rPr lang="en-US" sz="2800" b="1" dirty="0" smtClean="0">
                <a:latin typeface="Arial" pitchFamily="34" charset="0"/>
                <a:cs typeface="Arial" pitchFamily="34" charset="0"/>
              </a:rPr>
              <a:t>influence of mood on uncertain decisions</a:t>
            </a:r>
            <a:r>
              <a:rPr lang="en-US" sz="2800" dirty="0" smtClean="0">
                <a:latin typeface="Arial" pitchFamily="34" charset="0"/>
                <a:cs typeface="Arial" pitchFamily="34" charset="0"/>
              </a:rPr>
              <a: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the expected growth rate taken for estimations of value of the stock using DDM (dividend discount models, see chapter 4)</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may become biased and affect the overall result of estimated value of the stock. </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Emotions and investments</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smtClean="0">
                <a:latin typeface="Arial" pitchFamily="34" charset="0"/>
                <a:cs typeface="Arial" pitchFamily="34" charset="0"/>
              </a:rPr>
              <a:t>An investor who is in </a:t>
            </a:r>
            <a:r>
              <a:rPr lang="en-US" sz="2400" b="1" dirty="0" smtClean="0">
                <a:latin typeface="Arial" pitchFamily="34" charset="0"/>
                <a:cs typeface="Arial" pitchFamily="34" charset="0"/>
              </a:rPr>
              <a:t>good mood may overestimate the growth rate</a:t>
            </a:r>
            <a:r>
              <a:rPr lang="en-US" sz="2400" dirty="0" smtClean="0">
                <a:latin typeface="Arial" pitchFamily="34" charset="0"/>
                <a:cs typeface="Arial" pitchFamily="34" charset="0"/>
              </a:rPr>
              <a:t>;</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and this would cause the investor to believe the stock is worth more than the believe of unbiased investor.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As a consequence for the </a:t>
            </a:r>
            <a:r>
              <a:rPr lang="en-US" sz="2400" b="1" dirty="0" smtClean="0">
                <a:latin typeface="Arial" pitchFamily="34" charset="0"/>
                <a:cs typeface="Arial" pitchFamily="34" charset="0"/>
              </a:rPr>
              <a:t>optimistic investor </a:t>
            </a:r>
            <a:r>
              <a:rPr lang="en-US" sz="2400" dirty="0" smtClean="0">
                <a:latin typeface="Arial" pitchFamily="34" charset="0"/>
                <a:cs typeface="Arial" pitchFamily="34" charset="0"/>
              </a:rPr>
              <a:t>in this case might be</a:t>
            </a:r>
          </a:p>
          <a:p>
            <a:r>
              <a:rPr lang="en-US" sz="2400" dirty="0" smtClean="0">
                <a:latin typeface="Arial" pitchFamily="34" charset="0"/>
                <a:cs typeface="Arial" pitchFamily="34" charset="0"/>
              </a:rPr>
              <a:t>his decision to buy the stock which is </a:t>
            </a:r>
            <a:r>
              <a:rPr lang="en-US" sz="2400" b="1" dirty="0" smtClean="0">
                <a:latin typeface="Arial" pitchFamily="34" charset="0"/>
                <a:cs typeface="Arial" pitchFamily="34" charset="0"/>
              </a:rPr>
              <a:t>underestimate</a:t>
            </a:r>
            <a:r>
              <a:rPr lang="en-US" sz="2400" dirty="0" smtClean="0">
                <a:latin typeface="Arial" pitchFamily="34" charset="0"/>
                <a:cs typeface="Arial" pitchFamily="34" charset="0"/>
              </a:rPr>
              <a:t>d based on his calculations, when in reality it is not. </a:t>
            </a:r>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Emotions and investments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Similar, the investor who is in bad mood may </a:t>
            </a:r>
            <a:r>
              <a:rPr lang="en-US" sz="2800" b="1" dirty="0" smtClean="0">
                <a:latin typeface="Arial" pitchFamily="34" charset="0"/>
                <a:cs typeface="Arial" pitchFamily="34" charset="0"/>
              </a:rPr>
              <a:t>underestimate</a:t>
            </a:r>
            <a:r>
              <a:rPr lang="en-US" sz="2800" dirty="0" smtClean="0">
                <a:latin typeface="Arial" pitchFamily="34" charset="0"/>
                <a:cs typeface="Arial" pitchFamily="34" charset="0"/>
              </a:rPr>
              <a:t> growth rate and;</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stock value based on his calculations shows the stock is </a:t>
            </a:r>
            <a:r>
              <a:rPr lang="en-US" sz="2800" b="1" dirty="0" smtClean="0">
                <a:latin typeface="Arial" pitchFamily="34" charset="0"/>
                <a:cs typeface="Arial" pitchFamily="34" charset="0"/>
              </a:rPr>
              <a:t>overestimated</a:t>
            </a:r>
            <a:r>
              <a:rPr lang="en-US" sz="2800" dirty="0" smtClean="0">
                <a:latin typeface="Arial" pitchFamily="34" charset="0"/>
                <a:cs typeface="Arial" pitchFamily="34" charset="0"/>
              </a:rPr>
              <a:t>, when it is not in reality.</a:t>
            </a:r>
          </a:p>
          <a:p>
            <a:endParaRPr lang="en-US" sz="2800" dirty="0" smtClean="0">
              <a:latin typeface="Arial" pitchFamily="34" charset="0"/>
              <a:cs typeface="Arial" pitchFamily="34" charset="0"/>
            </a:endParaRPr>
          </a:p>
          <a:p>
            <a:r>
              <a:rPr lang="en-US" sz="2800" b="1" dirty="0" smtClean="0">
                <a:latin typeface="Arial" pitchFamily="34" charset="0"/>
                <a:cs typeface="Arial" pitchFamily="34" charset="0"/>
              </a:rPr>
              <a:t>So, the investors making biased and mood-driven decisions</a:t>
            </a:r>
            <a:r>
              <a:rPr lang="en-US" sz="2800" dirty="0" smtClean="0">
                <a:latin typeface="Arial" pitchFamily="34" charset="0"/>
                <a:cs typeface="Arial" pitchFamily="34" charset="0"/>
              </a:rPr>
              <a:t> might </a:t>
            </a:r>
            <a:r>
              <a:rPr lang="en-US" sz="2800" b="1" dirty="0" smtClean="0">
                <a:latin typeface="Arial" pitchFamily="34" charset="0"/>
                <a:cs typeface="Arial" pitchFamily="34" charset="0"/>
              </a:rPr>
              <a:t>suffer losses.</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Emotions and investments</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Investors who are in a good mood can also suffer from too optimistic decisions.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Optimism could affect investors in two ways:</a:t>
            </a:r>
          </a:p>
          <a:p>
            <a:endParaRPr lang="en-US" sz="2800" dirty="0" smtClean="0">
              <a:latin typeface="Arial" pitchFamily="34" charset="0"/>
              <a:cs typeface="Arial" pitchFamily="34" charset="0"/>
            </a:endParaRPr>
          </a:p>
          <a:p>
            <a:r>
              <a:rPr lang="en-US" sz="2800" b="1" dirty="0" smtClean="0">
                <a:latin typeface="Arial" pitchFamily="34" charset="0"/>
                <a:cs typeface="Arial" pitchFamily="34" charset="0"/>
              </a:rPr>
              <a:t> first</a:t>
            </a:r>
            <a:r>
              <a:rPr lang="en-US" sz="2800" dirty="0" smtClean="0">
                <a:latin typeface="Arial" pitchFamily="34" charset="0"/>
                <a:cs typeface="Arial" pitchFamily="34" charset="0"/>
              </a:rPr>
              <a:t>, investors tend to be less critical in making analysis for their decisions investing in stocks;</a:t>
            </a:r>
          </a:p>
          <a:p>
            <a:endParaRPr lang="en-US" sz="2800" dirty="0" smtClean="0">
              <a:latin typeface="Arial" pitchFamily="34" charset="0"/>
              <a:cs typeface="Arial" pitchFamily="34" charset="0"/>
            </a:endParaRPr>
          </a:p>
          <a:p>
            <a:r>
              <a:rPr lang="en-US" sz="2800" b="1" dirty="0" smtClean="0">
                <a:latin typeface="Arial" pitchFamily="34" charset="0"/>
                <a:cs typeface="Arial" pitchFamily="34" charset="0"/>
              </a:rPr>
              <a:t>second</a:t>
            </a:r>
            <a:r>
              <a:rPr lang="en-US" sz="2800" dirty="0" smtClean="0">
                <a:latin typeface="Arial" pitchFamily="34" charset="0"/>
                <a:cs typeface="Arial" pitchFamily="34" charset="0"/>
              </a:rPr>
              <a:t>, optimistic investors tend to ignore the negative information about their stocks;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even then they receive information about negative results of the company they were invested in;</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they still believe that the company is performing well.</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Emotions and investments</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This is why the price of the stock is frequently set up by the optimistic investors.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Even if there are enough optimistic and pessimistic investors in the market,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the optimists drive up the stock price with their buying, because pessimists are passive.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For firms with the high degree of uncertainty optimistic investors tend to set the stock price until that uncertainty is resolved.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prospects of large, well established firms have less uncertainty and;</a:t>
            </a: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Emotions and investments</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 their stock prices are generally more reflective of actual prospects than of optimistic prospects of investors. (</a:t>
            </a:r>
            <a:r>
              <a:rPr lang="en-US" sz="2800" dirty="0" err="1" smtClean="0">
                <a:latin typeface="Arial" pitchFamily="34" charset="0"/>
                <a:cs typeface="Arial" pitchFamily="34" charset="0"/>
              </a:rPr>
              <a:t>Nofsinger</a:t>
            </a:r>
            <a:r>
              <a:rPr lang="en-US" sz="2800" dirty="0" smtClean="0">
                <a:latin typeface="Arial" pitchFamily="34" charset="0"/>
                <a:cs typeface="Arial" pitchFamily="34" charset="0"/>
              </a:rPr>
              <a:t>, 2008).</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It is obvious that the weather has an influence on the mood of the people.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Sunshine usually is associated with good mood and optimistic thinking and without sun people feel bad.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Some studies were performed to answer the question how the</a:t>
            </a:r>
          </a:p>
          <a:p>
            <a:r>
              <a:rPr lang="en-US" sz="2800" dirty="0" smtClean="0">
                <a:latin typeface="Arial" pitchFamily="34" charset="0"/>
                <a:cs typeface="Arial" pitchFamily="34" charset="0"/>
              </a:rPr>
              <a:t>weather might affect investors’ behavior (</a:t>
            </a:r>
            <a:r>
              <a:rPr lang="en-US" sz="2800" dirty="0" err="1" smtClean="0">
                <a:latin typeface="Arial" pitchFamily="34" charset="0"/>
                <a:cs typeface="Arial" pitchFamily="34" charset="0"/>
              </a:rPr>
              <a:t>Hirshleifer</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Shumway</a:t>
            </a:r>
            <a:r>
              <a:rPr lang="en-US" sz="2800" dirty="0" smtClean="0">
                <a:latin typeface="Arial" pitchFamily="34" charset="0"/>
                <a:cs typeface="Arial" pitchFamily="34" charset="0"/>
              </a:rPr>
              <a:t>, 2003).</a:t>
            </a: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Emotions and investments</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smtClean="0">
                <a:latin typeface="Arial" pitchFamily="34" charset="0"/>
                <a:cs typeface="Arial" pitchFamily="34" charset="0"/>
              </a:rPr>
              <a:t>The researchers found that the daily returns for sunny days are higher than the daily returns for non sunny days.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results of this research allow to conclude that;</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sunshine affects the investors that they become more optimistic and are used to buy rather than sell the stocks. </a:t>
            </a:r>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Emotions and investments</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Than this tendency prevails in the market, the stock prices are growing.</a:t>
            </a:r>
          </a:p>
          <a:p>
            <a:endParaRPr lang="en-US" sz="2800" dirty="0" smtClean="0">
              <a:latin typeface="Arial" pitchFamily="34" charset="0"/>
              <a:cs typeface="Arial" pitchFamily="34" charset="0"/>
            </a:endParaRPr>
          </a:p>
          <a:p>
            <a:r>
              <a:rPr lang="en-US" sz="2800" i="1" dirty="0" smtClean="0">
                <a:latin typeface="Arial" pitchFamily="34" charset="0"/>
                <a:cs typeface="Arial" pitchFamily="34" charset="0"/>
              </a:rPr>
              <a:t>The investors’ behavior might be influenced by other factors which affect the emotions.</a:t>
            </a:r>
          </a:p>
          <a:p>
            <a:endParaRPr lang="en-US" sz="2800" i="1" dirty="0" smtClean="0">
              <a:latin typeface="Arial" pitchFamily="34" charset="0"/>
              <a:cs typeface="Arial" pitchFamily="34" charset="0"/>
            </a:endParaRPr>
          </a:p>
          <a:p>
            <a:r>
              <a:rPr lang="en-US" sz="2800" b="1" i="1" dirty="0" smtClean="0">
                <a:latin typeface="Arial" pitchFamily="34" charset="0"/>
                <a:cs typeface="Arial" pitchFamily="34" charset="0"/>
              </a:rPr>
              <a:t>Sport is investigated as one of such factors</a:t>
            </a:r>
            <a:r>
              <a:rPr lang="en-US" sz="2800" i="1" dirty="0" smtClean="0">
                <a:latin typeface="Arial" pitchFamily="34" charset="0"/>
                <a:cs typeface="Arial" pitchFamily="34" charset="0"/>
              </a:rPr>
              <a:t>.</a:t>
            </a:r>
          </a:p>
          <a:p>
            <a:endParaRPr lang="en-US" sz="2800" i="1" dirty="0" smtClean="0">
              <a:latin typeface="Arial" pitchFamily="34" charset="0"/>
              <a:cs typeface="Arial" pitchFamily="34" charset="0"/>
            </a:endParaRPr>
          </a:p>
          <a:p>
            <a:r>
              <a:rPr lang="en-US" sz="2800" i="1" dirty="0" smtClean="0">
                <a:latin typeface="Arial" pitchFamily="34" charset="0"/>
                <a:cs typeface="Arial" pitchFamily="34" charset="0"/>
              </a:rPr>
              <a:t>The research results of </a:t>
            </a:r>
            <a:r>
              <a:rPr lang="en-US" sz="2800" dirty="0" err="1" smtClean="0">
                <a:latin typeface="Arial" pitchFamily="34" charset="0"/>
                <a:cs typeface="Arial" pitchFamily="34" charset="0"/>
              </a:rPr>
              <a:t>Edmans</a:t>
            </a:r>
            <a:r>
              <a:rPr lang="en-US" sz="2800" dirty="0" smtClean="0">
                <a:latin typeface="Arial" pitchFamily="34" charset="0"/>
                <a:cs typeface="Arial" pitchFamily="34" charset="0"/>
              </a:rPr>
              <a:t>, Garcia, </a:t>
            </a:r>
            <a:r>
              <a:rPr lang="en-US" sz="2800" dirty="0" err="1" smtClean="0">
                <a:latin typeface="Arial" pitchFamily="34" charset="0"/>
                <a:cs typeface="Arial" pitchFamily="34" charset="0"/>
              </a:rPr>
              <a:t>Norli</a:t>
            </a:r>
            <a:r>
              <a:rPr lang="en-US" sz="2800" dirty="0" smtClean="0">
                <a:latin typeface="Arial" pitchFamily="34" charset="0"/>
                <a:cs typeface="Arial" pitchFamily="34" charset="0"/>
              </a:rPr>
              <a:t> (2007) showed that stock market reaction to soccer game loss day after for losing team stock market was negative (decreasing).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And the stock market reaction was stronger in countries which have positive historical results in soccer.</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Emotions and investments</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However general level of optimism and pessimism or social mood changes over time.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as </a:t>
            </a:r>
            <a:r>
              <a:rPr lang="en-US" sz="2800" dirty="0" err="1" smtClean="0">
                <a:latin typeface="Arial" pitchFamily="34" charset="0"/>
                <a:cs typeface="Arial" pitchFamily="34" charset="0"/>
              </a:rPr>
              <a:t>Nofsinger</a:t>
            </a:r>
            <a:r>
              <a:rPr lang="en-US" sz="2800" dirty="0" smtClean="0">
                <a:latin typeface="Arial" pitchFamily="34" charset="0"/>
                <a:cs typeface="Arial" pitchFamily="34" charset="0"/>
              </a:rPr>
              <a:t> (2005) showed in his investigation.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Investors tend to be most </a:t>
            </a:r>
            <a:r>
              <a:rPr lang="en-US" sz="2800" b="1" dirty="0" smtClean="0">
                <a:latin typeface="Arial" pitchFamily="34" charset="0"/>
                <a:cs typeface="Arial" pitchFamily="34" charset="0"/>
              </a:rPr>
              <a:t>optimistic w</a:t>
            </a:r>
            <a:r>
              <a:rPr lang="en-US" sz="2800" dirty="0" smtClean="0">
                <a:latin typeface="Arial" pitchFamily="34" charset="0"/>
                <a:cs typeface="Arial" pitchFamily="34" charset="0"/>
              </a:rPr>
              <a:t>hen the market reaches the </a:t>
            </a:r>
            <a:r>
              <a:rPr lang="en-US" sz="2800" b="1" dirty="0" smtClean="0">
                <a:latin typeface="Arial" pitchFamily="34" charset="0"/>
                <a:cs typeface="Arial" pitchFamily="34" charset="0"/>
              </a:rPr>
              <a:t>top </a:t>
            </a:r>
            <a:r>
              <a:rPr lang="en-US" sz="2800" dirty="0" smtClean="0">
                <a:latin typeface="Arial" pitchFamily="34" charset="0"/>
                <a:cs typeface="Arial" pitchFamily="34" charset="0"/>
              </a:rPr>
              <a:t>and they are most </a:t>
            </a:r>
            <a:r>
              <a:rPr lang="en-US" sz="2800" b="1" dirty="0" smtClean="0">
                <a:latin typeface="Arial" pitchFamily="34" charset="0"/>
                <a:cs typeface="Arial" pitchFamily="34" charset="0"/>
              </a:rPr>
              <a:t>pessimistic</a:t>
            </a:r>
            <a:r>
              <a:rPr lang="en-US" sz="2800" dirty="0" smtClean="0">
                <a:latin typeface="Arial" pitchFamily="34" charset="0"/>
                <a:cs typeface="Arial" pitchFamily="34" charset="0"/>
              </a:rPr>
              <a:t> when market is at the </a:t>
            </a:r>
            <a:r>
              <a:rPr lang="en-US" sz="2800" b="1" dirty="0" smtClean="0">
                <a:latin typeface="Arial" pitchFamily="34" charset="0"/>
                <a:cs typeface="Arial" pitchFamily="34" charset="0"/>
              </a:rPr>
              <a:t>bottom</a:t>
            </a:r>
            <a:r>
              <a:rPr lang="en-US" sz="2800" dirty="0" smtClean="0">
                <a:latin typeface="Arial" pitchFamily="34" charset="0"/>
                <a:cs typeface="Arial" pitchFamily="34" charset="0"/>
              </a:rPr>
              <a:t>.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This fluctuating social mood is defined as </a:t>
            </a:r>
            <a:r>
              <a:rPr lang="en-US" sz="2800" b="1" i="1" dirty="0" smtClean="0">
                <a:latin typeface="Arial" pitchFamily="34" charset="0"/>
                <a:cs typeface="Arial" pitchFamily="34" charset="0"/>
              </a:rPr>
              <a:t>market sentiment.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Knowing the phenomenon of market sentiment might allow to predict the returns in the market;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when investors become too optimistic on the top of the market or too pessimistic when market reaches its bottom.</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Emotions and investments</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800" b="1" i="1" dirty="0" smtClean="0">
                <a:latin typeface="Arial" pitchFamily="34" charset="0"/>
                <a:cs typeface="Arial" pitchFamily="34" charset="0"/>
              </a:rPr>
              <a:t>A market bubble could be explained by the situation;</a:t>
            </a:r>
          </a:p>
          <a:p>
            <a:endParaRPr lang="en-US" sz="2800" b="1" i="1" dirty="0" smtClean="0">
              <a:latin typeface="Arial" pitchFamily="34" charset="0"/>
              <a:cs typeface="Arial" pitchFamily="34" charset="0"/>
            </a:endParaRPr>
          </a:p>
          <a:p>
            <a:r>
              <a:rPr lang="en-US" sz="2800" b="1" i="1" dirty="0" smtClean="0">
                <a:latin typeface="Arial" pitchFamily="34" charset="0"/>
                <a:cs typeface="Arial" pitchFamily="34" charset="0"/>
              </a:rPr>
              <a:t>when high prices seem to </a:t>
            </a:r>
            <a:r>
              <a:rPr lang="en-US" sz="2800" dirty="0" smtClean="0">
                <a:latin typeface="Arial" pitchFamily="34" charset="0"/>
                <a:cs typeface="Arial" pitchFamily="34" charset="0"/>
              </a:rPr>
              <a:t>be generated more by investors (traders in the market) optimism then by economic fundamentals.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Extreme prices that seem to be at odds with rational explanations have occurred repeatedly throughout history.</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Emotions and investments</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62500" lnSpcReduction="20000"/>
          </a:bodyPr>
          <a:lstStyle/>
          <a:p>
            <a:r>
              <a:rPr lang="en-US" sz="2800" dirty="0" smtClean="0">
                <a:latin typeface="Arial" pitchFamily="34" charset="0"/>
                <a:cs typeface="Arial" pitchFamily="34" charset="0"/>
              </a:rPr>
              <a:t>1. Overconfidence causes people to overestimate their knowledge, risks, and their ability to control events. </a:t>
            </a:r>
          </a:p>
          <a:p>
            <a:r>
              <a:rPr lang="en-US" sz="2800" dirty="0" smtClean="0">
                <a:latin typeface="Arial" pitchFamily="34" charset="0"/>
                <a:cs typeface="Arial" pitchFamily="34" charset="0"/>
              </a:rPr>
              <a:t>This perception occurs in investing as well. Even without information, people believe the stocks they own will perform better than stocks they do not own.</a:t>
            </a:r>
          </a:p>
          <a:p>
            <a:r>
              <a:rPr lang="en-US" sz="2800" dirty="0" smtClean="0">
                <a:latin typeface="Arial" pitchFamily="34" charset="0"/>
                <a:cs typeface="Arial" pitchFamily="34" charset="0"/>
              </a:rPr>
              <a:t> Typically, investors expect to earn an above -average return.</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2. Overconfidence can lead investors to poor trading decisions which often manifest themselves as excessive trading, risk taking and ultimately portfolio losses. </a:t>
            </a:r>
          </a:p>
          <a:p>
            <a:r>
              <a:rPr lang="en-US" sz="2800" dirty="0" smtClean="0">
                <a:latin typeface="Arial" pitchFamily="34" charset="0"/>
                <a:cs typeface="Arial" pitchFamily="34" charset="0"/>
              </a:rPr>
              <a:t>If many investors suffer from overconfidence at the same time, then signs might be found within the stock market.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3. Overconfidence affects investors’ risk-taking behavior. Rational investors try to maximize returns while minimizing the amount of risk taken.</a:t>
            </a:r>
          </a:p>
          <a:p>
            <a:r>
              <a:rPr lang="en-US" sz="2800" dirty="0" smtClean="0">
                <a:latin typeface="Arial" pitchFamily="34" charset="0"/>
                <a:cs typeface="Arial" pitchFamily="34" charset="0"/>
              </a:rPr>
              <a:t>However, overconfident investors misinterpret the level of risk they take. </a:t>
            </a:r>
          </a:p>
          <a:p>
            <a:endParaRPr lang="en-US" dirty="0"/>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Summary</a:t>
            </a:r>
            <a:br>
              <a:rPr lang="en-US" sz="40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4. Avoiding regret and seeking pride affects person’s behavior and this is called the disposition effect. </a:t>
            </a:r>
          </a:p>
          <a:p>
            <a:r>
              <a:rPr lang="en-US" sz="2800" dirty="0" smtClean="0">
                <a:latin typeface="Arial" pitchFamily="34" charset="0"/>
                <a:cs typeface="Arial" pitchFamily="34" charset="0"/>
              </a:rPr>
              <a:t>Fearing regret and seeking pride causes the investors to be predisposed to selling winners (potential stocks with growing market prices) to early and riding losers (stocks with the negative tendencies in market prices) too long.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Selling winners to soon suggests that those stocks will continue to perform well after they are sold and holding losers too long suggests that those stocks will continue to perform poorly.</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5. The “house-money” effect predicts that after experiencing a gain or profit, people are willing to take more risk. </a:t>
            </a:r>
          </a:p>
          <a:p>
            <a:r>
              <a:rPr lang="en-US" sz="2800" dirty="0" smtClean="0">
                <a:latin typeface="Arial" pitchFamily="34" charset="0"/>
                <a:cs typeface="Arial" pitchFamily="34" charset="0"/>
              </a:rPr>
              <a:t>The investors are more likely to purchase higher-risk stocks after locking in gain by selling stocks at a profit.</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Summary</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6. The “snakebite” effect predicts that </a:t>
            </a:r>
            <a:r>
              <a:rPr lang="en-US" sz="2800" i="1" dirty="0" smtClean="0">
                <a:latin typeface="Arial" pitchFamily="34" charset="0"/>
                <a:cs typeface="Arial" pitchFamily="34" charset="0"/>
              </a:rPr>
              <a:t>after experiencing a financial loss, people </a:t>
            </a:r>
            <a:r>
              <a:rPr lang="en-US" sz="2800" dirty="0" smtClean="0">
                <a:latin typeface="Arial" pitchFamily="34" charset="0"/>
                <a:cs typeface="Arial" pitchFamily="34" charset="0"/>
              </a:rPr>
              <a:t>avoid to take risk in their investment decisions.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7. The endowment effect is when people demand much more to sell thing than they would be willing to pay to buy it.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 closely related to endowment effect is a status quo bias - behavior of the people when they try to keep what they have been given instead of exchanging. </a:t>
            </a:r>
          </a:p>
          <a:p>
            <a:r>
              <a:rPr lang="en-US" sz="2800" dirty="0" smtClean="0">
                <a:latin typeface="Arial" pitchFamily="34" charset="0"/>
                <a:cs typeface="Arial" pitchFamily="34" charset="0"/>
              </a:rPr>
              <a:t>The status quo bias increases as the number of investment options increases. </a:t>
            </a:r>
          </a:p>
          <a:p>
            <a:r>
              <a:rPr lang="en-US" sz="2800" dirty="0" smtClean="0">
                <a:latin typeface="Arial" pitchFamily="34" charset="0"/>
                <a:cs typeface="Arial" pitchFamily="34" charset="0"/>
              </a:rPr>
              <a:t>That means, the more complicated the investment decision that needed becomes, the more likely the person is to choose to do nothing.</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Summary</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8. Memory can be understood as a perception of the physical and emotional experience.</a:t>
            </a:r>
          </a:p>
          <a:p>
            <a:r>
              <a:rPr lang="en-US" sz="2800" dirty="0" smtClean="0">
                <a:latin typeface="Arial" pitchFamily="34" charset="0"/>
                <a:cs typeface="Arial" pitchFamily="34" charset="0"/>
              </a:rPr>
              <a:t> Memory has a feature of adaptively and can determine whether a situation experienced in the past should be desired or avoided in the future. </a:t>
            </a:r>
          </a:p>
          <a:p>
            <a:r>
              <a:rPr lang="en-US" sz="2800" dirty="0" smtClean="0">
                <a:latin typeface="Arial" pitchFamily="34" charset="0"/>
                <a:cs typeface="Arial" pitchFamily="34" charset="0"/>
              </a:rPr>
              <a:t>Usually the people feel better about experiences with a positive peak and end. </a:t>
            </a:r>
          </a:p>
          <a:p>
            <a:r>
              <a:rPr lang="en-US" sz="2800" dirty="0" smtClean="0">
                <a:latin typeface="Arial" pitchFamily="34" charset="0"/>
                <a:cs typeface="Arial" pitchFamily="34" charset="0"/>
              </a:rPr>
              <a:t>And the memory of the large loss at the end of the period is associated with a higher degree of emotional pain.</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9. Cognitive dissonance is based on evidence that people are struggling with two opposite ideas in their brains: </a:t>
            </a:r>
          </a:p>
          <a:p>
            <a:r>
              <a:rPr lang="en-US" sz="2800" dirty="0" smtClean="0">
                <a:latin typeface="Arial" pitchFamily="34" charset="0"/>
                <a:cs typeface="Arial" pitchFamily="34" charset="0"/>
              </a:rPr>
              <a:t>“I am nice, but I am not nice”.</a:t>
            </a:r>
          </a:p>
          <a:p>
            <a:r>
              <a:rPr lang="en-US" sz="2800" dirty="0" smtClean="0">
                <a:latin typeface="Arial" pitchFamily="34" charset="0"/>
                <a:cs typeface="Arial" pitchFamily="34" charset="0"/>
              </a:rPr>
              <a:t> To avoid psychological pain people used to ignore or reject any information that contradicts with their positive self-image. </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Summary</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The avoidance of cognitive dissonance can affect the investor’s decision-making process.</a:t>
            </a:r>
          </a:p>
          <a:p>
            <a:r>
              <a:rPr lang="en-US" sz="2800" dirty="0" smtClean="0">
                <a:latin typeface="Arial" pitchFamily="34" charset="0"/>
                <a:cs typeface="Arial" pitchFamily="34" charset="0"/>
              </a:rPr>
              <a:t> Investors seek to reduce psychological pain by adjusting their beliefs about the success of past investment decisions.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10. Mental budgeting matches the emotional pain to the emotional joy.</a:t>
            </a:r>
          </a:p>
          <a:p>
            <a:r>
              <a:rPr lang="en-US" sz="2800" dirty="0" smtClean="0">
                <a:latin typeface="Arial" pitchFamily="34" charset="0"/>
                <a:cs typeface="Arial" pitchFamily="34" charset="0"/>
              </a:rPr>
              <a:t> The pain of the financial losses could be considered as similar to the costs (pain) associated with the purchase of goods and services. </a:t>
            </a:r>
          </a:p>
          <a:p>
            <a:r>
              <a:rPr lang="en-US" sz="2800" dirty="0" smtClean="0">
                <a:latin typeface="Arial" pitchFamily="34" charset="0"/>
                <a:cs typeface="Arial" pitchFamily="34" charset="0"/>
              </a:rPr>
              <a:t>Similarly, the benefits (joy) of financial gains is like the joy (or benefits) of consuming goods and services.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11. People behavior which more consider historic costs when making decisions about the future is called the “sunk-cost” effect. </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Summary</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The sunk cost effect might be defined as an escalation of commitment – to continue an endeavor once an investment in money or time has been made. </a:t>
            </a:r>
          </a:p>
          <a:p>
            <a:r>
              <a:rPr lang="en-US" sz="2800" dirty="0" smtClean="0">
                <a:latin typeface="Arial" pitchFamily="34" charset="0"/>
                <a:cs typeface="Arial" pitchFamily="34" charset="0"/>
              </a:rPr>
              <a:t>The size of sunk costs is very important in decision making: the larger amount of money was invested the stronger tendency for “keep going”.</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12. People have different mental accounts for each investment goal, and the investor is willing to take different levels of risk for each goal.</a:t>
            </a:r>
          </a:p>
          <a:p>
            <a:r>
              <a:rPr lang="en-US" sz="2800" dirty="0" smtClean="0">
                <a:latin typeface="Arial" pitchFamily="34" charset="0"/>
                <a:cs typeface="Arial" pitchFamily="34" charset="0"/>
              </a:rPr>
              <a:t> Investments are selected for each mental account by finding assets that match the expected risk and return of the mental account.</a:t>
            </a:r>
          </a:p>
          <a:p>
            <a:r>
              <a:rPr lang="en-US" sz="2800" dirty="0" smtClean="0">
                <a:latin typeface="Arial" pitchFamily="34" charset="0"/>
                <a:cs typeface="Arial" pitchFamily="34" charset="0"/>
              </a:rPr>
              <a:t> Each mental account has an amount of money designated for that particular goal. </a:t>
            </a:r>
          </a:p>
          <a:p>
            <a:endParaRPr lang="en-US" sz="28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Summary</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smtClean="0">
                <a:latin typeface="Arial" pitchFamily="34" charset="0"/>
                <a:cs typeface="Arial" pitchFamily="34" charset="0"/>
              </a:rPr>
              <a:t>As a result, investor’s portfolio diversification comes from the investment goals diversification rather than from a purposeful asset diversification according to the portfolio theory.</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13. The mood affects the predictions of the people about the future. Misattribution bias predicts that people often misattribute the mood they are in to their decisions.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People who are in bad mood are more pessimistic about the future than people who are in a good mood. </a:t>
            </a:r>
          </a:p>
          <a:p>
            <a:endParaRPr lang="en-US" sz="24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Summary</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32500" lnSpcReduction="20000"/>
          </a:bodyPr>
          <a:lstStyle/>
          <a:p>
            <a:endParaRPr lang="en-US" sz="8000" dirty="0" smtClean="0">
              <a:latin typeface="Arial" pitchFamily="34" charset="0"/>
              <a:cs typeface="Arial" pitchFamily="34" charset="0"/>
            </a:endParaRPr>
          </a:p>
          <a:p>
            <a:r>
              <a:rPr lang="en-US" sz="6200" dirty="0" smtClean="0">
                <a:latin typeface="Arial" pitchFamily="34" charset="0"/>
                <a:cs typeface="Arial" pitchFamily="34" charset="0"/>
              </a:rPr>
              <a:t>Translating to the behavior of investors it means that investors who are in good mood give a higher probability of good events/ positive changes happening and a lower probability of bad changes happening.</a:t>
            </a:r>
          </a:p>
          <a:p>
            <a:endParaRPr lang="en-US" sz="6200" dirty="0" smtClean="0">
              <a:latin typeface="Arial" pitchFamily="34" charset="0"/>
              <a:cs typeface="Arial" pitchFamily="34" charset="0"/>
            </a:endParaRPr>
          </a:p>
          <a:p>
            <a:r>
              <a:rPr lang="en-US" sz="6200" dirty="0" smtClean="0">
                <a:latin typeface="Arial" pitchFamily="34" charset="0"/>
                <a:cs typeface="Arial" pitchFamily="34" charset="0"/>
              </a:rPr>
              <a:t>14. General level of optimism and pessimism or social mood changes over time.</a:t>
            </a:r>
          </a:p>
          <a:p>
            <a:endParaRPr lang="en-US" sz="6200" dirty="0" smtClean="0">
              <a:latin typeface="Arial" pitchFamily="34" charset="0"/>
              <a:cs typeface="Arial" pitchFamily="34" charset="0"/>
            </a:endParaRPr>
          </a:p>
          <a:p>
            <a:r>
              <a:rPr lang="en-US" sz="6200" dirty="0" smtClean="0">
                <a:latin typeface="Arial" pitchFamily="34" charset="0"/>
                <a:cs typeface="Arial" pitchFamily="34" charset="0"/>
              </a:rPr>
              <a:t>Investors tend to bee most optimistic when the market reaches the top and they are most pessimistic when market is at the bottom. </a:t>
            </a:r>
          </a:p>
          <a:p>
            <a:endParaRPr lang="en-US" sz="6200" dirty="0" smtClean="0">
              <a:latin typeface="Arial" pitchFamily="34" charset="0"/>
              <a:cs typeface="Arial" pitchFamily="34" charset="0"/>
            </a:endParaRPr>
          </a:p>
          <a:p>
            <a:r>
              <a:rPr lang="en-US" sz="6200" dirty="0" smtClean="0">
                <a:latin typeface="Arial" pitchFamily="34" charset="0"/>
                <a:cs typeface="Arial" pitchFamily="34" charset="0"/>
              </a:rPr>
              <a:t>This fluctuating social mood is defined as market sentiment.</a:t>
            </a:r>
          </a:p>
          <a:p>
            <a:endParaRPr lang="en-US" sz="6200" dirty="0" smtClean="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
            </a:r>
            <a:br>
              <a:rPr lang="en-US" sz="4400" dirty="0" smtClean="0">
                <a:latin typeface="Arial" pitchFamily="34" charset="0"/>
                <a:cs typeface="Arial" pitchFamily="34" charset="0"/>
              </a:rPr>
            </a:br>
            <a:r>
              <a:rPr lang="en-US" sz="4400" dirty="0" smtClean="0">
                <a:latin typeface="Arial" pitchFamily="34" charset="0"/>
                <a:cs typeface="Arial" pitchFamily="34" charset="0"/>
              </a:rPr>
              <a:t/>
            </a:r>
            <a:br>
              <a:rPr lang="en-US" sz="4400" dirty="0" smtClean="0">
                <a:latin typeface="Arial" pitchFamily="34" charset="0"/>
                <a:cs typeface="Arial" pitchFamily="34" charset="0"/>
              </a:rPr>
            </a:br>
            <a:r>
              <a:rPr lang="en-US" sz="4400" dirty="0" smtClean="0">
                <a:latin typeface="Arial" pitchFamily="34" charset="0"/>
                <a:cs typeface="Arial" pitchFamily="34" charset="0"/>
              </a:rPr>
              <a:t>Summary</a:t>
            </a:r>
            <a:br>
              <a:rPr lang="en-US" sz="4400" dirty="0" smtClean="0">
                <a:latin typeface="Arial" pitchFamily="34" charset="0"/>
                <a:cs typeface="Arial" pitchFamily="34" charset="0"/>
              </a:rPr>
            </a:br>
            <a:r>
              <a:rPr lang="en-US" sz="4400" dirty="0" smtClean="0">
                <a:latin typeface="Arial" pitchFamily="34" charset="0"/>
                <a:cs typeface="Arial" pitchFamily="34" charset="0"/>
              </a:rPr>
              <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latin typeface="Arial" pitchFamily="34" charset="0"/>
                <a:cs typeface="Arial" pitchFamily="34" charset="0"/>
              </a:rPr>
              <a:t>15. A market bubble could be explained by the situation: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when high prices seem to be generated more by investors (traders in the market) optimism then by economic fundamentals.</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Summary</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latin typeface="Arial" pitchFamily="34" charset="0"/>
                <a:cs typeface="Arial" pitchFamily="34" charset="0"/>
              </a:rPr>
              <a:t>• Cognitive dissonance</a:t>
            </a:r>
          </a:p>
          <a:p>
            <a:r>
              <a:rPr lang="en-US" dirty="0" smtClean="0">
                <a:latin typeface="Arial" pitchFamily="34" charset="0"/>
                <a:cs typeface="Arial" pitchFamily="34" charset="0"/>
              </a:rPr>
              <a:t>• Disposition effect</a:t>
            </a:r>
          </a:p>
          <a:p>
            <a:r>
              <a:rPr lang="en-US" dirty="0" smtClean="0">
                <a:latin typeface="Arial" pitchFamily="34" charset="0"/>
                <a:cs typeface="Arial" pitchFamily="34" charset="0"/>
              </a:rPr>
              <a:t>• Emotions</a:t>
            </a:r>
          </a:p>
          <a:p>
            <a:r>
              <a:rPr lang="en-US" dirty="0" smtClean="0">
                <a:latin typeface="Arial" pitchFamily="34" charset="0"/>
                <a:cs typeface="Arial" pitchFamily="34" charset="0"/>
              </a:rPr>
              <a:t>• Endowment effect</a:t>
            </a:r>
          </a:p>
          <a:p>
            <a:r>
              <a:rPr lang="en-US" dirty="0" smtClean="0">
                <a:latin typeface="Arial" pitchFamily="34" charset="0"/>
                <a:cs typeface="Arial" pitchFamily="34" charset="0"/>
              </a:rPr>
              <a:t>• “House-money” effect</a:t>
            </a:r>
          </a:p>
          <a:p>
            <a:r>
              <a:rPr lang="en-US" dirty="0" smtClean="0">
                <a:latin typeface="Arial" pitchFamily="34" charset="0"/>
                <a:cs typeface="Arial" pitchFamily="34" charset="0"/>
              </a:rPr>
              <a:t>• Market bubble</a:t>
            </a:r>
          </a:p>
          <a:p>
            <a:r>
              <a:rPr lang="en-US" dirty="0" smtClean="0">
                <a:latin typeface="Arial" pitchFamily="34" charset="0"/>
                <a:cs typeface="Arial" pitchFamily="34" charset="0"/>
              </a:rPr>
              <a:t>• Market sentiment</a:t>
            </a:r>
          </a:p>
          <a:p>
            <a:r>
              <a:rPr lang="en-US" dirty="0" smtClean="0">
                <a:latin typeface="Arial" pitchFamily="34" charset="0"/>
                <a:cs typeface="Arial" pitchFamily="34" charset="0"/>
              </a:rPr>
              <a:t>• Memory</a:t>
            </a:r>
          </a:p>
          <a:p>
            <a:r>
              <a:rPr lang="en-US" dirty="0" smtClean="0">
                <a:latin typeface="Arial" pitchFamily="34" charset="0"/>
                <a:cs typeface="Arial" pitchFamily="34" charset="0"/>
              </a:rPr>
              <a:t>• Mental accounting</a:t>
            </a:r>
          </a:p>
          <a:p>
            <a:r>
              <a:rPr lang="en-US" dirty="0" smtClean="0">
                <a:latin typeface="Arial" pitchFamily="34" charset="0"/>
                <a:cs typeface="Arial" pitchFamily="34" charset="0"/>
              </a:rPr>
              <a:t>• Misattribution bias</a:t>
            </a:r>
          </a:p>
          <a:p>
            <a:r>
              <a:rPr lang="en-US" dirty="0" smtClean="0">
                <a:latin typeface="Arial" pitchFamily="34" charset="0"/>
                <a:cs typeface="Arial" pitchFamily="34" charset="0"/>
              </a:rPr>
              <a:t>• Overconfidence</a:t>
            </a:r>
          </a:p>
          <a:p>
            <a:r>
              <a:rPr lang="en-US" dirty="0" smtClean="0">
                <a:latin typeface="Arial" pitchFamily="34" charset="0"/>
                <a:cs typeface="Arial" pitchFamily="34" charset="0"/>
              </a:rPr>
              <a:t>• “Snakebite” effect</a:t>
            </a:r>
          </a:p>
          <a:p>
            <a:r>
              <a:rPr lang="en-US" dirty="0" smtClean="0">
                <a:latin typeface="Arial" pitchFamily="34" charset="0"/>
                <a:cs typeface="Arial" pitchFamily="34" charset="0"/>
              </a:rPr>
              <a:t>• “Sunk-cost” effect</a:t>
            </a:r>
            <a:endParaRPr lang="en-US" dirty="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dirty="0" smtClean="0"/>
              <a:t>Key-terms</a:t>
            </a:r>
            <a:br>
              <a:rPr lang="en-US" dirty="0" smtClean="0"/>
            </a:b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dirty="0" smtClean="0">
                <a:latin typeface="Arial" pitchFamily="34" charset="0"/>
                <a:cs typeface="Arial" pitchFamily="34" charset="0"/>
              </a:rPr>
              <a:t>1. Why the portfolios of overconfident investors have a higher risk? Give the reasons.</a:t>
            </a:r>
          </a:p>
          <a:p>
            <a:r>
              <a:rPr lang="en-US" sz="2000" dirty="0" smtClean="0">
                <a:latin typeface="Arial" pitchFamily="34" charset="0"/>
                <a:cs typeface="Arial" pitchFamily="34" charset="0"/>
              </a:rPr>
              <a:t>2. Give the characteristic of the overconfident investor.</a:t>
            </a:r>
          </a:p>
          <a:p>
            <a:r>
              <a:rPr lang="en-US" sz="2000" dirty="0" smtClean="0">
                <a:latin typeface="Arial" pitchFamily="34" charset="0"/>
                <a:cs typeface="Arial" pitchFamily="34" charset="0"/>
              </a:rPr>
              <a:t>3. Why do the investors tend to sell losing stocks together, on the same trading session, and separate the sale of winning stocks over several trading sessions?</a:t>
            </a:r>
          </a:p>
          <a:p>
            <a:r>
              <a:rPr lang="en-US" sz="2000" dirty="0" smtClean="0">
                <a:latin typeface="Arial" pitchFamily="34" charset="0"/>
                <a:cs typeface="Arial" pitchFamily="34" charset="0"/>
              </a:rPr>
              <a:t>4. Explain how mental accounting is related with the disposition effect.</a:t>
            </a:r>
          </a:p>
          <a:p>
            <a:r>
              <a:rPr lang="en-US" sz="2000" dirty="0" smtClean="0">
                <a:latin typeface="Arial" pitchFamily="34" charset="0"/>
                <a:cs typeface="Arial" pitchFamily="34" charset="0"/>
              </a:rPr>
              <a:t>5. How do you understand the disposition effect?</a:t>
            </a:r>
          </a:p>
          <a:p>
            <a:r>
              <a:rPr lang="en-US" sz="2000" dirty="0" smtClean="0">
                <a:latin typeface="Arial" pitchFamily="34" charset="0"/>
                <a:cs typeface="Arial" pitchFamily="34" charset="0"/>
              </a:rPr>
              <a:t>6. Give the examples how „snakebite effect“ influence the investors behavior.</a:t>
            </a:r>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Questions and problems</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7. The behavior of the people when they demand much more to sell thing than they would be willing to pay to buy it is understood as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 Snakebite effect</a:t>
            </a:r>
          </a:p>
          <a:p>
            <a:r>
              <a:rPr lang="en-US" sz="2800" dirty="0" smtClean="0">
                <a:latin typeface="Arial" pitchFamily="34" charset="0"/>
                <a:cs typeface="Arial" pitchFamily="34" charset="0"/>
              </a:rPr>
              <a:t>b) House-money“ effect</a:t>
            </a:r>
          </a:p>
          <a:p>
            <a:r>
              <a:rPr lang="en-US" sz="2800" dirty="0" smtClean="0">
                <a:latin typeface="Arial" pitchFamily="34" charset="0"/>
                <a:cs typeface="Arial" pitchFamily="34" charset="0"/>
              </a:rPr>
              <a:t>c) Endowment effect</a:t>
            </a:r>
          </a:p>
          <a:p>
            <a:r>
              <a:rPr lang="en-US" sz="2800" dirty="0" smtClean="0">
                <a:latin typeface="Arial" pitchFamily="34" charset="0"/>
                <a:cs typeface="Arial" pitchFamily="34" charset="0"/>
              </a:rPr>
              <a:t>d) Disposition effect</a:t>
            </a:r>
          </a:p>
          <a:p>
            <a:r>
              <a:rPr lang="en-US" sz="2800" dirty="0" smtClean="0">
                <a:latin typeface="Arial" pitchFamily="34" charset="0"/>
                <a:cs typeface="Arial" pitchFamily="34" charset="0"/>
              </a:rPr>
              <a:t>E) Sunk-cost effect.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8. Explain how the avoidance of cognitive dissonance can affect the investor‘s decision making process.</a:t>
            </a:r>
          </a:p>
          <a:p>
            <a:r>
              <a:rPr lang="en-US" sz="2800" dirty="0" smtClean="0">
                <a:latin typeface="Arial" pitchFamily="34" charset="0"/>
                <a:cs typeface="Arial" pitchFamily="34" charset="0"/>
              </a:rPr>
              <a:t>9. Give the examples how the emotions influence investors 'decision making.</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10. How could you define the market sentiment?</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Questions and problems</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b="1" dirty="0" smtClean="0">
                <a:latin typeface="Arial" pitchFamily="34" charset="0"/>
                <a:cs typeface="Arial" pitchFamily="34" charset="0"/>
              </a:rPr>
              <a:t>Mini contents</a:t>
            </a:r>
          </a:p>
          <a:p>
            <a:r>
              <a:rPr lang="en-US" sz="2800" dirty="0" smtClean="0">
                <a:latin typeface="Arial" pitchFamily="34" charset="0"/>
                <a:cs typeface="Arial" pitchFamily="34" charset="0"/>
              </a:rPr>
              <a:t>7.1. Essentials of options</a:t>
            </a:r>
          </a:p>
          <a:p>
            <a:r>
              <a:rPr lang="en-US" sz="2800" dirty="0" smtClean="0">
                <a:latin typeface="Arial" pitchFamily="34" charset="0"/>
                <a:cs typeface="Arial" pitchFamily="34" charset="0"/>
              </a:rPr>
              <a:t>7.2. Options pricing</a:t>
            </a:r>
          </a:p>
          <a:p>
            <a:r>
              <a:rPr lang="en-US" sz="2800" dirty="0" smtClean="0">
                <a:latin typeface="Arial" pitchFamily="34" charset="0"/>
                <a:cs typeface="Arial" pitchFamily="34" charset="0"/>
              </a:rPr>
              <a:t>7.3. Using options. Profit or loss on options</a:t>
            </a:r>
          </a:p>
          <a:p>
            <a:r>
              <a:rPr lang="en-US" sz="2800" dirty="0" smtClean="0">
                <a:latin typeface="Arial" pitchFamily="34" charset="0"/>
                <a:cs typeface="Arial" pitchFamily="34" charset="0"/>
              </a:rPr>
              <a:t>7.4. Portfolio protection with options. Hedging</a:t>
            </a:r>
          </a:p>
          <a:p>
            <a:r>
              <a:rPr lang="en-US" sz="2800" dirty="0" smtClean="0">
                <a:latin typeface="Arial" pitchFamily="34" charset="0"/>
                <a:cs typeface="Arial" pitchFamily="34" charset="0"/>
              </a:rPr>
              <a:t>Summary</a:t>
            </a:r>
          </a:p>
          <a:p>
            <a:r>
              <a:rPr lang="en-US" sz="2800" dirty="0" smtClean="0">
                <a:latin typeface="Arial" pitchFamily="34" charset="0"/>
                <a:cs typeface="Arial" pitchFamily="34" charset="0"/>
              </a:rPr>
              <a:t>Key terms</a:t>
            </a:r>
          </a:p>
          <a:p>
            <a:r>
              <a:rPr lang="en-US" sz="2800" dirty="0" smtClean="0">
                <a:latin typeface="Arial" pitchFamily="34" charset="0"/>
                <a:cs typeface="Arial" pitchFamily="34" charset="0"/>
              </a:rPr>
              <a:t>Questions and problems</a:t>
            </a:r>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7. Using options as investments</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b="1" dirty="0" smtClean="0">
                <a:latin typeface="Arial" pitchFamily="34" charset="0"/>
                <a:cs typeface="Arial" pitchFamily="34" charset="0"/>
              </a:rPr>
              <a:t>Essentials of options</a:t>
            </a:r>
          </a:p>
          <a:p>
            <a:r>
              <a:rPr lang="en-US" sz="2800" b="1" i="1" dirty="0" smtClean="0">
                <a:latin typeface="Arial" pitchFamily="34" charset="0"/>
                <a:cs typeface="Arial" pitchFamily="34" charset="0"/>
              </a:rPr>
              <a:t>Option is a type of contract between 2 persons where one person grants the other </a:t>
            </a:r>
            <a:r>
              <a:rPr lang="en-US" sz="2800" dirty="0" smtClean="0">
                <a:latin typeface="Arial" pitchFamily="34" charset="0"/>
                <a:cs typeface="Arial" pitchFamily="34" charset="0"/>
              </a:rPr>
              <a:t>person the right to buy or to sell a specific asset at a specific price within a specific time period.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most often options are used in the trading of securities.</a:t>
            </a:r>
          </a:p>
          <a:p>
            <a:r>
              <a:rPr lang="en-US" sz="2800" b="1" i="1" dirty="0" smtClean="0">
                <a:latin typeface="Arial" pitchFamily="34" charset="0"/>
                <a:cs typeface="Arial" pitchFamily="34" charset="0"/>
              </a:rPr>
              <a:t>Option buyer is the person who has received the right, and thus has a decision to </a:t>
            </a:r>
            <a:r>
              <a:rPr lang="en-US" sz="2800" dirty="0" smtClean="0">
                <a:latin typeface="Arial" pitchFamily="34" charset="0"/>
                <a:cs typeface="Arial" pitchFamily="34" charset="0"/>
              </a:rPr>
              <a:t>make.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Option buyer must pay for this right.</a:t>
            </a:r>
          </a:p>
          <a:p>
            <a:endParaRPr lang="en-US" sz="2800" dirty="0" smtClean="0">
              <a:latin typeface="Arial" pitchFamily="34" charset="0"/>
              <a:cs typeface="Arial" pitchFamily="34" charset="0"/>
            </a:endParaRPr>
          </a:p>
          <a:p>
            <a:r>
              <a:rPr lang="en-US" sz="2800" b="1" i="1" dirty="0" smtClean="0">
                <a:latin typeface="Arial" pitchFamily="34" charset="0"/>
                <a:cs typeface="Arial" pitchFamily="34" charset="0"/>
              </a:rPr>
              <a:t>Option writer is the person who has sold the right, and thus must respond to the </a:t>
            </a:r>
            <a:r>
              <a:rPr lang="en-US" sz="2800" dirty="0" smtClean="0">
                <a:latin typeface="Arial" pitchFamily="34" charset="0"/>
                <a:cs typeface="Arial" pitchFamily="34" charset="0"/>
              </a:rPr>
              <a:t>buyer’s decision.</a:t>
            </a:r>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Using options as investments</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b="1" i="1" dirty="0" smtClean="0">
                <a:latin typeface="Arial" pitchFamily="34" charset="0"/>
                <a:cs typeface="Arial" pitchFamily="34" charset="0"/>
              </a:rPr>
              <a:t>Types of option contracts:</a:t>
            </a:r>
          </a:p>
          <a:p>
            <a:endParaRPr lang="en-US" sz="2800" b="1" i="1" dirty="0" smtClean="0">
              <a:latin typeface="Arial" pitchFamily="34" charset="0"/>
              <a:cs typeface="Arial" pitchFamily="34" charset="0"/>
            </a:endParaRPr>
          </a:p>
          <a:p>
            <a:r>
              <a:rPr lang="en-US" sz="2800" dirty="0" smtClean="0">
                <a:latin typeface="Arial" pitchFamily="34" charset="0"/>
                <a:cs typeface="Arial" pitchFamily="34" charset="0"/>
              </a:rPr>
              <a:t>• </a:t>
            </a:r>
            <a:r>
              <a:rPr lang="en-US" sz="2800" b="1" dirty="0" smtClean="0">
                <a:latin typeface="Arial" pitchFamily="34" charset="0"/>
                <a:cs typeface="Arial" pitchFamily="34" charset="0"/>
              </a:rPr>
              <a:t>Call option. </a:t>
            </a:r>
          </a:p>
          <a:p>
            <a:endParaRPr lang="en-US" sz="2800" b="1" dirty="0" smtClean="0">
              <a:latin typeface="Arial" pitchFamily="34" charset="0"/>
              <a:cs typeface="Arial" pitchFamily="34" charset="0"/>
            </a:endParaRPr>
          </a:p>
          <a:p>
            <a:r>
              <a:rPr lang="en-US" sz="2800" b="1" dirty="0" smtClean="0">
                <a:latin typeface="Arial" pitchFamily="34" charset="0"/>
                <a:cs typeface="Arial" pitchFamily="34" charset="0"/>
              </a:rPr>
              <a:t>It gives the buyer the right to buy (to call away) a specific </a:t>
            </a:r>
            <a:r>
              <a:rPr lang="en-US" sz="2800" dirty="0" smtClean="0">
                <a:latin typeface="Arial" pitchFamily="34" charset="0"/>
                <a:cs typeface="Arial" pitchFamily="34" charset="0"/>
              </a:rPr>
              <a:t>number of shares of a specific company from the option writer at a specific purchase price at any time up to including a specific date.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a:t>
            </a:r>
            <a:r>
              <a:rPr lang="en-US" sz="2800" b="1" dirty="0" smtClean="0">
                <a:latin typeface="Arial" pitchFamily="34" charset="0"/>
                <a:cs typeface="Arial" pitchFamily="34" charset="0"/>
              </a:rPr>
              <a:t>Put option.</a:t>
            </a:r>
          </a:p>
          <a:p>
            <a:endParaRPr lang="en-US" sz="2800" b="1" dirty="0" smtClean="0">
              <a:latin typeface="Arial" pitchFamily="34" charset="0"/>
              <a:cs typeface="Arial" pitchFamily="34" charset="0"/>
            </a:endParaRPr>
          </a:p>
          <a:p>
            <a:r>
              <a:rPr lang="en-US" sz="2800" b="1" dirty="0" smtClean="0">
                <a:latin typeface="Arial" pitchFamily="34" charset="0"/>
                <a:cs typeface="Arial" pitchFamily="34" charset="0"/>
              </a:rPr>
              <a:t>It gives the buyer the right to sell (to put away) a specific</a:t>
            </a:r>
          </a:p>
          <a:p>
            <a:r>
              <a:rPr lang="en-US" sz="2800" dirty="0" smtClean="0">
                <a:latin typeface="Arial" pitchFamily="34" charset="0"/>
                <a:cs typeface="Arial" pitchFamily="34" charset="0"/>
              </a:rPr>
              <a:t>number of shares of a specific company to the option writer at a specific selling price at any time up to including a specific date.</a:t>
            </a:r>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Using options as investments</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800" b="1" i="1" dirty="0" smtClean="0">
                <a:latin typeface="Arial" pitchFamily="34" charset="0"/>
                <a:cs typeface="Arial" pitchFamily="34" charset="0"/>
              </a:rPr>
              <a:t>Option contract specifies four main items:</a:t>
            </a:r>
          </a:p>
          <a:p>
            <a:endParaRPr lang="en-US" sz="2800" b="1" i="1" dirty="0" smtClean="0">
              <a:latin typeface="Arial" pitchFamily="34" charset="0"/>
              <a:cs typeface="Arial" pitchFamily="34" charset="0"/>
            </a:endParaRPr>
          </a:p>
          <a:p>
            <a:r>
              <a:rPr lang="en-US" sz="2800" dirty="0" smtClean="0">
                <a:latin typeface="Arial" pitchFamily="34" charset="0"/>
                <a:cs typeface="Arial" pitchFamily="34" charset="0"/>
              </a:rPr>
              <a:t>1. </a:t>
            </a:r>
            <a:r>
              <a:rPr lang="en-US" sz="2800" i="1" dirty="0" smtClean="0">
                <a:latin typeface="Arial" pitchFamily="34" charset="0"/>
                <a:cs typeface="Arial" pitchFamily="34" charset="0"/>
              </a:rPr>
              <a:t>The company whose shares can be bought or sold;</a:t>
            </a:r>
          </a:p>
          <a:p>
            <a:endParaRPr lang="en-US" sz="2800" i="1" dirty="0" smtClean="0">
              <a:latin typeface="Arial" pitchFamily="34" charset="0"/>
              <a:cs typeface="Arial" pitchFamily="34" charset="0"/>
            </a:endParaRPr>
          </a:p>
          <a:p>
            <a:r>
              <a:rPr lang="en-US" sz="2800" dirty="0" smtClean="0">
                <a:latin typeface="Arial" pitchFamily="34" charset="0"/>
                <a:cs typeface="Arial" pitchFamily="34" charset="0"/>
              </a:rPr>
              <a:t>2. </a:t>
            </a:r>
            <a:r>
              <a:rPr lang="en-US" sz="2800" i="1" dirty="0" smtClean="0">
                <a:latin typeface="Arial" pitchFamily="34" charset="0"/>
                <a:cs typeface="Arial" pitchFamily="34" charset="0"/>
              </a:rPr>
              <a:t>The number of shares that can be bought or sold;</a:t>
            </a:r>
          </a:p>
          <a:p>
            <a:endParaRPr lang="en-US" sz="2800" i="1" dirty="0" smtClean="0">
              <a:latin typeface="Arial" pitchFamily="34" charset="0"/>
              <a:cs typeface="Arial" pitchFamily="34" charset="0"/>
            </a:endParaRPr>
          </a:p>
          <a:p>
            <a:r>
              <a:rPr lang="en-US" sz="2800" dirty="0" smtClean="0">
                <a:latin typeface="Arial" pitchFamily="34" charset="0"/>
                <a:cs typeface="Arial" pitchFamily="34" charset="0"/>
              </a:rPr>
              <a:t>3. The purchase or selling price for those shares, known as the </a:t>
            </a:r>
            <a:r>
              <a:rPr lang="en-US" sz="2800" b="1" i="1" dirty="0" smtClean="0">
                <a:latin typeface="Arial" pitchFamily="34" charset="0"/>
                <a:cs typeface="Arial" pitchFamily="34" charset="0"/>
              </a:rPr>
              <a:t>exercise price </a:t>
            </a:r>
            <a:r>
              <a:rPr lang="en-US" sz="2800" dirty="0" smtClean="0">
                <a:latin typeface="Arial" pitchFamily="34" charset="0"/>
                <a:cs typeface="Arial" pitchFamily="34" charset="0"/>
              </a:rPr>
              <a:t>(or </a:t>
            </a:r>
            <a:r>
              <a:rPr lang="en-US" sz="2800" b="1" i="1" dirty="0" smtClean="0">
                <a:latin typeface="Arial" pitchFamily="34" charset="0"/>
                <a:cs typeface="Arial" pitchFamily="34" charset="0"/>
              </a:rPr>
              <a:t>strike price);</a:t>
            </a:r>
          </a:p>
          <a:p>
            <a:endParaRPr lang="en-US" sz="2800" b="1" i="1" dirty="0" smtClean="0">
              <a:latin typeface="Arial" pitchFamily="34" charset="0"/>
              <a:cs typeface="Arial" pitchFamily="34" charset="0"/>
            </a:endParaRPr>
          </a:p>
          <a:p>
            <a:r>
              <a:rPr lang="en-US" sz="2800" dirty="0" smtClean="0">
                <a:latin typeface="Arial" pitchFamily="34" charset="0"/>
                <a:cs typeface="Arial" pitchFamily="34" charset="0"/>
              </a:rPr>
              <a:t>4. The date when the right to buy or to sell expires, known as </a:t>
            </a:r>
            <a:r>
              <a:rPr lang="en-US" sz="2800" b="1" i="1" dirty="0" smtClean="0">
                <a:latin typeface="Arial" pitchFamily="34" charset="0"/>
                <a:cs typeface="Arial" pitchFamily="34" charset="0"/>
              </a:rPr>
              <a:t>expiration date</a:t>
            </a:r>
            <a:r>
              <a:rPr lang="en-US" sz="2800" i="1" dirty="0" smtClean="0">
                <a:latin typeface="Arial" pitchFamily="34" charset="0"/>
                <a:cs typeface="Arial" pitchFamily="34" charset="0"/>
              </a:rPr>
              <a:t>.</a:t>
            </a:r>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Using options as investments</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b="1" i="1" dirty="0" smtClean="0">
                <a:latin typeface="Arial" pitchFamily="34" charset="0"/>
                <a:cs typeface="Arial" pitchFamily="34" charset="0"/>
              </a:rPr>
              <a:t>Types of call and put options:</a:t>
            </a:r>
          </a:p>
          <a:p>
            <a:endParaRPr lang="en-US" sz="2800" b="1" i="1" dirty="0" smtClean="0">
              <a:latin typeface="Arial" pitchFamily="34" charset="0"/>
              <a:cs typeface="Arial" pitchFamily="34" charset="0"/>
            </a:endParaRPr>
          </a:p>
          <a:p>
            <a:r>
              <a:rPr lang="en-US" sz="2800" dirty="0" smtClean="0">
                <a:latin typeface="Arial" pitchFamily="34" charset="0"/>
                <a:cs typeface="Arial" pitchFamily="34" charset="0"/>
              </a:rPr>
              <a:t>• European options</a:t>
            </a:r>
          </a:p>
          <a:p>
            <a:r>
              <a:rPr lang="en-US" sz="2800" dirty="0" smtClean="0">
                <a:latin typeface="Arial" pitchFamily="34" charset="0"/>
                <a:cs typeface="Arial" pitchFamily="34" charset="0"/>
              </a:rPr>
              <a:t>• American options</a:t>
            </a:r>
          </a:p>
          <a:p>
            <a:endParaRPr lang="en-US" sz="2800" b="1" i="1" dirty="0" smtClean="0">
              <a:latin typeface="Arial" pitchFamily="34" charset="0"/>
              <a:cs typeface="Arial" pitchFamily="34" charset="0"/>
            </a:endParaRPr>
          </a:p>
          <a:p>
            <a:r>
              <a:rPr lang="en-US" sz="2800" b="1" i="1" dirty="0" smtClean="0">
                <a:latin typeface="Arial" pitchFamily="34" charset="0"/>
                <a:cs typeface="Arial" pitchFamily="34" charset="0"/>
              </a:rPr>
              <a:t>European options </a:t>
            </a:r>
            <a:r>
              <a:rPr lang="en-US" sz="2800" dirty="0" smtClean="0">
                <a:latin typeface="Arial" pitchFamily="34" charset="0"/>
                <a:cs typeface="Arial" pitchFamily="34" charset="0"/>
              </a:rPr>
              <a:t>can be exercised only on their expiration dates.</a:t>
            </a:r>
          </a:p>
          <a:p>
            <a:endParaRPr lang="en-US" sz="2800" b="1" i="1" dirty="0" smtClean="0">
              <a:latin typeface="Arial" pitchFamily="34" charset="0"/>
              <a:cs typeface="Arial" pitchFamily="34" charset="0"/>
            </a:endParaRPr>
          </a:p>
          <a:p>
            <a:r>
              <a:rPr lang="en-US" sz="2800" b="1" i="1" dirty="0" smtClean="0">
                <a:latin typeface="Arial" pitchFamily="34" charset="0"/>
                <a:cs typeface="Arial" pitchFamily="34" charset="0"/>
              </a:rPr>
              <a:t>American options </a:t>
            </a:r>
            <a:r>
              <a:rPr lang="en-US" sz="2800" dirty="0" smtClean="0">
                <a:latin typeface="Arial" pitchFamily="34" charset="0"/>
                <a:cs typeface="Arial" pitchFamily="34" charset="0"/>
              </a:rPr>
              <a:t>can be exercised any time during their life (defined by the option contract).</a:t>
            </a:r>
          </a:p>
          <a:p>
            <a:endParaRPr lang="en-US" sz="2800" dirty="0" smtClean="0">
              <a:latin typeface="Arial" pitchFamily="34" charset="0"/>
              <a:cs typeface="Arial" pitchFamily="34" charset="0"/>
            </a:endParaRPr>
          </a:p>
          <a:p>
            <a:r>
              <a:rPr lang="en-US" sz="2800" b="1" i="1" dirty="0" smtClean="0">
                <a:latin typeface="Arial" pitchFamily="34" charset="0"/>
                <a:cs typeface="Arial" pitchFamily="34" charset="0"/>
              </a:rPr>
              <a:t>The major advantages of investing in options:</a:t>
            </a:r>
          </a:p>
          <a:p>
            <a:endParaRPr lang="en-US" sz="2800" b="1" i="1" dirty="0" smtClean="0">
              <a:latin typeface="Arial" pitchFamily="34" charset="0"/>
              <a:cs typeface="Arial" pitchFamily="34" charset="0"/>
            </a:endParaRPr>
          </a:p>
          <a:p>
            <a:r>
              <a:rPr lang="en-US" sz="2800" dirty="0" smtClean="0">
                <a:latin typeface="Arial" pitchFamily="34" charset="0"/>
                <a:cs typeface="Arial" pitchFamily="34" charset="0"/>
              </a:rPr>
              <a:t>• </a:t>
            </a:r>
            <a:r>
              <a:rPr lang="en-US" sz="2800" b="1" dirty="0" smtClean="0">
                <a:latin typeface="Arial" pitchFamily="34" charset="0"/>
                <a:cs typeface="Arial" pitchFamily="34" charset="0"/>
              </a:rPr>
              <a:t>possibility of hedging: </a:t>
            </a:r>
            <a:r>
              <a:rPr lang="en-US" sz="2800" dirty="0" smtClean="0">
                <a:latin typeface="Arial" pitchFamily="34" charset="0"/>
                <a:cs typeface="Arial" pitchFamily="34" charset="0"/>
              </a:rPr>
              <a:t>using options the investor can “lock in the box” his/ her return already earned on the investment;</a:t>
            </a:r>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Using options as investments</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 the option also limits exposure to risk, because an investor can lose only a set amount of money (the purchase price of option);</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put and call options can be used profitably when the price of the underlying security goes up or down.</a:t>
            </a:r>
          </a:p>
          <a:p>
            <a:endParaRPr lang="en-US" sz="2800" dirty="0" smtClean="0">
              <a:latin typeface="Arial" pitchFamily="34" charset="0"/>
              <a:cs typeface="Arial" pitchFamily="34" charset="0"/>
            </a:endParaRPr>
          </a:p>
          <a:p>
            <a:r>
              <a:rPr lang="en-US" sz="2800" b="1" i="1" dirty="0" smtClean="0">
                <a:latin typeface="Arial" pitchFamily="34" charset="0"/>
                <a:cs typeface="Arial" pitchFamily="34" charset="0"/>
              </a:rPr>
              <a:t>The major disadvantages of investing in options:</a:t>
            </a:r>
          </a:p>
          <a:p>
            <a:r>
              <a:rPr lang="en-US" sz="2800" dirty="0" smtClean="0">
                <a:latin typeface="Arial" pitchFamily="34" charset="0"/>
                <a:cs typeface="Arial" pitchFamily="34" charset="0"/>
              </a:rPr>
              <a:t>• the holder enjoys never interest or dividend income nor any other ownership benefit;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because put and call options have limited lives, an investor have a limited time frame in which to capture desired price behavior;</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this investment vehicle is a bit complicated and many of its trading strategies are to complex for the non-professional investor.</a:t>
            </a:r>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Using options as investments</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3200" dirty="0" smtClean="0">
                <a:latin typeface="Arial" pitchFamily="34" charset="0"/>
                <a:cs typeface="Arial" pitchFamily="34" charset="0"/>
              </a:rPr>
              <a:t>Further in this chapter we focus only on some fundamental issues of investing in stock options including some most popular strategies.</a:t>
            </a:r>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7. Using options as investments</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b="1" dirty="0" smtClean="0">
                <a:latin typeface="Arial" pitchFamily="34" charset="0"/>
                <a:cs typeface="Arial" pitchFamily="34" charset="0"/>
              </a:rPr>
              <a:t>Portfolio protection with options. Hedging.</a:t>
            </a:r>
          </a:p>
          <a:p>
            <a:r>
              <a:rPr lang="en-US" sz="2800" dirty="0" smtClean="0">
                <a:latin typeface="Arial" pitchFamily="34" charset="0"/>
                <a:cs typeface="Arial" pitchFamily="34" charset="0"/>
              </a:rPr>
              <a:t>Hedging with options is especially attractive because they can give protection against loss or the stock protects the option against loss.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 </a:t>
            </a:r>
            <a:r>
              <a:rPr lang="en-US" sz="2800" b="1" i="1" dirty="0" smtClean="0">
                <a:latin typeface="Arial" pitchFamily="34" charset="0"/>
                <a:cs typeface="Arial" pitchFamily="34" charset="0"/>
              </a:rPr>
              <a:t>hedger is an individual who is unwilling to risk a serious loss in his or her </a:t>
            </a:r>
            <a:r>
              <a:rPr lang="en-US" sz="2800" dirty="0" smtClean="0">
                <a:latin typeface="Arial" pitchFamily="34" charset="0"/>
                <a:cs typeface="Arial" pitchFamily="34" charset="0"/>
              </a:rPr>
              <a:t>investing position and takes the actions in order to avoid or lessen loss.</a:t>
            </a:r>
          </a:p>
          <a:p>
            <a:endParaRPr lang="en-US" sz="2800" dirty="0" smtClean="0">
              <a:latin typeface="Arial" pitchFamily="34" charset="0"/>
              <a:cs typeface="Arial" pitchFamily="34" charset="0"/>
            </a:endParaRPr>
          </a:p>
          <a:p>
            <a:r>
              <a:rPr lang="en-US" sz="2800" b="1" i="1" dirty="0" smtClean="0">
                <a:latin typeface="Arial" pitchFamily="34" charset="0"/>
                <a:cs typeface="Arial" pitchFamily="34" charset="0"/>
              </a:rPr>
              <a:t>Using options to reduce risk.</a:t>
            </a:r>
          </a:p>
          <a:p>
            <a:r>
              <a:rPr lang="en-US" sz="2800" b="1" i="1" dirty="0" smtClean="0">
                <a:latin typeface="Arial" pitchFamily="34" charset="0"/>
                <a:cs typeface="Arial" pitchFamily="34" charset="0"/>
              </a:rPr>
              <a:t>Suppose the investor currently holds the shares </a:t>
            </a:r>
            <a:r>
              <a:rPr lang="en-US" sz="2800" dirty="0" smtClean="0">
                <a:latin typeface="Arial" pitchFamily="34" charset="0"/>
                <a:cs typeface="Arial" pitchFamily="34" charset="0"/>
              </a:rPr>
              <a:t>of the company X in his portfolio.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price of the share is 8,5 EURO. </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Portfolio protection with options. Hedging</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Looking to the future the investor is not sure in what direction the price of the share will change.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If the price will grow, may be to 9 EURO, by holding these shares investor could receive the profit.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But if the price will fall, may be to 8 EURO, the investor could suffer the loss.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One way to avoid this downside risk is to sell the shares.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problem is that the investor may regret this action if the fall of the price of the share does not occur and investor has forgone the opportunity to earn a profit. </a:t>
            </a:r>
          </a:p>
          <a:p>
            <a:endParaRPr lang="en-US" dirty="0"/>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Portfolio protection with options. Hedging</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sz="2800" dirty="0" smtClean="0">
                <a:latin typeface="Arial" pitchFamily="34" charset="0"/>
                <a:cs typeface="Arial" pitchFamily="34" charset="0"/>
              </a:rPr>
              <a:t>An alternative approach is to retain the shares and buy a put option. This option will rise in value as the share price falls.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If the share price increases the investor gains from his/ her underlying shareholding.</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hedging reduces the dispersion of possible outcomes to the investor.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There is a floor below which losses cannot be increased, while on the upside the benefits form any increasing in the price of the share is reduced due to the option premium paid.</a:t>
            </a:r>
            <a:endParaRPr lang="en-US" dirty="0"/>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Portfolio protection with options. Hedging</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dirty="0" smtClean="0">
                <a:latin typeface="Arial" pitchFamily="34" charset="0"/>
                <a:cs typeface="Arial" pitchFamily="34" charset="0"/>
              </a:rPr>
              <a:t> </a:t>
            </a:r>
          </a:p>
          <a:p>
            <a:r>
              <a:rPr lang="en-US" sz="2800" dirty="0" smtClean="0">
                <a:latin typeface="Arial" pitchFamily="34" charset="0"/>
                <a:cs typeface="Arial" pitchFamily="34" charset="0"/>
              </a:rPr>
              <a:t>If the investor will keep buying this type of “insurance”, though it can reduce investor’s portfolio returns during the longer time (for example, a year), substantially.</a:t>
            </a:r>
          </a:p>
          <a:p>
            <a:endParaRPr lang="en-US" sz="2800" dirty="0" smtClean="0">
              <a:latin typeface="Arial" pitchFamily="34" charset="0"/>
              <a:cs typeface="Arial" pitchFamily="34" charset="0"/>
            </a:endParaRPr>
          </a:p>
          <a:p>
            <a:r>
              <a:rPr lang="en-US" sz="2800" b="1" i="1" dirty="0" smtClean="0">
                <a:latin typeface="Arial" pitchFamily="34" charset="0"/>
                <a:cs typeface="Arial" pitchFamily="34" charset="0"/>
              </a:rPr>
              <a:t>Using options to reduce losses. Suppose that the investor wants to buy the </a:t>
            </a:r>
            <a:r>
              <a:rPr lang="en-US" sz="2800" dirty="0" smtClean="0">
                <a:latin typeface="Arial" pitchFamily="34" charset="0"/>
                <a:cs typeface="Arial" pitchFamily="34" charset="0"/>
              </a:rPr>
              <a:t>attractive shares of company B to his / her portfolio. </a:t>
            </a:r>
          </a:p>
          <a:p>
            <a:endParaRPr lang="en-US" dirty="0"/>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Portfolio protection with options. Hedging</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sz="2800" dirty="0" smtClean="0">
                <a:latin typeface="Arial" pitchFamily="34" charset="0"/>
                <a:cs typeface="Arial" pitchFamily="34" charset="0"/>
              </a:rPr>
              <a:t>The current market price of this share is 9 EURO.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investor is fairly sure that this share will rise in price, but is not so confident as to discount possibility of a fall in price.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May be the price of the share fall to 8,5 EURO?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How could the investor behave?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He/ she can either exercise a direct purchase of these shares in the market at current price or to purchase a call options with underlying stock of company B. </a:t>
            </a:r>
          </a:p>
          <a:p>
            <a:endParaRPr lang="en-US" dirty="0"/>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Portfolio protection with options. Hedging</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If the price of the share does fall significantly,</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size of the loss is greater with the share purchase, because the option loss is limited to the option premium paid.</a:t>
            </a:r>
          </a:p>
          <a:p>
            <a:endParaRPr lang="en-US" sz="2800" dirty="0" smtClean="0">
              <a:latin typeface="Arial" pitchFamily="34" charset="0"/>
              <a:cs typeface="Arial" pitchFamily="34" charset="0"/>
            </a:endParaRPr>
          </a:p>
          <a:p>
            <a:r>
              <a:rPr lang="en-US" sz="2800" b="1" i="1" dirty="0" smtClean="0">
                <a:latin typeface="Arial" pitchFamily="34" charset="0"/>
                <a:cs typeface="Arial" pitchFamily="34" charset="0"/>
              </a:rPr>
              <a:t>Hedging portfolios of shares using index options. </a:t>
            </a:r>
          </a:p>
          <a:p>
            <a:endParaRPr lang="en-US" sz="2800" b="1" i="1" dirty="0" smtClean="0">
              <a:latin typeface="Arial" pitchFamily="34" charset="0"/>
              <a:cs typeface="Arial" pitchFamily="34" charset="0"/>
            </a:endParaRPr>
          </a:p>
          <a:p>
            <a:r>
              <a:rPr lang="en-US" sz="2800" b="1" i="1" dirty="0" smtClean="0">
                <a:latin typeface="Arial" pitchFamily="34" charset="0"/>
                <a:cs typeface="Arial" pitchFamily="34" charset="0"/>
              </a:rPr>
              <a:t>Large investors usually </a:t>
            </a:r>
            <a:r>
              <a:rPr lang="en-US" sz="2800" dirty="0" smtClean="0">
                <a:latin typeface="Arial" pitchFamily="34" charset="0"/>
                <a:cs typeface="Arial" pitchFamily="34" charset="0"/>
              </a:rPr>
              <a:t>manage varied portfolios of shares</a:t>
            </a:r>
          </a:p>
          <a:p>
            <a:r>
              <a:rPr lang="en-US" sz="2800" dirty="0" smtClean="0">
                <a:latin typeface="Arial" pitchFamily="34" charset="0"/>
                <a:cs typeface="Arial" pitchFamily="34" charset="0"/>
              </a:rPr>
              <a:t> </a:t>
            </a:r>
          </a:p>
          <a:p>
            <a:r>
              <a:rPr lang="en-US" sz="2800" dirty="0" smtClean="0">
                <a:latin typeface="Arial" pitchFamily="34" charset="0"/>
                <a:cs typeface="Arial" pitchFamily="34" charset="0"/>
              </a:rPr>
              <a:t>so,  rather than hedging individual shareholdings with options they may hedge their portfolios through the options on the entire index of Shares </a:t>
            </a:r>
            <a:r>
              <a:rPr lang="en-US" sz="2800" b="1" i="1" dirty="0" smtClean="0">
                <a:latin typeface="Arial" pitchFamily="34" charset="0"/>
                <a:cs typeface="Arial" pitchFamily="34" charset="0"/>
              </a:rPr>
              <a:t>Index option is based on stock index instead of an underlying stock.</a:t>
            </a:r>
          </a:p>
          <a:p>
            <a:endParaRPr lang="en-US" dirty="0"/>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Portfolio protection with options. Hedging</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800" b="1" i="1" dirty="0" smtClean="0">
                <a:latin typeface="Arial" pitchFamily="34" charset="0"/>
                <a:cs typeface="Arial" pitchFamily="34" charset="0"/>
              </a:rPr>
              <a:t>When </a:t>
            </a:r>
            <a:r>
              <a:rPr lang="en-US" sz="2800" dirty="0" smtClean="0">
                <a:latin typeface="Arial" pitchFamily="34" charset="0"/>
                <a:cs typeface="Arial" pitchFamily="34" charset="0"/>
              </a:rPr>
              <a:t>index option is exercised, settlement is made by cash payment, not delivery of shares.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most often index options are settled on the bases of such indexes as Standard &amp; Poor’s 500 (USA) etc.</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Suppose, the investor manage a well diversified portfolio of shares and currently is concerned that the market may fall over the next 3 months.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One of possible investment strategies for the investor is to buy the put option on the stock index. </a:t>
            </a:r>
          </a:p>
          <a:p>
            <a:endParaRPr lang="en-US" dirty="0"/>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Portfolio protection with options. Hedging</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If the market does fall, losses on the portfolio will be offset by gains on the value of the index put option. </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If the portfolio is un-hedged, the investor suffers from the market fall substantially. </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But it is important to remember about the expenses of the insurance of portfolio:</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when the options premiums are high (during periods of market volatility caused by economic crises), hedging of the portfolio of stocks with index options over longer period could be expensive.</a:t>
            </a:r>
            <a:endParaRPr lang="en-US" sz="2000" dirty="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Portfolio protection with options. Hedging</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dirty="0" smtClean="0">
                <a:latin typeface="Arial" pitchFamily="34" charset="0"/>
                <a:cs typeface="Arial" pitchFamily="34" charset="0"/>
              </a:rPr>
              <a:t>Using hedging strategies very important characteristic is the hedge ratio of the portfolio. </a:t>
            </a:r>
          </a:p>
          <a:p>
            <a:endParaRPr lang="en-US" b="1" i="1" dirty="0" smtClean="0">
              <a:latin typeface="Arial" pitchFamily="34" charset="0"/>
              <a:cs typeface="Arial" pitchFamily="34" charset="0"/>
            </a:endParaRPr>
          </a:p>
          <a:p>
            <a:r>
              <a:rPr lang="en-US" b="1" i="1" dirty="0" smtClean="0">
                <a:latin typeface="Arial" pitchFamily="34" charset="0"/>
                <a:cs typeface="Arial" pitchFamily="34" charset="0"/>
              </a:rPr>
              <a:t>Hedge ratio is a number of stocks to buy or sell with options such that the</a:t>
            </a:r>
          </a:p>
          <a:p>
            <a:r>
              <a:rPr lang="en-US" i="1" dirty="0" smtClean="0">
                <a:latin typeface="Arial" pitchFamily="34" charset="0"/>
                <a:cs typeface="Arial" pitchFamily="34" charset="0"/>
              </a:rPr>
              <a:t>future portfolio value is risk-free. </a:t>
            </a:r>
          </a:p>
          <a:p>
            <a:endParaRPr lang="en-US" b="1" i="1" dirty="0" smtClean="0">
              <a:latin typeface="Arial" pitchFamily="34" charset="0"/>
              <a:cs typeface="Arial" pitchFamily="34" charset="0"/>
            </a:endParaRPr>
          </a:p>
          <a:p>
            <a:r>
              <a:rPr lang="en-US" b="1" i="1" dirty="0" smtClean="0">
                <a:latin typeface="Arial" pitchFamily="34" charset="0"/>
                <a:cs typeface="Arial" pitchFamily="34" charset="0"/>
              </a:rPr>
              <a:t>The hedged portfolio consists of m purchased shares</a:t>
            </a:r>
          </a:p>
          <a:p>
            <a:r>
              <a:rPr lang="en-US" dirty="0" smtClean="0">
                <a:latin typeface="Arial" pitchFamily="34" charset="0"/>
                <a:cs typeface="Arial" pitchFamily="34" charset="0"/>
              </a:rPr>
              <a:t>and n options written (issued) on these shares.</a:t>
            </a:r>
          </a:p>
          <a:p>
            <a:endParaRPr lang="en-US" b="1" i="1" dirty="0" smtClean="0">
              <a:latin typeface="Arial" pitchFamily="34" charset="0"/>
              <a:cs typeface="Arial" pitchFamily="34" charset="0"/>
            </a:endParaRPr>
          </a:p>
          <a:p>
            <a:r>
              <a:rPr lang="en-US" b="1" i="1" dirty="0" smtClean="0">
                <a:latin typeface="Arial" pitchFamily="34" charset="0"/>
                <a:cs typeface="Arial" pitchFamily="34" charset="0"/>
              </a:rPr>
              <a:t>Hedge ratio (HR) can be estimated using formula:</a:t>
            </a:r>
          </a:p>
          <a:p>
            <a:r>
              <a:rPr lang="en-US" b="1" i="1" dirty="0" smtClean="0">
                <a:latin typeface="Arial" pitchFamily="34" charset="0"/>
                <a:cs typeface="Arial" pitchFamily="34" charset="0"/>
              </a:rPr>
              <a:t>HR = m / n,</a:t>
            </a:r>
          </a:p>
          <a:p>
            <a:r>
              <a:rPr lang="en-US" dirty="0" smtClean="0">
                <a:latin typeface="Arial" pitchFamily="34" charset="0"/>
                <a:cs typeface="Arial" pitchFamily="34" charset="0"/>
              </a:rPr>
              <a:t>here: m - number of shares in the portfolio;  </a:t>
            </a:r>
          </a:p>
          <a:p>
            <a:r>
              <a:rPr lang="en-US" dirty="0" smtClean="0">
                <a:latin typeface="Arial" pitchFamily="34" charset="0"/>
                <a:cs typeface="Arial" pitchFamily="34" charset="0"/>
              </a:rPr>
              <a:t>n - a number of options written on the shares in the portfolio.</a:t>
            </a:r>
          </a:p>
          <a:p>
            <a:endParaRPr lang="en-US" b="1" i="1"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Portfolio protection with options. Hedging</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b="1" i="1" dirty="0" smtClean="0">
                <a:latin typeface="Arial" pitchFamily="34" charset="0"/>
                <a:cs typeface="Arial" pitchFamily="34" charset="0"/>
              </a:rPr>
              <a:t>Riskless (perfect) hedge is when for m and n are chosen such a values which </a:t>
            </a:r>
            <a:r>
              <a:rPr lang="en-US" dirty="0" smtClean="0">
                <a:latin typeface="Arial" pitchFamily="34" charset="0"/>
                <a:cs typeface="Arial" pitchFamily="34" charset="0"/>
              </a:rPr>
              <a:t>allow in each moment given to compensate the decrease in prices of the stocks by increase in value of options.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This meaning of hedge ratio is called as a </a:t>
            </a:r>
            <a:r>
              <a:rPr lang="en-US" b="1" i="1" dirty="0" smtClean="0">
                <a:latin typeface="Arial" pitchFamily="34" charset="0"/>
                <a:cs typeface="Arial" pitchFamily="34" charset="0"/>
              </a:rPr>
              <a:t>perfect hedge ratio.</a:t>
            </a:r>
          </a:p>
          <a:p>
            <a:endParaRPr lang="en-US" b="1" i="1" dirty="0" smtClean="0">
              <a:latin typeface="Arial" pitchFamily="34" charset="0"/>
              <a:cs typeface="Arial" pitchFamily="34" charset="0"/>
            </a:endParaRPr>
          </a:p>
          <a:p>
            <a:r>
              <a:rPr lang="en-US" b="1" i="1" dirty="0" smtClean="0">
                <a:latin typeface="Arial" pitchFamily="34" charset="0"/>
                <a:cs typeface="Arial" pitchFamily="34" charset="0"/>
              </a:rPr>
              <a:t>But perfect hedge ratio could be achieved only under following assumptions: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 There are no transaction costs in the market;</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Portfolio protection with options. Hedging</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latin typeface="Arial" pitchFamily="34" charset="0"/>
                <a:cs typeface="Arial" pitchFamily="34" charset="0"/>
              </a:rPr>
              <a:t>• There are no taxes;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 The numbers of all traded securities is unlimited (including fractional numbers);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 All the securities are available for trading permanently (24 hours) and at any moment.</a:t>
            </a:r>
          </a:p>
          <a:p>
            <a:endParaRPr lang="en-US" dirty="0" smtClean="0">
              <a:latin typeface="Arial" pitchFamily="34" charset="0"/>
              <a:cs typeface="Arial" pitchFamily="34" charset="0"/>
            </a:endParaRPr>
          </a:p>
          <a:p>
            <a:r>
              <a:rPr lang="en-US" dirty="0" smtClean="0">
                <a:latin typeface="Arial" pitchFamily="34" charset="0"/>
                <a:cs typeface="Arial" pitchFamily="34" charset="0"/>
              </a:rPr>
              <a:t>It is obvious that today even in the high developed markets these assumptions can not be realized.</a:t>
            </a:r>
          </a:p>
          <a:p>
            <a:endParaRPr lang="en-US" dirty="0" smtClean="0">
              <a:latin typeface="Arial" pitchFamily="34" charset="0"/>
              <a:cs typeface="Arial" pitchFamily="34" charset="0"/>
            </a:endParaRPr>
          </a:p>
          <a:p>
            <a:r>
              <a:rPr lang="en-US" dirty="0" smtClean="0">
                <a:latin typeface="Arial" pitchFamily="34" charset="0"/>
                <a:cs typeface="Arial" pitchFamily="34" charset="0"/>
              </a:rPr>
              <a:t>Thus any hedged portfolio and its hedge ratio reflects only the particular level of the “insurance” of the investor against the market risk.</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Portfolio protection with options. Hedging</a:t>
            </a: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dirty="0" smtClean="0">
                <a:latin typeface="Arial" pitchFamily="34" charset="0"/>
                <a:cs typeface="Arial" pitchFamily="34" charset="0"/>
              </a:rPr>
              <a:t>1. Option is a type of contract between 2 persons where one person grants the other person the right to buy or to sell a specific asset at a specific price within a specific time period. The most often options are used in the trading of securities.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2. Two main types of option contracts: call option and put option. Call option gives the buyer the right to buy (to call away) a specific number of shares of a specific company from the option writer at a specific purchase price at any time up to including a specific date.</a:t>
            </a:r>
          </a:p>
          <a:p>
            <a:endParaRPr lang="en-US" dirty="0" smtClean="0">
              <a:latin typeface="Arial" pitchFamily="34" charset="0"/>
              <a:cs typeface="Arial" pitchFamily="34" charset="0"/>
            </a:endParaRPr>
          </a:p>
          <a:p>
            <a:r>
              <a:rPr lang="en-US" dirty="0" smtClean="0">
                <a:latin typeface="Arial" pitchFamily="34" charset="0"/>
                <a:cs typeface="Arial" pitchFamily="34" charset="0"/>
              </a:rPr>
              <a:t>Put option gives the buyer the right to sell (to put away) a specific number of shares of a specific company to the option writer at a specific selling price at any time up to including a specific date.</a:t>
            </a:r>
          </a:p>
          <a:p>
            <a:endParaRPr lang="en-US" dirty="0" smtClean="0">
              <a:latin typeface="Arial" pitchFamily="34" charset="0"/>
              <a:cs typeface="Arial" pitchFamily="34" charset="0"/>
            </a:endParaRPr>
          </a:p>
          <a:p>
            <a:endParaRPr lang="en-US" b="1" dirty="0" smtClean="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Summary</a:t>
            </a:r>
            <a:br>
              <a:rPr lang="en-US" dirty="0" smtClean="0">
                <a:latin typeface="Arial" pitchFamily="34" charset="0"/>
                <a:cs typeface="Arial" pitchFamily="34" charset="0"/>
              </a:rPr>
            </a:br>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US" dirty="0" smtClean="0">
                <a:latin typeface="Arial" pitchFamily="34" charset="0"/>
                <a:cs typeface="Arial" pitchFamily="34" charset="0"/>
              </a:rPr>
              <a:t>3. The most important characteristics of option contract are exercise price (or strike price) and expiration date. </a:t>
            </a:r>
          </a:p>
          <a:p>
            <a:r>
              <a:rPr lang="en-US" dirty="0" smtClean="0">
                <a:latin typeface="Arial" pitchFamily="34" charset="0"/>
                <a:cs typeface="Arial" pitchFamily="34" charset="0"/>
              </a:rPr>
              <a:t>Exercise price is the purchase or selling price for the underlying shares.</a:t>
            </a:r>
          </a:p>
          <a:p>
            <a:r>
              <a:rPr lang="en-US" dirty="0" smtClean="0">
                <a:latin typeface="Arial" pitchFamily="34" charset="0"/>
                <a:cs typeface="Arial" pitchFamily="34" charset="0"/>
              </a:rPr>
              <a:t> Expiration date defines the time than the option contract expires.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4. Regarding the condition when the option contract can be exercised two types of call/ put options exist.</a:t>
            </a:r>
          </a:p>
          <a:p>
            <a:endParaRPr lang="en-US" dirty="0" smtClean="0">
              <a:latin typeface="Arial" pitchFamily="34" charset="0"/>
              <a:cs typeface="Arial" pitchFamily="34" charset="0"/>
            </a:endParaRPr>
          </a:p>
          <a:p>
            <a:r>
              <a:rPr lang="en-US" dirty="0" smtClean="0">
                <a:latin typeface="Arial" pitchFamily="34" charset="0"/>
                <a:cs typeface="Arial" pitchFamily="34" charset="0"/>
              </a:rPr>
              <a:t> European options can be exercised only on their expiration dates. American options can be exercised any time during their life (defined by the option contract).</a:t>
            </a:r>
          </a:p>
          <a:p>
            <a:endParaRPr lang="en-US"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Summary</a:t>
            </a:r>
            <a:br>
              <a:rPr lang="en-US" dirty="0" smtClean="0">
                <a:latin typeface="Arial" pitchFamily="34" charset="0"/>
                <a:cs typeface="Arial" pitchFamily="34" charset="0"/>
              </a:rPr>
            </a:br>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latin typeface="Arial" pitchFamily="34" charset="0"/>
                <a:cs typeface="Arial" pitchFamily="34" charset="0"/>
              </a:rPr>
              <a:t>5. The major advantages of investing in options are the possibility of hedging; </a:t>
            </a:r>
          </a:p>
          <a:p>
            <a:endParaRPr lang="en-US" dirty="0" smtClean="0">
              <a:latin typeface="Arial" pitchFamily="34" charset="0"/>
              <a:cs typeface="Arial" pitchFamily="34" charset="0"/>
            </a:endParaRPr>
          </a:p>
          <a:p>
            <a:r>
              <a:rPr lang="en-US" dirty="0" smtClean="0">
                <a:latin typeface="Arial" pitchFamily="34" charset="0"/>
                <a:cs typeface="Arial" pitchFamily="34" charset="0"/>
              </a:rPr>
              <a:t>an investor can lose only a set amount of money (the purchase price of option); </a:t>
            </a:r>
          </a:p>
          <a:p>
            <a:endParaRPr lang="en-US" dirty="0" smtClean="0">
              <a:latin typeface="Arial" pitchFamily="34" charset="0"/>
              <a:cs typeface="Arial" pitchFamily="34" charset="0"/>
            </a:endParaRPr>
          </a:p>
          <a:p>
            <a:r>
              <a:rPr lang="en-US" dirty="0" smtClean="0">
                <a:latin typeface="Arial" pitchFamily="34" charset="0"/>
                <a:cs typeface="Arial" pitchFamily="34" charset="0"/>
              </a:rPr>
              <a:t>options can be profitably when the price of the underlying security goes up or down.</a:t>
            </a:r>
          </a:p>
          <a:p>
            <a:endParaRPr lang="en-US" dirty="0" smtClean="0">
              <a:latin typeface="Arial" pitchFamily="34" charset="0"/>
              <a:cs typeface="Arial" pitchFamily="34" charset="0"/>
            </a:endParaRPr>
          </a:p>
          <a:p>
            <a:r>
              <a:rPr lang="en-US" dirty="0" smtClean="0">
                <a:latin typeface="Arial" pitchFamily="34" charset="0"/>
                <a:cs typeface="Arial" pitchFamily="34" charset="0"/>
              </a:rPr>
              <a:t>6. </a:t>
            </a:r>
            <a:r>
              <a:rPr lang="en-US" b="1" dirty="0" smtClean="0">
                <a:latin typeface="Arial" pitchFamily="34" charset="0"/>
                <a:cs typeface="Arial" pitchFamily="34" charset="0"/>
              </a:rPr>
              <a:t>The major disadvantages </a:t>
            </a:r>
            <a:r>
              <a:rPr lang="en-US" dirty="0" smtClean="0">
                <a:latin typeface="Arial" pitchFamily="34" charset="0"/>
                <a:cs typeface="Arial" pitchFamily="34" charset="0"/>
              </a:rPr>
              <a:t>of investing in options: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 the holder enjoys never interest or dividend income nor any other ownership benefit; </a:t>
            </a:r>
          </a:p>
          <a:p>
            <a:endParaRPr lang="en-US" dirty="0" smtClean="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Summary</a:t>
            </a:r>
            <a:br>
              <a:rPr lang="en-US" dirty="0" smtClean="0">
                <a:latin typeface="Arial" pitchFamily="34" charset="0"/>
                <a:cs typeface="Arial" pitchFamily="34" charset="0"/>
              </a:rPr>
            </a:br>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latin typeface="Arial" pitchFamily="34" charset="0"/>
                <a:cs typeface="Arial" pitchFamily="34" charset="0"/>
              </a:rPr>
              <a:t>an investor has a limited time frame in which to capture desired price behavior; </a:t>
            </a:r>
          </a:p>
          <a:p>
            <a:endParaRPr lang="en-US" dirty="0" smtClean="0">
              <a:latin typeface="Arial" pitchFamily="34" charset="0"/>
              <a:cs typeface="Arial" pitchFamily="34" charset="0"/>
            </a:endParaRPr>
          </a:p>
          <a:p>
            <a:r>
              <a:rPr lang="en-US" dirty="0" smtClean="0">
                <a:latin typeface="Arial" pitchFamily="34" charset="0"/>
                <a:cs typeface="Arial" pitchFamily="34" charset="0"/>
              </a:rPr>
              <a:t>this investment vehicle is a bit complicated and many of its trading strategies are to complex for the nonprofessional investor.</a:t>
            </a:r>
          </a:p>
          <a:p>
            <a:endParaRPr lang="en-US" dirty="0" smtClean="0">
              <a:latin typeface="Arial" pitchFamily="34" charset="0"/>
              <a:cs typeface="Arial" pitchFamily="34" charset="0"/>
            </a:endParaRPr>
          </a:p>
          <a:p>
            <a:r>
              <a:rPr lang="en-US" dirty="0" smtClean="0">
                <a:latin typeface="Arial" pitchFamily="34" charset="0"/>
                <a:cs typeface="Arial" pitchFamily="34" charset="0"/>
              </a:rPr>
              <a:t>7. The value of put or call options is closely related with the market value/ price of the security that underlies the option.</a:t>
            </a:r>
          </a:p>
          <a:p>
            <a:endParaRPr lang="en-US" dirty="0" smtClean="0">
              <a:latin typeface="Arial" pitchFamily="34" charset="0"/>
              <a:cs typeface="Arial" pitchFamily="34" charset="0"/>
            </a:endParaRPr>
          </a:p>
          <a:p>
            <a:endParaRPr lang="en-US" dirty="0" smtClean="0"/>
          </a:p>
          <a:p>
            <a:endParaRPr lang="en-US" dirty="0"/>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Summary</a:t>
            </a:r>
            <a:br>
              <a:rPr lang="en-US" dirty="0" smtClean="0">
                <a:latin typeface="Arial" pitchFamily="34" charset="0"/>
                <a:cs typeface="Arial" pitchFamily="34" charset="0"/>
              </a:rPr>
            </a:b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dirty="0" smtClean="0">
                <a:latin typeface="Arial" pitchFamily="34" charset="0"/>
                <a:cs typeface="Arial" pitchFamily="34" charset="0"/>
              </a:rPr>
              <a:t>8. Intrinsic value for call option will be 0, if the underlying stock price at the end of expiration period is less than the exercise price, intrinsic value of call option will be positive, if the underlying stock price at the end of expiration period is higher than the exercise price, because the investor will use call option to buy the underlying stock at exercise price as this price is more favorable (lower) than price in the market.</a:t>
            </a:r>
          </a:p>
          <a:p>
            <a:endParaRPr lang="en-US" dirty="0" smtClean="0">
              <a:latin typeface="Arial" pitchFamily="34" charset="0"/>
              <a:cs typeface="Arial" pitchFamily="34" charset="0"/>
            </a:endParaRPr>
          </a:p>
          <a:p>
            <a:r>
              <a:rPr lang="en-US" dirty="0" smtClean="0">
                <a:latin typeface="Arial" pitchFamily="34" charset="0"/>
                <a:cs typeface="Arial" pitchFamily="34" charset="0"/>
              </a:rPr>
              <a:t>9. Intrinsic value for put option will be 0, if the underlying stock price at the end of expiration period is higher than the exercise price, intrinsic value of put option will be positive, if the underlying stock price at the end of expiration period is lower than the exercise price, because the investor will use put option to sell the underlying stock at exercise price as this price is more favorable (higher) than price in the market.</a:t>
            </a:r>
          </a:p>
          <a:p>
            <a:endParaRPr lang="en-US" dirty="0"/>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Summary</a:t>
            </a:r>
            <a:br>
              <a:rPr lang="en-US" dirty="0" smtClean="0">
                <a:latin typeface="Arial" pitchFamily="34" charset="0"/>
                <a:cs typeface="Arial" pitchFamily="34" charset="0"/>
              </a:rPr>
            </a:br>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dirty="0" smtClean="0">
                <a:latin typeface="Arial" pitchFamily="34" charset="0"/>
                <a:cs typeface="Arial" pitchFamily="34" charset="0"/>
              </a:rPr>
              <a:t>10. In the money "is a situation in which strike price of the option is below the market price of underlying stock for a call, or the strike price is above the market price of the underlying stock for a put.</a:t>
            </a:r>
          </a:p>
          <a:p>
            <a:endParaRPr lang="en-US" dirty="0" smtClean="0">
              <a:latin typeface="Arial" pitchFamily="34" charset="0"/>
              <a:cs typeface="Arial" pitchFamily="34" charset="0"/>
            </a:endParaRPr>
          </a:p>
          <a:p>
            <a:r>
              <a:rPr lang="en-US" dirty="0" smtClean="0">
                <a:latin typeface="Arial" pitchFamily="34" charset="0"/>
                <a:cs typeface="Arial" pitchFamily="34" charset="0"/>
              </a:rPr>
              <a:t>11. Out of money is a situation in which strike price of the option is above the market price of underlying stock for a call, or the strike price is below the market price of the underlying stock for a put.</a:t>
            </a:r>
          </a:p>
          <a:p>
            <a:endParaRPr lang="en-US" dirty="0" smtClean="0">
              <a:latin typeface="Arial" pitchFamily="34" charset="0"/>
              <a:cs typeface="Arial" pitchFamily="34" charset="0"/>
            </a:endParaRPr>
          </a:p>
          <a:p>
            <a:r>
              <a:rPr lang="en-US" dirty="0" smtClean="0">
                <a:latin typeface="Arial" pitchFamily="34" charset="0"/>
                <a:cs typeface="Arial" pitchFamily="34" charset="0"/>
              </a:rPr>
              <a:t>12. At the money is used to denote an option (put or call) whose strike price is at or near the price of underlying stock.</a:t>
            </a:r>
          </a:p>
          <a:p>
            <a:endParaRPr lang="en-US" dirty="0" smtClean="0">
              <a:latin typeface="Arial" pitchFamily="34" charset="0"/>
              <a:cs typeface="Arial" pitchFamily="34" charset="0"/>
            </a:endParaRPr>
          </a:p>
          <a:p>
            <a:r>
              <a:rPr lang="en-US" dirty="0" smtClean="0">
                <a:latin typeface="Arial" pitchFamily="34" charset="0"/>
                <a:cs typeface="Arial" pitchFamily="34" charset="0"/>
              </a:rPr>
              <a:t>13. Option premium is the quoted price the investor pays to buy put or call option.</a:t>
            </a:r>
          </a:p>
          <a:p>
            <a:endParaRPr lang="en-US"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Summary</a:t>
            </a:r>
            <a:br>
              <a:rPr lang="en-US" dirty="0" smtClean="0">
                <a:latin typeface="Arial" pitchFamily="34" charset="0"/>
                <a:cs typeface="Arial" pitchFamily="34" charset="0"/>
              </a:rPr>
            </a:br>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latin typeface="Arial" pitchFamily="34" charset="0"/>
                <a:cs typeface="Arial" pitchFamily="34" charset="0"/>
              </a:rPr>
              <a:t>Option premium is used to describe the market price of option.</a:t>
            </a:r>
          </a:p>
          <a:p>
            <a:endParaRPr lang="en-US" dirty="0" smtClean="0">
              <a:latin typeface="Arial" pitchFamily="34" charset="0"/>
              <a:cs typeface="Arial" pitchFamily="34" charset="0"/>
            </a:endParaRPr>
          </a:p>
          <a:p>
            <a:r>
              <a:rPr lang="en-US" dirty="0" smtClean="0">
                <a:latin typeface="Arial" pitchFamily="34" charset="0"/>
                <a:cs typeface="Arial" pitchFamily="34" charset="0"/>
              </a:rPr>
              <a:t>14. The time value reflects the option’s potential appreciation and can be calculated as the difference between the option price (premium) and intrinsic value.</a:t>
            </a:r>
          </a:p>
          <a:p>
            <a:endParaRPr lang="en-US" dirty="0" smtClean="0">
              <a:latin typeface="Arial" pitchFamily="34" charset="0"/>
              <a:cs typeface="Arial" pitchFamily="34" charset="0"/>
            </a:endParaRPr>
          </a:p>
          <a:p>
            <a:r>
              <a:rPr lang="en-US" dirty="0" smtClean="0">
                <a:latin typeface="Arial" pitchFamily="34" charset="0"/>
                <a:cs typeface="Arial" pitchFamily="34" charset="0"/>
              </a:rPr>
              <a:t>15. The profit or loss of using options is defined as difference between the intrinsic value of the option and option premium.</a:t>
            </a:r>
          </a:p>
          <a:p>
            <a:endParaRPr lang="en-US" dirty="0" smtClean="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Summary</a:t>
            </a:r>
            <a:br>
              <a:rPr lang="en-US" dirty="0" smtClean="0">
                <a:latin typeface="Arial" pitchFamily="34" charset="0"/>
                <a:cs typeface="Arial" pitchFamily="34" charset="0"/>
              </a:rPr>
            </a:br>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latin typeface="Arial" pitchFamily="34" charset="0"/>
                <a:cs typeface="Arial" pitchFamily="34" charset="0"/>
              </a:rPr>
              <a:t>16. Black-</a:t>
            </a:r>
            <a:r>
              <a:rPr lang="en-US" dirty="0" err="1" smtClean="0">
                <a:latin typeface="Arial" pitchFamily="34" charset="0"/>
                <a:cs typeface="Arial" pitchFamily="34" charset="0"/>
              </a:rPr>
              <a:t>Scholes</a:t>
            </a:r>
            <a:r>
              <a:rPr lang="en-US" dirty="0" smtClean="0">
                <a:latin typeface="Arial" pitchFamily="34" charset="0"/>
                <a:cs typeface="Arial" pitchFamily="34" charset="0"/>
              </a:rPr>
              <a:t> model is developed for estimating the fair value of the call options.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5 main parameters used in Black-</a:t>
            </a:r>
            <a:r>
              <a:rPr lang="en-US" dirty="0" err="1" smtClean="0">
                <a:latin typeface="Arial" pitchFamily="34" charset="0"/>
                <a:cs typeface="Arial" pitchFamily="34" charset="0"/>
              </a:rPr>
              <a:t>Scholes</a:t>
            </a:r>
            <a:r>
              <a:rPr lang="en-US" dirty="0" smtClean="0">
                <a:latin typeface="Arial" pitchFamily="34" charset="0"/>
                <a:cs typeface="Arial" pitchFamily="34" charset="0"/>
              </a:rPr>
              <a:t> model are: (1) continuously compounded risk free rate of return expressed on the annual basis;</a:t>
            </a:r>
          </a:p>
          <a:p>
            <a:r>
              <a:rPr lang="en-US" dirty="0" smtClean="0">
                <a:latin typeface="Arial" pitchFamily="34" charset="0"/>
                <a:cs typeface="Arial" pitchFamily="34" charset="0"/>
              </a:rPr>
              <a:t> (2) current market price of the underlying stock;</a:t>
            </a:r>
          </a:p>
          <a:p>
            <a:r>
              <a:rPr lang="en-US" dirty="0" smtClean="0">
                <a:latin typeface="Arial" pitchFamily="34" charset="0"/>
                <a:cs typeface="Arial" pitchFamily="34" charset="0"/>
              </a:rPr>
              <a:t>(3) risk of the underlying common stock, measured by the standard deviation of the continuously compounded annual rate of return on the stock;</a:t>
            </a:r>
          </a:p>
          <a:p>
            <a:r>
              <a:rPr lang="en-US" dirty="0" smtClean="0">
                <a:latin typeface="Arial" pitchFamily="34" charset="0"/>
                <a:cs typeface="Arial" pitchFamily="34" charset="0"/>
              </a:rPr>
              <a:t>(4) exercise price of the option; (5) time remaining before expiration, expressed as a fraction of a year.</a:t>
            </a:r>
            <a:endParaRPr lang="en-US" dirty="0" smtClean="0"/>
          </a:p>
          <a:p>
            <a:endParaRPr lang="en-US" dirty="0"/>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Summary</a:t>
            </a:r>
            <a:br>
              <a:rPr lang="en-US" dirty="0" smtClean="0">
                <a:latin typeface="Arial" pitchFamily="34" charset="0"/>
                <a:cs typeface="Arial" pitchFamily="34" charset="0"/>
              </a:rPr>
            </a:br>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endParaRPr lang="en-US" dirty="0" smtClean="0">
              <a:latin typeface="Arial" pitchFamily="34" charset="0"/>
              <a:cs typeface="Arial" pitchFamily="34" charset="0"/>
            </a:endParaRPr>
          </a:p>
          <a:p>
            <a:r>
              <a:rPr lang="en-US" dirty="0" smtClean="0">
                <a:latin typeface="Arial" pitchFamily="34" charset="0"/>
                <a:cs typeface="Arial" pitchFamily="34" charset="0"/>
              </a:rPr>
              <a:t>17. Option strategy known as straddle involves buying (or writing) both a call and put options on the same stock, with the options having the same exercise price and expiration date.</a:t>
            </a:r>
          </a:p>
          <a:p>
            <a:endParaRPr lang="en-US" dirty="0" smtClean="0">
              <a:latin typeface="Arial" pitchFamily="34" charset="0"/>
              <a:cs typeface="Arial" pitchFamily="34" charset="0"/>
            </a:endParaRPr>
          </a:p>
          <a:p>
            <a:r>
              <a:rPr lang="en-US" dirty="0" smtClean="0">
                <a:latin typeface="Arial" pitchFamily="34" charset="0"/>
                <a:cs typeface="Arial" pitchFamily="34" charset="0"/>
              </a:rPr>
              <a:t>18. Hedging with options is especially attractive because they can give protection against loss or the stock protects the option against loss. </a:t>
            </a:r>
          </a:p>
          <a:p>
            <a:r>
              <a:rPr lang="en-US" dirty="0" smtClean="0">
                <a:latin typeface="Arial" pitchFamily="34" charset="0"/>
                <a:cs typeface="Arial" pitchFamily="34" charset="0"/>
              </a:rPr>
              <a:t>Hedging reduces the dispersion of possible outcomes to the investor. </a:t>
            </a:r>
          </a:p>
          <a:p>
            <a:r>
              <a:rPr lang="en-US" dirty="0" smtClean="0">
                <a:latin typeface="Arial" pitchFamily="34" charset="0"/>
                <a:cs typeface="Arial" pitchFamily="34" charset="0"/>
              </a:rPr>
              <a:t>There is a floor below which losses cannot be increased, while the size of the loss would be limited to the option premium paid.</a:t>
            </a:r>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Summary</a:t>
            </a:r>
            <a:br>
              <a:rPr lang="en-US" dirty="0" smtClean="0">
                <a:latin typeface="Arial" pitchFamily="34" charset="0"/>
                <a:cs typeface="Arial" pitchFamily="34" charset="0"/>
              </a:rPr>
            </a:br>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latin typeface="Arial" pitchFamily="34" charset="0"/>
                <a:cs typeface="Arial" pitchFamily="34" charset="0"/>
              </a:rPr>
              <a:t>19. Index option is based on stock index instead of an underlying stock. When index option is exercised, settlement is made by cash payment, not delivery of shares.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20. Using hedging strategies very important characteristic is the hedge ratio of the portfolio.</a:t>
            </a:r>
          </a:p>
          <a:p>
            <a:endParaRPr lang="en-US" dirty="0" smtClean="0">
              <a:latin typeface="Arial" pitchFamily="34" charset="0"/>
              <a:cs typeface="Arial" pitchFamily="34" charset="0"/>
            </a:endParaRPr>
          </a:p>
          <a:p>
            <a:r>
              <a:rPr lang="en-US" dirty="0" smtClean="0">
                <a:latin typeface="Arial" pitchFamily="34" charset="0"/>
                <a:cs typeface="Arial" pitchFamily="34" charset="0"/>
              </a:rPr>
              <a:t>Hedge ratio is a number of stocks to buy or sell with options such that the future portfolio value is risk-free.</a:t>
            </a:r>
          </a:p>
          <a:p>
            <a:endParaRPr lang="en-US" dirty="0" smtClean="0">
              <a:latin typeface="Arial" pitchFamily="34" charset="0"/>
              <a:cs typeface="Arial" pitchFamily="34" charset="0"/>
            </a:endParaRPr>
          </a:p>
          <a:p>
            <a:r>
              <a:rPr lang="en-US" dirty="0" smtClean="0">
                <a:latin typeface="Arial" pitchFamily="34" charset="0"/>
                <a:cs typeface="Arial" pitchFamily="34" charset="0"/>
              </a:rPr>
              <a:t>21. Riskless (perfect) hedge is such a hedge which allows in each moment given to compensate the decrease in prices of the stocks by increase in value of options.</a:t>
            </a:r>
          </a:p>
          <a:p>
            <a:endParaRPr lang="en-US" dirty="0"/>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Summary</a:t>
            </a:r>
            <a:br>
              <a:rPr lang="en-US" dirty="0" smtClean="0">
                <a:latin typeface="Arial" pitchFamily="34" charset="0"/>
                <a:cs typeface="Arial" pitchFamily="34" charset="0"/>
              </a:rPr>
            </a:br>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latin typeface="Arial" pitchFamily="34" charset="0"/>
                <a:cs typeface="Arial" pitchFamily="34" charset="0"/>
              </a:rPr>
              <a:t>• American options</a:t>
            </a:r>
          </a:p>
          <a:p>
            <a:r>
              <a:rPr lang="en-US" dirty="0" smtClean="0">
                <a:latin typeface="Arial" pitchFamily="34" charset="0"/>
                <a:cs typeface="Arial" pitchFamily="34" charset="0"/>
              </a:rPr>
              <a:t>• At the money</a:t>
            </a:r>
          </a:p>
          <a:p>
            <a:r>
              <a:rPr lang="en-US" dirty="0" smtClean="0">
                <a:latin typeface="Arial" pitchFamily="34" charset="0"/>
                <a:cs typeface="Arial" pitchFamily="34" charset="0"/>
              </a:rPr>
              <a:t>• Black-</a:t>
            </a:r>
            <a:r>
              <a:rPr lang="en-US" dirty="0" err="1" smtClean="0">
                <a:latin typeface="Arial" pitchFamily="34" charset="0"/>
                <a:cs typeface="Arial" pitchFamily="34" charset="0"/>
              </a:rPr>
              <a:t>Scholes</a:t>
            </a:r>
            <a:r>
              <a:rPr lang="en-US" dirty="0" smtClean="0">
                <a:latin typeface="Arial" pitchFamily="34" charset="0"/>
                <a:cs typeface="Arial" pitchFamily="34" charset="0"/>
              </a:rPr>
              <a:t> model</a:t>
            </a:r>
          </a:p>
          <a:p>
            <a:r>
              <a:rPr lang="en-US" dirty="0" smtClean="0">
                <a:latin typeface="Arial" pitchFamily="34" charset="0"/>
                <a:cs typeface="Arial" pitchFamily="34" charset="0"/>
              </a:rPr>
              <a:t>• Call option</a:t>
            </a:r>
          </a:p>
          <a:p>
            <a:r>
              <a:rPr lang="en-US" dirty="0" smtClean="0">
                <a:latin typeface="Arial" pitchFamily="34" charset="0"/>
                <a:cs typeface="Arial" pitchFamily="34" charset="0"/>
              </a:rPr>
              <a:t>• European options</a:t>
            </a:r>
          </a:p>
          <a:p>
            <a:r>
              <a:rPr lang="en-US" dirty="0" smtClean="0">
                <a:latin typeface="Arial" pitchFamily="34" charset="0"/>
                <a:cs typeface="Arial" pitchFamily="34" charset="0"/>
              </a:rPr>
              <a:t>• Exercise price (strike price)</a:t>
            </a:r>
          </a:p>
          <a:p>
            <a:r>
              <a:rPr lang="en-US" dirty="0" smtClean="0">
                <a:latin typeface="Arial" pitchFamily="34" charset="0"/>
                <a:cs typeface="Arial" pitchFamily="34" charset="0"/>
              </a:rPr>
              <a:t>• Expiration date</a:t>
            </a:r>
          </a:p>
          <a:p>
            <a:r>
              <a:rPr lang="en-US" dirty="0" smtClean="0">
                <a:latin typeface="Arial" pitchFamily="34" charset="0"/>
                <a:cs typeface="Arial" pitchFamily="34" charset="0"/>
              </a:rPr>
              <a:t>• In the money</a:t>
            </a:r>
          </a:p>
          <a:p>
            <a:r>
              <a:rPr lang="en-US" dirty="0" smtClean="0">
                <a:latin typeface="Arial" pitchFamily="34" charset="0"/>
                <a:cs typeface="Arial" pitchFamily="34" charset="0"/>
              </a:rPr>
              <a:t>• Intrinsic value of option</a:t>
            </a:r>
          </a:p>
          <a:p>
            <a:r>
              <a:rPr lang="en-US" dirty="0" smtClean="0">
                <a:latin typeface="Arial" pitchFamily="34" charset="0"/>
                <a:cs typeface="Arial" pitchFamily="34" charset="0"/>
              </a:rPr>
              <a:t>• Hedger</a:t>
            </a:r>
          </a:p>
          <a:p>
            <a:r>
              <a:rPr lang="en-US" dirty="0" smtClean="0">
                <a:latin typeface="Arial" pitchFamily="34" charset="0"/>
                <a:cs typeface="Arial" pitchFamily="34" charset="0"/>
              </a:rPr>
              <a:t>• Hedging</a:t>
            </a:r>
          </a:p>
          <a:p>
            <a:r>
              <a:rPr lang="en-US" dirty="0" smtClean="0">
                <a:latin typeface="Arial" pitchFamily="34" charset="0"/>
                <a:cs typeface="Arial" pitchFamily="34" charset="0"/>
              </a:rPr>
              <a:t>• Hedge ratio</a:t>
            </a:r>
          </a:p>
          <a:p>
            <a:r>
              <a:rPr lang="en-US" dirty="0" smtClean="0">
                <a:latin typeface="Arial" pitchFamily="34" charset="0"/>
                <a:cs typeface="Arial" pitchFamily="34" charset="0"/>
              </a:rPr>
              <a:t>• Option</a:t>
            </a:r>
          </a:p>
          <a:p>
            <a:endParaRPr lang="en-US" dirty="0"/>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Key-terms</a:t>
            </a:r>
            <a:r>
              <a:rPr lang="en-US" dirty="0" smtClean="0"/>
              <a:t/>
            </a:r>
            <a:br>
              <a:rPr lang="en-US" dirty="0" smtClean="0"/>
            </a:br>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latin typeface="Arial" pitchFamily="34" charset="0"/>
              <a:cs typeface="Arial" pitchFamily="34" charset="0"/>
            </a:endParaRPr>
          </a:p>
        </p:txBody>
      </p:sp>
      <p:sp>
        <p:nvSpPr>
          <p:cNvPr id="3" name="Title 2"/>
          <p:cNvSpPr>
            <a:spLocks noGrp="1"/>
          </p:cNvSpPr>
          <p:nvPr>
            <p:ph type="title"/>
          </p:nvPr>
        </p:nvSpPr>
        <p:spPr/>
        <p:txBody>
          <a:bodyPr/>
          <a:lstStyle/>
          <a:p>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latin typeface="Arial" pitchFamily="34" charset="0"/>
                <a:cs typeface="Arial" pitchFamily="34" charset="0"/>
              </a:rPr>
              <a:t>1. Distinguish between a put and a call.</a:t>
            </a:r>
          </a:p>
          <a:p>
            <a:r>
              <a:rPr lang="en-US" dirty="0" smtClean="0">
                <a:latin typeface="Arial" pitchFamily="34" charset="0"/>
                <a:cs typeface="Arial" pitchFamily="34" charset="0"/>
              </a:rPr>
              <a:t>2. What does it mean to say „an option buyer has a right but not an obligation?</a:t>
            </a:r>
          </a:p>
          <a:p>
            <a:r>
              <a:rPr lang="en-US" dirty="0" smtClean="0">
                <a:latin typeface="Arial" pitchFamily="34" charset="0"/>
                <a:cs typeface="Arial" pitchFamily="34" charset="0"/>
              </a:rPr>
              <a:t>3. Explain the following terms used with the options:</a:t>
            </a:r>
          </a:p>
          <a:p>
            <a:r>
              <a:rPr lang="en-US" dirty="0" smtClean="0">
                <a:latin typeface="Arial" pitchFamily="34" charset="0"/>
                <a:cs typeface="Arial" pitchFamily="34" charset="0"/>
              </a:rPr>
              <a:t>a) „In the money“</a:t>
            </a:r>
          </a:p>
          <a:p>
            <a:r>
              <a:rPr lang="en-US" dirty="0" smtClean="0">
                <a:latin typeface="Arial" pitchFamily="34" charset="0"/>
                <a:cs typeface="Arial" pitchFamily="34" charset="0"/>
              </a:rPr>
              <a:t>b) „Out of money“</a:t>
            </a:r>
          </a:p>
          <a:p>
            <a:r>
              <a:rPr lang="en-US" dirty="0" smtClean="0">
                <a:latin typeface="Arial" pitchFamily="34" charset="0"/>
                <a:cs typeface="Arial" pitchFamily="34" charset="0"/>
              </a:rPr>
              <a:t>c) „At the money“</a:t>
            </a:r>
          </a:p>
          <a:p>
            <a:r>
              <a:rPr lang="en-US" dirty="0" smtClean="0">
                <a:latin typeface="Arial" pitchFamily="34" charset="0"/>
                <a:cs typeface="Arial" pitchFamily="34" charset="0"/>
              </a:rPr>
              <a:t>4. What is the difference between option premium and option price?</a:t>
            </a:r>
          </a:p>
          <a:p>
            <a:r>
              <a:rPr lang="en-US" dirty="0" smtClean="0">
                <a:latin typeface="Arial" pitchFamily="34" charset="0"/>
                <a:cs typeface="Arial" pitchFamily="34" charset="0"/>
              </a:rPr>
              <a:t>5. What is the relationship between option prices and their intrinsic value?</a:t>
            </a:r>
          </a:p>
          <a:p>
            <a:r>
              <a:rPr lang="en-US" dirty="0" smtClean="0">
                <a:latin typeface="Arial" pitchFamily="34" charset="0"/>
                <a:cs typeface="Arial" pitchFamily="34" charset="0"/>
              </a:rPr>
              <a:t>6. Why is the call or put writer‘s position considerably different from the buyer‘s position?</a:t>
            </a:r>
          </a:p>
        </p:txBody>
      </p:sp>
      <p:sp>
        <p:nvSpPr>
          <p:cNvPr id="3" name="Title 2"/>
          <p:cNvSpPr>
            <a:spLocks noGrp="1"/>
          </p:cNvSpPr>
          <p:nvPr>
            <p:ph type="title"/>
          </p:nvPr>
        </p:nvSpPr>
        <p:spPr/>
        <p:txBody>
          <a:bodyPr/>
          <a:lstStyle/>
          <a:p>
            <a:r>
              <a:rPr lang="en-US" dirty="0" smtClean="0"/>
              <a:t>QUESTIONS</a:t>
            </a:r>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latin typeface="Arial" pitchFamily="34" charset="0"/>
                <a:cs typeface="Arial" pitchFamily="34" charset="0"/>
              </a:rPr>
              <a:t>7. What is an index option? What are the main differences between index option and stock option?</a:t>
            </a:r>
          </a:p>
          <a:p>
            <a:r>
              <a:rPr lang="en-US" dirty="0" smtClean="0">
                <a:latin typeface="Arial" pitchFamily="34" charset="0"/>
                <a:cs typeface="Arial" pitchFamily="34" charset="0"/>
              </a:rPr>
              <a:t>8. How can a put used to protect a particular investor‘s position?</a:t>
            </a:r>
          </a:p>
          <a:p>
            <a:r>
              <a:rPr lang="en-US" dirty="0" smtClean="0">
                <a:latin typeface="Arial" pitchFamily="34" charset="0"/>
                <a:cs typeface="Arial" pitchFamily="34" charset="0"/>
              </a:rPr>
              <a:t>9. What is the maximum amount the buyer of an option can lose?</a:t>
            </a:r>
          </a:p>
          <a:p>
            <a:r>
              <a:rPr lang="en-US" dirty="0" smtClean="0">
                <a:latin typeface="Arial" pitchFamily="34" charset="0"/>
                <a:cs typeface="Arial" pitchFamily="34" charset="0"/>
              </a:rPr>
              <a:t>10. Assume you hold a well-diversified portfolio of common stocks. Under what conditions might you want to hedge it using a stock index option?</a:t>
            </a:r>
          </a:p>
          <a:p>
            <a:r>
              <a:rPr lang="en-US" dirty="0" smtClean="0">
                <a:latin typeface="Arial" pitchFamily="34" charset="0"/>
                <a:cs typeface="Arial" pitchFamily="34" charset="0"/>
              </a:rPr>
              <a:t>a) Explain how these options can be used for hedging.</a:t>
            </a:r>
          </a:p>
          <a:p>
            <a:r>
              <a:rPr lang="en-US" dirty="0" smtClean="0">
                <a:latin typeface="Arial" pitchFamily="34" charset="0"/>
                <a:cs typeface="Arial" pitchFamily="34" charset="0"/>
              </a:rPr>
              <a:t>b) What happens with your hedged portfolio if the stock market will fall?</a:t>
            </a:r>
          </a:p>
          <a:p>
            <a:r>
              <a:rPr lang="en-US" dirty="0" smtClean="0">
                <a:latin typeface="Arial" pitchFamily="34" charset="0"/>
                <a:cs typeface="Arial" pitchFamily="34" charset="0"/>
              </a:rPr>
              <a:t>c) What happens with your hedged portfolio if the stock market will grow?</a:t>
            </a:r>
          </a:p>
          <a:p>
            <a:endParaRPr lang="en-US" dirty="0"/>
          </a:p>
        </p:txBody>
      </p:sp>
      <p:sp>
        <p:nvSpPr>
          <p:cNvPr id="3" name="Title 2"/>
          <p:cNvSpPr>
            <a:spLocks noGrp="1"/>
          </p:cNvSpPr>
          <p:nvPr>
            <p:ph type="title"/>
          </p:nvPr>
        </p:nvSpPr>
        <p:spPr/>
        <p:txBody>
          <a:bodyPr/>
          <a:lstStyle/>
          <a:p>
            <a:r>
              <a:rPr lang="en-US" dirty="0" smtClean="0"/>
              <a:t>QUESTIONS</a:t>
            </a:r>
            <a:endParaRPr 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b="1" dirty="0" smtClean="0">
                <a:latin typeface="Arial" pitchFamily="34" charset="0"/>
                <a:cs typeface="Arial" pitchFamily="34" charset="0"/>
              </a:rPr>
              <a:t>Mini content</a:t>
            </a:r>
          </a:p>
          <a:p>
            <a:r>
              <a:rPr lang="fr-FR" sz="2800" dirty="0" smtClean="0">
                <a:latin typeface="Arial" pitchFamily="34" charset="0"/>
                <a:cs typeface="Arial" pitchFamily="34" charset="0"/>
              </a:rPr>
              <a:t>8.1. Active versus passive portfolio management</a:t>
            </a:r>
          </a:p>
          <a:p>
            <a:r>
              <a:rPr lang="en-US" sz="2800" dirty="0" smtClean="0">
                <a:latin typeface="Arial" pitchFamily="34" charset="0"/>
                <a:cs typeface="Arial" pitchFamily="34" charset="0"/>
              </a:rPr>
              <a:t>8.2. Strategic versus tactical asset allocation</a:t>
            </a:r>
          </a:p>
          <a:p>
            <a:r>
              <a:rPr lang="en-US" sz="2800" dirty="0" smtClean="0">
                <a:latin typeface="Arial" pitchFamily="34" charset="0"/>
                <a:cs typeface="Arial" pitchFamily="34" charset="0"/>
              </a:rPr>
              <a:t>8.3. Monitoring and revision of the portfolio</a:t>
            </a:r>
          </a:p>
          <a:p>
            <a:r>
              <a:rPr lang="en-US" sz="2800" dirty="0" smtClean="0">
                <a:latin typeface="Arial" pitchFamily="34" charset="0"/>
                <a:cs typeface="Arial" pitchFamily="34" charset="0"/>
              </a:rPr>
              <a:t>8.4. Portfolio performance measures.</a:t>
            </a:r>
          </a:p>
          <a:p>
            <a:r>
              <a:rPr lang="en-US" sz="2800" dirty="0" smtClean="0">
                <a:latin typeface="Arial" pitchFamily="34" charset="0"/>
                <a:cs typeface="Arial" pitchFamily="34" charset="0"/>
              </a:rPr>
              <a:t>Summary</a:t>
            </a:r>
          </a:p>
          <a:p>
            <a:r>
              <a:rPr lang="en-US" sz="2800" dirty="0" smtClean="0">
                <a:latin typeface="Arial" pitchFamily="34" charset="0"/>
                <a:cs typeface="Arial" pitchFamily="34" charset="0"/>
              </a:rPr>
              <a:t>Key-terms</a:t>
            </a:r>
          </a:p>
          <a:p>
            <a:r>
              <a:rPr lang="en-US" sz="2800" dirty="0" smtClean="0">
                <a:latin typeface="Arial" pitchFamily="34" charset="0"/>
                <a:cs typeface="Arial" pitchFamily="34" charset="0"/>
              </a:rPr>
              <a:t>Questions and problems</a:t>
            </a:r>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
            </a:r>
            <a:br>
              <a:rPr lang="en-US" sz="4400" dirty="0" smtClean="0">
                <a:latin typeface="Arial" pitchFamily="34" charset="0"/>
                <a:cs typeface="Arial" pitchFamily="34" charset="0"/>
              </a:rPr>
            </a:br>
            <a:r>
              <a:rPr lang="en-US" sz="4400" dirty="0" smtClean="0">
                <a:latin typeface="Arial" pitchFamily="34" charset="0"/>
                <a:cs typeface="Arial" pitchFamily="34" charset="0"/>
              </a:rPr>
              <a:t>8. Portfolio management and evaluation</a:t>
            </a:r>
            <a:br>
              <a:rPr lang="en-US" sz="4400" dirty="0" smtClean="0">
                <a:latin typeface="Arial" pitchFamily="34" charset="0"/>
                <a:cs typeface="Arial" pitchFamily="34" charset="0"/>
              </a:rPr>
            </a:br>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fr-FR" sz="2800" b="1" dirty="0" smtClean="0">
                <a:latin typeface="Arial" pitchFamily="34" charset="0"/>
                <a:cs typeface="Arial" pitchFamily="34" charset="0"/>
              </a:rPr>
              <a:t>Active versus passive portfolio management</a:t>
            </a:r>
          </a:p>
          <a:p>
            <a:r>
              <a:rPr lang="en-US" sz="2800" dirty="0" smtClean="0">
                <a:latin typeface="Arial" pitchFamily="34" charset="0"/>
                <a:cs typeface="Arial" pitchFamily="34" charset="0"/>
              </a:rPr>
              <a:t>Two types of investment portfolio management: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Active portfolio management</a:t>
            </a:r>
          </a:p>
          <a:p>
            <a:r>
              <a:rPr lang="en-US" sz="2800" dirty="0" smtClean="0">
                <a:latin typeface="Arial" pitchFamily="34" charset="0"/>
                <a:cs typeface="Arial" pitchFamily="34" charset="0"/>
              </a:rPr>
              <a:t>• Passive portfolio management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main points for the </a:t>
            </a:r>
            <a:r>
              <a:rPr lang="en-US" sz="2800" b="1" i="1" dirty="0" smtClean="0">
                <a:latin typeface="Arial" pitchFamily="34" charset="0"/>
                <a:cs typeface="Arial" pitchFamily="34" charset="0"/>
              </a:rPr>
              <a:t>passive portfolio management:</a:t>
            </a:r>
          </a:p>
          <a:p>
            <a:endParaRPr lang="en-US" sz="2800" b="1" i="1" dirty="0" smtClean="0">
              <a:latin typeface="Arial" pitchFamily="34" charset="0"/>
              <a:cs typeface="Arial" pitchFamily="34" charset="0"/>
            </a:endParaRPr>
          </a:p>
          <a:p>
            <a:r>
              <a:rPr lang="en-US" sz="2800" dirty="0" smtClean="0">
                <a:latin typeface="Arial" pitchFamily="34" charset="0"/>
                <a:cs typeface="Arial" pitchFamily="34" charset="0"/>
              </a:rPr>
              <a:t>• holding securities in the portfolio for the relatively long periods with small and infrequent changes;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investors act as if the security markets are relatively efficient. </a:t>
            </a:r>
          </a:p>
          <a:p>
            <a:endParaRPr lang="en-US" dirty="0"/>
          </a:p>
        </p:txBody>
      </p:sp>
      <p:sp>
        <p:nvSpPr>
          <p:cNvPr id="3" name="Title 2"/>
          <p:cNvSpPr>
            <a:spLocks noGrp="1"/>
          </p:cNvSpPr>
          <p:nvPr>
            <p:ph type="title"/>
          </p:nvPr>
        </p:nvSpPr>
        <p:spPr/>
        <p:txBody>
          <a:bodyPr>
            <a:normAutofit fontScale="90000"/>
          </a:bodyPr>
          <a:lstStyle/>
          <a:p>
            <a:r>
              <a:rPr lang="fr-FR" sz="4000" dirty="0" smtClean="0">
                <a:latin typeface="Arial" pitchFamily="34" charset="0"/>
                <a:cs typeface="Arial" pitchFamily="34" charset="0"/>
              </a:rPr>
              <a:t>Active versus passive portfolio management</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dirty="0" smtClean="0">
                <a:latin typeface="Arial" pitchFamily="34" charset="0"/>
                <a:cs typeface="Arial" pitchFamily="34" charset="0"/>
              </a:rPr>
              <a:t>The portfolios they hold may be surrogates for the market portfolio (</a:t>
            </a:r>
            <a:r>
              <a:rPr lang="en-US" sz="2000" b="1" dirty="0" smtClean="0">
                <a:latin typeface="Arial" pitchFamily="34" charset="0"/>
                <a:cs typeface="Arial" pitchFamily="34" charset="0"/>
              </a:rPr>
              <a:t>index funds</a:t>
            </a:r>
            <a:r>
              <a:rPr lang="en-US" sz="2000" dirty="0" smtClean="0">
                <a:latin typeface="Arial" pitchFamily="34" charset="0"/>
                <a:cs typeface="Arial" pitchFamily="34" charset="0"/>
              </a:rPr>
              <a:t>).</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passive investors do not try outperforming their designated benchmark.</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The reasons when the investors with passive portfolio management make changes in their portfolios:</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the investor’s preferences change;</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the risk free rate changes;</a:t>
            </a:r>
          </a:p>
        </p:txBody>
      </p:sp>
      <p:sp>
        <p:nvSpPr>
          <p:cNvPr id="3" name="Title 2"/>
          <p:cNvSpPr>
            <a:spLocks noGrp="1"/>
          </p:cNvSpPr>
          <p:nvPr>
            <p:ph type="title"/>
          </p:nvPr>
        </p:nvSpPr>
        <p:spPr>
          <a:xfrm>
            <a:off x="381000" y="152400"/>
            <a:ext cx="8458200" cy="1524000"/>
          </a:xfrm>
        </p:spPr>
        <p:txBody>
          <a:bodyPr>
            <a:normAutofit fontScale="90000"/>
          </a:bodyPr>
          <a:lstStyle/>
          <a:p>
            <a:r>
              <a:rPr lang="fr-FR" sz="4400" dirty="0" smtClean="0">
                <a:latin typeface="Arial" pitchFamily="34" charset="0"/>
                <a:cs typeface="Arial" pitchFamily="34" charset="0"/>
              </a:rPr>
              <a:t>Active versus passive portfolio management</a:t>
            </a:r>
            <a:br>
              <a:rPr lang="fr-FR" sz="4400" dirty="0" smtClean="0">
                <a:latin typeface="Arial" pitchFamily="34" charset="0"/>
                <a:cs typeface="Arial" pitchFamily="34" charset="0"/>
              </a:rPr>
            </a:br>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 the consensus forecast about the risk and return of the benchmark portfolio changes.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main points for the </a:t>
            </a:r>
            <a:r>
              <a:rPr lang="en-US" sz="2800" b="1" i="1" dirty="0" smtClean="0">
                <a:latin typeface="Arial" pitchFamily="34" charset="0"/>
                <a:cs typeface="Arial" pitchFamily="34" charset="0"/>
              </a:rPr>
              <a:t>active portfolio management:</a:t>
            </a:r>
          </a:p>
          <a:p>
            <a:endParaRPr lang="en-US" sz="2800" b="1" i="1" dirty="0" smtClean="0">
              <a:latin typeface="Arial" pitchFamily="34" charset="0"/>
              <a:cs typeface="Arial" pitchFamily="34" charset="0"/>
            </a:endParaRPr>
          </a:p>
          <a:p>
            <a:r>
              <a:rPr lang="en-US" sz="2800" dirty="0" smtClean="0">
                <a:latin typeface="Arial" pitchFamily="34" charset="0"/>
                <a:cs typeface="Arial" pitchFamily="34" charset="0"/>
              </a:rPr>
              <a:t>• active investors believe that from time to time there are mispriced securities or groups of securities in the market;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the active investors do not act as if they believe that security markets are efficient;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the active investors use deviant predictions – their forecast of risk and return differ from consensus opinions.</a:t>
            </a:r>
          </a:p>
          <a:p>
            <a:endParaRPr lang="en-US" dirty="0"/>
          </a:p>
        </p:txBody>
      </p:sp>
      <p:sp>
        <p:nvSpPr>
          <p:cNvPr id="3" name="Title 2"/>
          <p:cNvSpPr>
            <a:spLocks noGrp="1"/>
          </p:cNvSpPr>
          <p:nvPr>
            <p:ph type="title"/>
          </p:nvPr>
        </p:nvSpPr>
        <p:spPr/>
        <p:txBody>
          <a:bodyPr>
            <a:normAutofit fontScale="90000"/>
          </a:bodyPr>
          <a:lstStyle/>
          <a:p>
            <a:r>
              <a:rPr lang="fr-FR" sz="4400" dirty="0" smtClean="0">
                <a:latin typeface="Arial" pitchFamily="34" charset="0"/>
                <a:cs typeface="Arial" pitchFamily="34" charset="0"/>
              </a:rPr>
              <a:t>Active versus passive portfolio management</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481138"/>
          <a:ext cx="8229600" cy="430276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r>
                        <a:rPr kumimoji="0" lang="en-US" sz="1800" b="1" kern="1200" baseline="0" dirty="0" smtClean="0">
                          <a:solidFill>
                            <a:schemeClr val="lt1"/>
                          </a:solidFill>
                          <a:latin typeface="+mn-lt"/>
                          <a:ea typeface="+mn-ea"/>
                          <a:cs typeface="+mn-cs"/>
                        </a:rPr>
                        <a:t>Area of</a:t>
                      </a:r>
                    </a:p>
                    <a:p>
                      <a:r>
                        <a:rPr kumimoji="0" lang="en-US" sz="1800" b="1" kern="1200" baseline="0" dirty="0" smtClean="0">
                          <a:solidFill>
                            <a:schemeClr val="lt1"/>
                          </a:solidFill>
                          <a:latin typeface="+mn-lt"/>
                          <a:ea typeface="+mn-ea"/>
                          <a:cs typeface="+mn-cs"/>
                        </a:rPr>
                        <a:t>comparisons</a:t>
                      </a:r>
                      <a:endParaRPr lang="en-US" dirty="0"/>
                    </a:p>
                  </a:txBody>
                  <a:tcPr/>
                </a:tc>
                <a:tc>
                  <a:txBody>
                    <a:bodyPr/>
                    <a:lstStyle/>
                    <a:p>
                      <a:r>
                        <a:rPr kumimoji="0" lang="en-US" sz="1800" b="1" kern="1200" baseline="0" dirty="0" smtClean="0">
                          <a:solidFill>
                            <a:schemeClr val="lt1"/>
                          </a:solidFill>
                          <a:latin typeface="+mn-lt"/>
                          <a:ea typeface="+mn-ea"/>
                          <a:cs typeface="+mn-cs"/>
                        </a:rPr>
                        <a:t>Active investment management</a:t>
                      </a:r>
                      <a:endParaRPr lang="en-US" dirty="0"/>
                    </a:p>
                  </a:txBody>
                  <a:tcPr/>
                </a:tc>
                <a:tc>
                  <a:txBody>
                    <a:bodyPr/>
                    <a:lstStyle/>
                    <a:p>
                      <a:r>
                        <a:rPr kumimoji="0" lang="en-US" sz="1800" b="1" kern="1200" baseline="0" dirty="0" smtClean="0">
                          <a:solidFill>
                            <a:schemeClr val="lt1"/>
                          </a:solidFill>
                          <a:latin typeface="+mn-lt"/>
                          <a:ea typeface="+mn-ea"/>
                          <a:cs typeface="+mn-cs"/>
                        </a:rPr>
                        <a:t>Passive investment</a:t>
                      </a:r>
                    </a:p>
                    <a:p>
                      <a:r>
                        <a:rPr kumimoji="0" lang="en-US" sz="1800" b="1" kern="1200" baseline="0" dirty="0" smtClean="0">
                          <a:solidFill>
                            <a:schemeClr val="lt1"/>
                          </a:solidFill>
                          <a:latin typeface="+mn-lt"/>
                          <a:ea typeface="+mn-ea"/>
                          <a:cs typeface="+mn-cs"/>
                        </a:rPr>
                        <a:t>management</a:t>
                      </a:r>
                      <a:endParaRPr lang="en-US" dirty="0"/>
                    </a:p>
                  </a:txBody>
                  <a:tcPr/>
                </a:tc>
              </a:tr>
              <a:tr h="370840">
                <a:tc>
                  <a:txBody>
                    <a:bodyPr/>
                    <a:lstStyle/>
                    <a:p>
                      <a:r>
                        <a:rPr kumimoji="0" lang="en-US" sz="1800" kern="1200" baseline="0" dirty="0" smtClean="0">
                          <a:solidFill>
                            <a:schemeClr val="dk1"/>
                          </a:solidFill>
                          <a:latin typeface="+mn-lt"/>
                          <a:ea typeface="+mn-ea"/>
                          <a:cs typeface="+mn-cs"/>
                        </a:rPr>
                        <a:t>Aim</a:t>
                      </a:r>
                      <a:endParaRPr lang="en-US" dirty="0"/>
                    </a:p>
                  </a:txBody>
                  <a:tcPr/>
                </a:tc>
                <a:tc>
                  <a:txBody>
                    <a:bodyPr/>
                    <a:lstStyle/>
                    <a:p>
                      <a:r>
                        <a:rPr kumimoji="0" lang="en-US" sz="1800" kern="1200" baseline="0" dirty="0" smtClean="0">
                          <a:solidFill>
                            <a:schemeClr val="dk1"/>
                          </a:solidFill>
                          <a:latin typeface="+mn-lt"/>
                          <a:ea typeface="+mn-ea"/>
                          <a:cs typeface="+mn-cs"/>
                        </a:rPr>
                        <a:t>To achieve better results then average in the market</a:t>
                      </a:r>
                      <a:endParaRPr lang="en-US" dirty="0"/>
                    </a:p>
                  </a:txBody>
                  <a:tcPr/>
                </a:tc>
                <a:tc>
                  <a:txBody>
                    <a:bodyPr/>
                    <a:lstStyle/>
                    <a:p>
                      <a:r>
                        <a:rPr kumimoji="0" lang="en-US" sz="1800" kern="1200" baseline="0" dirty="0" smtClean="0">
                          <a:solidFill>
                            <a:schemeClr val="dk1"/>
                          </a:solidFill>
                          <a:latin typeface="+mn-lt"/>
                          <a:ea typeface="+mn-ea"/>
                          <a:cs typeface="+mn-cs"/>
                        </a:rPr>
                        <a:t>To achieve the average market results</a:t>
                      </a:r>
                      <a:endParaRPr lang="en-US" dirty="0"/>
                    </a:p>
                  </a:txBody>
                  <a:tcPr/>
                </a:tc>
              </a:tr>
              <a:tr h="370840">
                <a:tc>
                  <a:txBody>
                    <a:bodyPr/>
                    <a:lstStyle/>
                    <a:p>
                      <a:r>
                        <a:rPr kumimoji="0" lang="en-US" sz="1800" kern="1200" baseline="0" dirty="0" smtClean="0">
                          <a:solidFill>
                            <a:schemeClr val="dk1"/>
                          </a:solidFill>
                          <a:latin typeface="+mn-lt"/>
                          <a:ea typeface="+mn-ea"/>
                          <a:cs typeface="+mn-cs"/>
                        </a:rPr>
                        <a:t>Strategies used and</a:t>
                      </a:r>
                    </a:p>
                    <a:p>
                      <a:r>
                        <a:rPr kumimoji="0" lang="en-US" sz="1800" kern="1200" baseline="0" dirty="0" smtClean="0">
                          <a:solidFill>
                            <a:schemeClr val="dk1"/>
                          </a:solidFill>
                          <a:latin typeface="+mn-lt"/>
                          <a:ea typeface="+mn-ea"/>
                          <a:cs typeface="+mn-cs"/>
                        </a:rPr>
                        <a:t>decision making</a:t>
                      </a:r>
                      <a:endParaRPr lang="en-US" dirty="0"/>
                    </a:p>
                  </a:txBody>
                  <a:tcPr/>
                </a:tc>
                <a:tc>
                  <a:txBody>
                    <a:bodyPr/>
                    <a:lstStyle/>
                    <a:p>
                      <a:r>
                        <a:rPr kumimoji="0" lang="en-US" sz="1800" kern="1200" baseline="0" dirty="0" smtClean="0">
                          <a:solidFill>
                            <a:schemeClr val="dk1"/>
                          </a:solidFill>
                          <a:latin typeface="+mn-lt"/>
                          <a:ea typeface="+mn-ea"/>
                          <a:cs typeface="+mn-cs"/>
                        </a:rPr>
                        <a:t>Short term positions, the quick and more risky decisions; keeping the “hot” strategy</a:t>
                      </a:r>
                      <a:endParaRPr lang="en-US" dirty="0"/>
                    </a:p>
                  </a:txBody>
                  <a:tcPr/>
                </a:tc>
                <a:tc>
                  <a:txBody>
                    <a:bodyPr/>
                    <a:lstStyle/>
                    <a:p>
                      <a:r>
                        <a:rPr kumimoji="0" lang="en-US" sz="1800" kern="1200" baseline="0" dirty="0" smtClean="0">
                          <a:solidFill>
                            <a:schemeClr val="dk1"/>
                          </a:solidFill>
                          <a:latin typeface="+mn-lt"/>
                          <a:ea typeface="+mn-ea"/>
                          <a:cs typeface="+mn-cs"/>
                        </a:rPr>
                        <a:t>Long term positions, slow decisions</a:t>
                      </a:r>
                      <a:endParaRPr lang="en-US" dirty="0"/>
                    </a:p>
                  </a:txBody>
                  <a:tcPr/>
                </a:tc>
              </a:tr>
              <a:tr h="370840">
                <a:tc>
                  <a:txBody>
                    <a:bodyPr/>
                    <a:lstStyle/>
                    <a:p>
                      <a:r>
                        <a:rPr kumimoji="0" lang="en-US" sz="1800" kern="1200" baseline="0" dirty="0" smtClean="0">
                          <a:solidFill>
                            <a:schemeClr val="dk1"/>
                          </a:solidFill>
                          <a:latin typeface="+mn-lt"/>
                          <a:ea typeface="+mn-ea"/>
                          <a:cs typeface="+mn-cs"/>
                        </a:rPr>
                        <a:t>Investor/manager</a:t>
                      </a:r>
                      <a:endParaRPr lang="en-US" dirty="0"/>
                    </a:p>
                  </a:txBody>
                  <a:tcPr/>
                </a:tc>
                <a:tc>
                  <a:txBody>
                    <a:bodyPr/>
                    <a:lstStyle/>
                    <a:p>
                      <a:r>
                        <a:rPr kumimoji="0" lang="en-US" sz="1800" kern="1200" baseline="0" dirty="0" smtClean="0">
                          <a:solidFill>
                            <a:schemeClr val="dk1"/>
                          </a:solidFill>
                          <a:latin typeface="+mn-lt"/>
                          <a:ea typeface="+mn-ea"/>
                          <a:cs typeface="+mn-cs"/>
                        </a:rPr>
                        <a:t>tense</a:t>
                      </a:r>
                      <a:endParaRPr lang="en-US" dirty="0"/>
                    </a:p>
                  </a:txBody>
                  <a:tcPr/>
                </a:tc>
                <a:tc>
                  <a:txBody>
                    <a:bodyPr/>
                    <a:lstStyle/>
                    <a:p>
                      <a:r>
                        <a:rPr kumimoji="0" lang="en-US" sz="1800" kern="1200" baseline="0" dirty="0" smtClean="0">
                          <a:solidFill>
                            <a:schemeClr val="dk1"/>
                          </a:solidFill>
                          <a:latin typeface="+mn-lt"/>
                          <a:ea typeface="+mn-ea"/>
                          <a:cs typeface="+mn-cs"/>
                        </a:rPr>
                        <a:t>laid-back</a:t>
                      </a:r>
                      <a:endParaRPr lang="en-US" dirty="0"/>
                    </a:p>
                  </a:txBody>
                  <a:tcPr/>
                </a:tc>
              </a:tr>
              <a:tr h="370840">
                <a:tc>
                  <a:txBody>
                    <a:bodyPr/>
                    <a:lstStyle/>
                    <a:p>
                      <a:r>
                        <a:rPr kumimoji="0" lang="en-US" sz="1800" kern="1200" baseline="0" dirty="0" smtClean="0">
                          <a:solidFill>
                            <a:schemeClr val="dk1"/>
                          </a:solidFill>
                          <a:latin typeface="+mn-lt"/>
                          <a:ea typeface="+mn-ea"/>
                          <a:cs typeface="+mn-cs"/>
                        </a:rPr>
                        <a:t>Taxes and turnover</a:t>
                      </a:r>
                    </a:p>
                    <a:p>
                      <a:r>
                        <a:rPr kumimoji="0" lang="en-US" sz="1800" kern="1200" baseline="0" dirty="0" smtClean="0">
                          <a:solidFill>
                            <a:schemeClr val="dk1"/>
                          </a:solidFill>
                          <a:latin typeface="+mn-lt"/>
                          <a:ea typeface="+mn-ea"/>
                          <a:cs typeface="+mn-cs"/>
                        </a:rPr>
                        <a:t>of investment</a:t>
                      </a:r>
                    </a:p>
                    <a:p>
                      <a:r>
                        <a:rPr kumimoji="0" lang="en-US" sz="1800" kern="1200" baseline="0" dirty="0" smtClean="0">
                          <a:solidFill>
                            <a:schemeClr val="dk1"/>
                          </a:solidFill>
                          <a:latin typeface="+mn-lt"/>
                          <a:ea typeface="+mn-ea"/>
                          <a:cs typeface="+mn-cs"/>
                        </a:rPr>
                        <a:t>portfolio</a:t>
                      </a:r>
                      <a:endParaRPr lang="en-US" dirty="0"/>
                    </a:p>
                  </a:txBody>
                  <a:tcPr/>
                </a:tc>
                <a:tc>
                  <a:txBody>
                    <a:bodyPr/>
                    <a:lstStyle/>
                    <a:p>
                      <a:r>
                        <a:rPr kumimoji="0" lang="en-US" sz="1800" kern="1200" baseline="0" dirty="0" smtClean="0">
                          <a:solidFill>
                            <a:schemeClr val="dk1"/>
                          </a:solidFill>
                          <a:latin typeface="+mn-lt"/>
                          <a:ea typeface="+mn-ea"/>
                          <a:cs typeface="+mn-cs"/>
                        </a:rPr>
                        <a:t>High taxes, relatively high turnover of portfolio</a:t>
                      </a:r>
                      <a:endParaRPr lang="en-US" dirty="0"/>
                    </a:p>
                  </a:txBody>
                  <a:tcPr/>
                </a:tc>
                <a:tc>
                  <a:txBody>
                    <a:bodyPr/>
                    <a:lstStyle/>
                    <a:p>
                      <a:r>
                        <a:rPr kumimoji="0" lang="en-US" sz="1800" kern="1200" baseline="0" dirty="0" smtClean="0">
                          <a:solidFill>
                            <a:schemeClr val="dk1"/>
                          </a:solidFill>
                          <a:latin typeface="+mn-lt"/>
                          <a:ea typeface="+mn-ea"/>
                          <a:cs typeface="+mn-cs"/>
                        </a:rPr>
                        <a:t>Low taxes, small turnover of portfolio</a:t>
                      </a:r>
                      <a:endParaRPr lang="en-US" dirty="0"/>
                    </a:p>
                  </a:txBody>
                  <a:tcPr/>
                </a:tc>
              </a:tr>
            </a:tbl>
          </a:graphicData>
        </a:graphic>
      </p:graphicFrame>
      <p:sp>
        <p:nvSpPr>
          <p:cNvPr id="3" name="Title 2"/>
          <p:cNvSpPr>
            <a:spLocks noGrp="1"/>
          </p:cNvSpPr>
          <p:nvPr>
            <p:ph type="title"/>
          </p:nvPr>
        </p:nvSpPr>
        <p:spPr>
          <a:xfrm>
            <a:off x="457200" y="0"/>
            <a:ext cx="8229600" cy="1417638"/>
          </a:xfrm>
        </p:spPr>
        <p:txBody>
          <a:bodyPr>
            <a:normAutofit fontScale="90000"/>
          </a:bodyPr>
          <a:lstStyle/>
          <a:p>
            <a:r>
              <a:rPr lang="fr-FR" sz="4400" dirty="0" smtClean="0">
                <a:latin typeface="Arial" pitchFamily="34" charset="0"/>
                <a:cs typeface="Arial" pitchFamily="34" charset="0"/>
              </a:rPr>
              <a:t/>
            </a:r>
            <a:br>
              <a:rPr lang="fr-FR" sz="4400" dirty="0" smtClean="0">
                <a:latin typeface="Arial" pitchFamily="34" charset="0"/>
                <a:cs typeface="Arial" pitchFamily="34" charset="0"/>
              </a:rPr>
            </a:br>
            <a:r>
              <a:rPr lang="fr-FR" sz="4400" dirty="0" smtClean="0">
                <a:latin typeface="Arial" pitchFamily="34" charset="0"/>
                <a:cs typeface="Arial" pitchFamily="34" charset="0"/>
              </a:rPr>
              <a:t>Active versus passive portfolio management</a:t>
            </a:r>
            <a:br>
              <a:rPr lang="fr-FR" sz="4400" dirty="0" smtClean="0">
                <a:latin typeface="Arial" pitchFamily="34" charset="0"/>
                <a:cs typeface="Arial" pitchFamily="34" charset="0"/>
              </a:rPr>
            </a:br>
            <a:endParaRPr 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481138"/>
          <a:ext cx="8229600" cy="402336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r>
                        <a:rPr kumimoji="0" lang="en-US" sz="1800" b="1" kern="1200" baseline="0" dirty="0" smtClean="0">
                          <a:solidFill>
                            <a:schemeClr val="lt1"/>
                          </a:solidFill>
                          <a:latin typeface="+mn-lt"/>
                          <a:ea typeface="+mn-ea"/>
                          <a:cs typeface="+mn-cs"/>
                        </a:rPr>
                        <a:t>Area of</a:t>
                      </a:r>
                    </a:p>
                    <a:p>
                      <a:r>
                        <a:rPr kumimoji="0" lang="en-US" sz="1800" b="1" kern="1200" baseline="0" dirty="0" smtClean="0">
                          <a:solidFill>
                            <a:schemeClr val="lt1"/>
                          </a:solidFill>
                          <a:latin typeface="+mn-lt"/>
                          <a:ea typeface="+mn-ea"/>
                          <a:cs typeface="+mn-cs"/>
                        </a:rPr>
                        <a:t>comparisons</a:t>
                      </a:r>
                      <a:endParaRPr lang="en-US" dirty="0"/>
                    </a:p>
                  </a:txBody>
                  <a:tcPr/>
                </a:tc>
                <a:tc>
                  <a:txBody>
                    <a:bodyPr/>
                    <a:lstStyle/>
                    <a:p>
                      <a:r>
                        <a:rPr kumimoji="0" lang="en-US" sz="1800" b="1" kern="1200" baseline="0" dirty="0" smtClean="0">
                          <a:solidFill>
                            <a:schemeClr val="lt1"/>
                          </a:solidFill>
                          <a:latin typeface="+mn-lt"/>
                          <a:ea typeface="+mn-ea"/>
                          <a:cs typeface="+mn-cs"/>
                        </a:rPr>
                        <a:t>Active investment management</a:t>
                      </a:r>
                      <a:endParaRPr lang="en-US" dirty="0"/>
                    </a:p>
                  </a:txBody>
                  <a:tcPr/>
                </a:tc>
                <a:tc>
                  <a:txBody>
                    <a:bodyPr/>
                    <a:lstStyle/>
                    <a:p>
                      <a:r>
                        <a:rPr kumimoji="0" lang="en-US" sz="1800" b="1" kern="1200" baseline="0" dirty="0" smtClean="0">
                          <a:solidFill>
                            <a:schemeClr val="lt1"/>
                          </a:solidFill>
                          <a:latin typeface="+mn-lt"/>
                          <a:ea typeface="+mn-ea"/>
                          <a:cs typeface="+mn-cs"/>
                        </a:rPr>
                        <a:t>Passive investment</a:t>
                      </a:r>
                    </a:p>
                    <a:p>
                      <a:r>
                        <a:rPr kumimoji="0" lang="en-US" sz="1800" b="1" kern="1200" baseline="0" dirty="0" smtClean="0">
                          <a:solidFill>
                            <a:schemeClr val="lt1"/>
                          </a:solidFill>
                          <a:latin typeface="+mn-lt"/>
                          <a:ea typeface="+mn-ea"/>
                          <a:cs typeface="+mn-cs"/>
                        </a:rPr>
                        <a:t>management</a:t>
                      </a:r>
                      <a:endParaRPr lang="en-US" dirty="0"/>
                    </a:p>
                  </a:txBody>
                  <a:tcPr/>
                </a:tc>
              </a:tr>
              <a:tr h="370840">
                <a:tc>
                  <a:txBody>
                    <a:bodyPr/>
                    <a:lstStyle/>
                    <a:p>
                      <a:r>
                        <a:rPr kumimoji="0" lang="en-US" sz="1800" kern="1200" baseline="0" dirty="0" smtClean="0">
                          <a:solidFill>
                            <a:schemeClr val="dk1"/>
                          </a:solidFill>
                          <a:latin typeface="+mn-lt"/>
                          <a:ea typeface="+mn-ea"/>
                          <a:cs typeface="+mn-cs"/>
                        </a:rPr>
                        <a:t>Performance results</a:t>
                      </a:r>
                    </a:p>
                    <a:p>
                      <a:r>
                        <a:rPr kumimoji="0" lang="en-US" sz="1800" kern="1200" baseline="0" dirty="0" smtClean="0">
                          <a:solidFill>
                            <a:schemeClr val="dk1"/>
                          </a:solidFill>
                          <a:latin typeface="+mn-lt"/>
                          <a:ea typeface="+mn-ea"/>
                          <a:cs typeface="+mn-cs"/>
                        </a:rPr>
                        <a:t>before costs and</a:t>
                      </a:r>
                    </a:p>
                    <a:p>
                      <a:r>
                        <a:rPr kumimoji="0" lang="en-US" sz="1800" kern="1200" baseline="0" dirty="0" smtClean="0">
                          <a:solidFill>
                            <a:schemeClr val="dk1"/>
                          </a:solidFill>
                          <a:latin typeface="+mn-lt"/>
                          <a:ea typeface="+mn-ea"/>
                          <a:cs typeface="+mn-cs"/>
                        </a:rPr>
                        <a:t>taxes</a:t>
                      </a:r>
                      <a:endParaRPr lang="en-US" dirty="0"/>
                    </a:p>
                  </a:txBody>
                  <a:tcPr/>
                </a:tc>
                <a:tc>
                  <a:txBody>
                    <a:bodyPr/>
                    <a:lstStyle/>
                    <a:p>
                      <a:r>
                        <a:rPr kumimoji="0" lang="en-US" sz="1800" kern="1200" baseline="0" dirty="0" smtClean="0">
                          <a:solidFill>
                            <a:schemeClr val="dk1"/>
                          </a:solidFill>
                          <a:latin typeface="+mn-lt"/>
                          <a:ea typeface="+mn-ea"/>
                          <a:cs typeface="+mn-cs"/>
                        </a:rPr>
                        <a:t>In average equal to the passively managed portfolios</a:t>
                      </a:r>
                      <a:endParaRPr lang="en-US" dirty="0"/>
                    </a:p>
                  </a:txBody>
                  <a:tcPr/>
                </a:tc>
                <a:tc>
                  <a:txBody>
                    <a:bodyPr/>
                    <a:lstStyle/>
                    <a:p>
                      <a:r>
                        <a:rPr kumimoji="0" lang="en-US" sz="1800" kern="1200" baseline="0" dirty="0" smtClean="0">
                          <a:solidFill>
                            <a:schemeClr val="dk1"/>
                          </a:solidFill>
                          <a:latin typeface="+mn-lt"/>
                          <a:ea typeface="+mn-ea"/>
                          <a:cs typeface="+mn-cs"/>
                        </a:rPr>
                        <a:t>In average equal to the actively managed portfolios</a:t>
                      </a:r>
                      <a:endParaRPr lang="en-US" dirty="0"/>
                    </a:p>
                  </a:txBody>
                  <a:tcPr/>
                </a:tc>
              </a:tr>
              <a:tr h="370840">
                <a:tc>
                  <a:txBody>
                    <a:bodyPr/>
                    <a:lstStyle/>
                    <a:p>
                      <a:r>
                        <a:rPr kumimoji="0" lang="en-US" sz="1800" kern="1200" baseline="0" dirty="0" smtClean="0">
                          <a:solidFill>
                            <a:schemeClr val="dk1"/>
                          </a:solidFill>
                          <a:latin typeface="+mn-lt"/>
                          <a:ea typeface="+mn-ea"/>
                          <a:cs typeface="+mn-cs"/>
                        </a:rPr>
                        <a:t>Performance results</a:t>
                      </a:r>
                    </a:p>
                    <a:p>
                      <a:r>
                        <a:rPr kumimoji="0" lang="en-US" sz="1800" kern="1200" baseline="0" dirty="0" smtClean="0">
                          <a:solidFill>
                            <a:schemeClr val="dk1"/>
                          </a:solidFill>
                          <a:latin typeface="+mn-lt"/>
                          <a:ea typeface="+mn-ea"/>
                          <a:cs typeface="+mn-cs"/>
                        </a:rPr>
                        <a:t>after costs and taxes</a:t>
                      </a:r>
                      <a:endParaRPr lang="en-US" dirty="0"/>
                    </a:p>
                  </a:txBody>
                  <a:tcPr/>
                </a:tc>
                <a:tc>
                  <a:txBody>
                    <a:bodyPr/>
                    <a:lstStyle/>
                    <a:p>
                      <a:r>
                        <a:rPr kumimoji="0" lang="en-US" sz="1800" kern="1200" baseline="0" dirty="0" smtClean="0">
                          <a:solidFill>
                            <a:schemeClr val="dk1"/>
                          </a:solidFill>
                          <a:latin typeface="+mn-lt"/>
                          <a:ea typeface="+mn-ea"/>
                          <a:cs typeface="+mn-cs"/>
                        </a:rPr>
                        <a:t>In average lower than market index after taxes</a:t>
                      </a:r>
                      <a:endParaRPr lang="en-US" dirty="0"/>
                    </a:p>
                  </a:txBody>
                  <a:tcPr/>
                </a:tc>
                <a:tc>
                  <a:txBody>
                    <a:bodyPr/>
                    <a:lstStyle/>
                    <a:p>
                      <a:r>
                        <a:rPr kumimoji="0" lang="en-US" sz="1800" kern="1200" baseline="0" dirty="0" smtClean="0">
                          <a:solidFill>
                            <a:schemeClr val="dk1"/>
                          </a:solidFill>
                          <a:latin typeface="+mn-lt"/>
                          <a:ea typeface="+mn-ea"/>
                          <a:cs typeface="+mn-cs"/>
                        </a:rPr>
                        <a:t>In average higher than the results of actively managed portfolio returns after taxes</a:t>
                      </a:r>
                      <a:endParaRPr lang="en-US" dirty="0"/>
                    </a:p>
                  </a:txBody>
                  <a:tcPr/>
                </a:tc>
              </a:tr>
              <a:tr h="370840">
                <a:tc>
                  <a:txBody>
                    <a:bodyPr/>
                    <a:lstStyle/>
                    <a:p>
                      <a:r>
                        <a:rPr kumimoji="0" lang="en-US" sz="1800" kern="1200" baseline="0" dirty="0" smtClean="0">
                          <a:solidFill>
                            <a:schemeClr val="dk1"/>
                          </a:solidFill>
                          <a:latin typeface="+mn-lt"/>
                          <a:ea typeface="+mn-ea"/>
                          <a:cs typeface="+mn-cs"/>
                        </a:rPr>
                        <a:t>Individual investors*</a:t>
                      </a:r>
                      <a:endParaRPr lang="en-US" dirty="0"/>
                    </a:p>
                  </a:txBody>
                  <a:tcPr/>
                </a:tc>
                <a:tc>
                  <a:txBody>
                    <a:bodyPr/>
                    <a:lstStyle/>
                    <a:p>
                      <a:r>
                        <a:rPr kumimoji="0" lang="en-US" sz="1800" kern="1200" baseline="0" dirty="0" smtClean="0">
                          <a:solidFill>
                            <a:schemeClr val="dk1"/>
                          </a:solidFill>
                          <a:latin typeface="+mn-lt"/>
                          <a:ea typeface="+mn-ea"/>
                          <a:cs typeface="+mn-cs"/>
                        </a:rPr>
                        <a:t>Over 85 % from total individual investors</a:t>
                      </a:r>
                      <a:endParaRPr lang="en-US" dirty="0"/>
                    </a:p>
                  </a:txBody>
                  <a:tcPr/>
                </a:tc>
                <a:tc>
                  <a:txBody>
                    <a:bodyPr/>
                    <a:lstStyle/>
                    <a:p>
                      <a:r>
                        <a:rPr kumimoji="0" lang="en-US" sz="1800" kern="1200" baseline="0" dirty="0" smtClean="0">
                          <a:solidFill>
                            <a:schemeClr val="dk1"/>
                          </a:solidFill>
                          <a:latin typeface="+mn-lt"/>
                          <a:ea typeface="+mn-ea"/>
                          <a:cs typeface="+mn-cs"/>
                        </a:rPr>
                        <a:t>Over 15 % from total individual investors</a:t>
                      </a:r>
                      <a:endParaRPr lang="en-US" dirty="0"/>
                    </a:p>
                  </a:txBody>
                  <a:tcPr/>
                </a:tc>
              </a:tr>
              <a:tr h="370840">
                <a:tc>
                  <a:txBody>
                    <a:bodyPr/>
                    <a:lstStyle/>
                    <a:p>
                      <a:r>
                        <a:rPr kumimoji="0" lang="en-US" sz="1800" kern="1200" baseline="0" dirty="0" smtClean="0">
                          <a:solidFill>
                            <a:schemeClr val="dk1"/>
                          </a:solidFill>
                          <a:latin typeface="+mn-lt"/>
                          <a:ea typeface="+mn-ea"/>
                          <a:cs typeface="+mn-cs"/>
                        </a:rPr>
                        <a:t>Institutional investors*</a:t>
                      </a:r>
                      <a:endParaRPr lang="en-US" dirty="0"/>
                    </a:p>
                  </a:txBody>
                  <a:tcPr/>
                </a:tc>
                <a:tc>
                  <a:txBody>
                    <a:bodyPr/>
                    <a:lstStyle/>
                    <a:p>
                      <a:r>
                        <a:rPr kumimoji="0" lang="en-US" sz="1800" kern="1200" baseline="0" dirty="0" smtClean="0">
                          <a:solidFill>
                            <a:schemeClr val="dk1"/>
                          </a:solidFill>
                          <a:latin typeface="+mn-lt"/>
                          <a:ea typeface="+mn-ea"/>
                          <a:cs typeface="+mn-cs"/>
                        </a:rPr>
                        <a:t>Over 56% from total institutional investors</a:t>
                      </a:r>
                      <a:endParaRPr lang="en-US" dirty="0"/>
                    </a:p>
                  </a:txBody>
                  <a:tcPr/>
                </a:tc>
                <a:tc>
                  <a:txBody>
                    <a:bodyPr/>
                    <a:lstStyle/>
                    <a:p>
                      <a:r>
                        <a:rPr kumimoji="0" lang="en-US" sz="1800" kern="1200" baseline="0" dirty="0" smtClean="0">
                          <a:solidFill>
                            <a:schemeClr val="dk1"/>
                          </a:solidFill>
                          <a:latin typeface="+mn-lt"/>
                          <a:ea typeface="+mn-ea"/>
                          <a:cs typeface="+mn-cs"/>
                        </a:rPr>
                        <a:t>Over 44% from total</a:t>
                      </a:r>
                    </a:p>
                    <a:p>
                      <a:r>
                        <a:rPr kumimoji="0" lang="en-US" sz="1800" kern="1200" baseline="0" dirty="0" smtClean="0">
                          <a:solidFill>
                            <a:schemeClr val="dk1"/>
                          </a:solidFill>
                          <a:latin typeface="+mn-lt"/>
                          <a:ea typeface="+mn-ea"/>
                          <a:cs typeface="+mn-cs"/>
                        </a:rPr>
                        <a:t>institutional investors</a:t>
                      </a:r>
                      <a:endParaRPr lang="en-US" dirty="0"/>
                    </a:p>
                  </a:txBody>
                  <a:tcPr/>
                </a:tc>
              </a:tr>
            </a:tbl>
          </a:graphicData>
        </a:graphic>
      </p:graphicFrame>
      <p:sp>
        <p:nvSpPr>
          <p:cNvPr id="3" name="Title 2"/>
          <p:cNvSpPr>
            <a:spLocks noGrp="1"/>
          </p:cNvSpPr>
          <p:nvPr>
            <p:ph type="title"/>
          </p:nvPr>
        </p:nvSpPr>
        <p:spPr/>
        <p:txBody>
          <a:bodyPr>
            <a:normAutofit fontScale="90000"/>
          </a:bodyPr>
          <a:lstStyle/>
          <a:p>
            <a:r>
              <a:rPr lang="fr-FR" sz="4000" dirty="0" smtClean="0">
                <a:latin typeface="Arial" pitchFamily="34" charset="0"/>
                <a:cs typeface="Arial" pitchFamily="34" charset="0"/>
              </a:rPr>
              <a:t>Active versus passive portfolio management</a:t>
            </a:r>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481138"/>
          <a:ext cx="8229600" cy="356616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r>
                        <a:rPr kumimoji="0" lang="en-US" sz="1800" b="1" kern="1200" baseline="0" dirty="0" smtClean="0">
                          <a:solidFill>
                            <a:schemeClr val="lt1"/>
                          </a:solidFill>
                          <a:latin typeface="+mn-lt"/>
                          <a:ea typeface="+mn-ea"/>
                          <a:cs typeface="+mn-cs"/>
                        </a:rPr>
                        <a:t>Area of</a:t>
                      </a:r>
                    </a:p>
                    <a:p>
                      <a:r>
                        <a:rPr kumimoji="0" lang="en-US" sz="1800" b="1" kern="1200" baseline="0" dirty="0" smtClean="0">
                          <a:solidFill>
                            <a:schemeClr val="lt1"/>
                          </a:solidFill>
                          <a:latin typeface="+mn-lt"/>
                          <a:ea typeface="+mn-ea"/>
                          <a:cs typeface="+mn-cs"/>
                        </a:rPr>
                        <a:t>comparisons</a:t>
                      </a:r>
                      <a:endParaRPr lang="en-US" dirty="0"/>
                    </a:p>
                  </a:txBody>
                  <a:tcPr/>
                </a:tc>
                <a:tc>
                  <a:txBody>
                    <a:bodyPr/>
                    <a:lstStyle/>
                    <a:p>
                      <a:r>
                        <a:rPr kumimoji="0" lang="en-US" sz="1800" b="1" kern="1200" baseline="0" dirty="0" smtClean="0">
                          <a:solidFill>
                            <a:schemeClr val="lt1"/>
                          </a:solidFill>
                          <a:latin typeface="+mn-lt"/>
                          <a:ea typeface="+mn-ea"/>
                          <a:cs typeface="+mn-cs"/>
                        </a:rPr>
                        <a:t>Active investment management</a:t>
                      </a:r>
                      <a:endParaRPr lang="en-US" dirty="0"/>
                    </a:p>
                  </a:txBody>
                  <a:tcPr/>
                </a:tc>
                <a:tc>
                  <a:txBody>
                    <a:bodyPr/>
                    <a:lstStyle/>
                    <a:p>
                      <a:r>
                        <a:rPr kumimoji="0" lang="en-US" sz="1800" b="1" kern="1200" baseline="0" dirty="0" smtClean="0">
                          <a:solidFill>
                            <a:schemeClr val="lt1"/>
                          </a:solidFill>
                          <a:latin typeface="+mn-lt"/>
                          <a:ea typeface="+mn-ea"/>
                          <a:cs typeface="+mn-cs"/>
                        </a:rPr>
                        <a:t>Passive investment</a:t>
                      </a:r>
                    </a:p>
                    <a:p>
                      <a:r>
                        <a:rPr kumimoji="0" lang="en-US" sz="1800" b="1" kern="1200" baseline="0" dirty="0" smtClean="0">
                          <a:solidFill>
                            <a:schemeClr val="lt1"/>
                          </a:solidFill>
                          <a:latin typeface="+mn-lt"/>
                          <a:ea typeface="+mn-ea"/>
                          <a:cs typeface="+mn-cs"/>
                        </a:rPr>
                        <a:t>management</a:t>
                      </a:r>
                      <a:endParaRPr lang="en-US" dirty="0"/>
                    </a:p>
                  </a:txBody>
                  <a:tcPr/>
                </a:tc>
              </a:tr>
              <a:tr h="370840">
                <a:tc>
                  <a:txBody>
                    <a:bodyPr/>
                    <a:lstStyle/>
                    <a:p>
                      <a:r>
                        <a:rPr kumimoji="0" lang="en-US" sz="1800" kern="1200" baseline="0" dirty="0" smtClean="0">
                          <a:solidFill>
                            <a:schemeClr val="dk1"/>
                          </a:solidFill>
                          <a:latin typeface="+mn-lt"/>
                          <a:ea typeface="+mn-ea"/>
                          <a:cs typeface="+mn-cs"/>
                        </a:rPr>
                        <a:t>Supporters</a:t>
                      </a:r>
                      <a:endParaRPr lang="en-US" dirty="0"/>
                    </a:p>
                  </a:txBody>
                  <a:tcPr/>
                </a:tc>
                <a:tc>
                  <a:txBody>
                    <a:bodyPr/>
                    <a:lstStyle/>
                    <a:p>
                      <a:r>
                        <a:rPr kumimoji="0" lang="en-US" sz="1800" kern="1200" baseline="0" dirty="0" smtClean="0">
                          <a:solidFill>
                            <a:schemeClr val="dk1"/>
                          </a:solidFill>
                          <a:latin typeface="+mn-lt"/>
                          <a:ea typeface="+mn-ea"/>
                          <a:cs typeface="+mn-cs"/>
                        </a:rPr>
                        <a:t>All brokerage firms, investment, funds, hedging fund, specialized investment companies</a:t>
                      </a:r>
                      <a:endParaRPr lang="en-US" dirty="0"/>
                    </a:p>
                  </a:txBody>
                  <a:tcPr/>
                </a:tc>
                <a:tc>
                  <a:txBody>
                    <a:bodyPr/>
                    <a:lstStyle/>
                    <a:p>
                      <a:r>
                        <a:rPr kumimoji="0" lang="en-US" sz="1800" kern="1200" baseline="0" dirty="0" smtClean="0">
                          <a:solidFill>
                            <a:schemeClr val="dk1"/>
                          </a:solidFill>
                          <a:latin typeface="+mn-lt"/>
                          <a:ea typeface="+mn-ea"/>
                          <a:cs typeface="+mn-cs"/>
                        </a:rPr>
                        <a:t>Passively managed pension funds, index funds</a:t>
                      </a:r>
                      <a:endParaRPr lang="en-US" dirty="0"/>
                    </a:p>
                  </a:txBody>
                  <a:tcPr/>
                </a:tc>
              </a:tr>
              <a:tr h="370840">
                <a:tc>
                  <a:txBody>
                    <a:bodyPr/>
                    <a:lstStyle/>
                    <a:p>
                      <a:r>
                        <a:rPr kumimoji="0" lang="en-US" sz="1800" kern="1200" baseline="0" dirty="0" smtClean="0">
                          <a:solidFill>
                            <a:schemeClr val="dk1"/>
                          </a:solidFill>
                          <a:latin typeface="+mn-lt"/>
                          <a:ea typeface="+mn-ea"/>
                          <a:cs typeface="+mn-cs"/>
                        </a:rPr>
                        <a:t>Analytical methods</a:t>
                      </a:r>
                      <a:endParaRPr lang="en-US" dirty="0"/>
                    </a:p>
                  </a:txBody>
                  <a:tcPr/>
                </a:tc>
                <a:tc>
                  <a:txBody>
                    <a:bodyPr/>
                    <a:lstStyle/>
                    <a:p>
                      <a:r>
                        <a:rPr kumimoji="0" lang="en-US" sz="1800" kern="1200" baseline="0" dirty="0" smtClean="0">
                          <a:solidFill>
                            <a:schemeClr val="dk1"/>
                          </a:solidFill>
                          <a:latin typeface="+mn-lt"/>
                          <a:ea typeface="+mn-ea"/>
                          <a:cs typeface="+mn-cs"/>
                        </a:rPr>
                        <a:t>Qualitative: avoiding risk, forecasts, emotions, intuition,</a:t>
                      </a:r>
                    </a:p>
                    <a:p>
                      <a:r>
                        <a:rPr kumimoji="0" lang="en-US" sz="1800" kern="1200" baseline="0" dirty="0" smtClean="0">
                          <a:solidFill>
                            <a:schemeClr val="dk1"/>
                          </a:solidFill>
                          <a:latin typeface="+mn-lt"/>
                          <a:ea typeface="+mn-ea"/>
                          <a:cs typeface="+mn-cs"/>
                        </a:rPr>
                        <a:t>success, speculation, gambling</a:t>
                      </a:r>
                      <a:endParaRPr lang="en-US" dirty="0"/>
                    </a:p>
                  </a:txBody>
                  <a:tcPr/>
                </a:tc>
                <a:tc>
                  <a:txBody>
                    <a:bodyPr/>
                    <a:lstStyle/>
                    <a:p>
                      <a:r>
                        <a:rPr kumimoji="0" lang="en-US" sz="1800" kern="1200" baseline="0" dirty="0" smtClean="0">
                          <a:solidFill>
                            <a:schemeClr val="dk1"/>
                          </a:solidFill>
                          <a:latin typeface="+mn-lt"/>
                          <a:ea typeface="+mn-ea"/>
                          <a:cs typeface="+mn-cs"/>
                        </a:rPr>
                        <a:t>Quantitative: risk management,</a:t>
                      </a:r>
                    </a:p>
                    <a:p>
                      <a:r>
                        <a:rPr kumimoji="0" lang="en-US" sz="1800" kern="1200" baseline="0" dirty="0" smtClean="0">
                          <a:solidFill>
                            <a:schemeClr val="dk1"/>
                          </a:solidFill>
                          <a:latin typeface="+mn-lt"/>
                          <a:ea typeface="+mn-ea"/>
                          <a:cs typeface="+mn-cs"/>
                        </a:rPr>
                        <a:t>long term statistical analysis, precise fundamental analysis</a:t>
                      </a:r>
                      <a:endParaRPr lang="en-US" dirty="0"/>
                    </a:p>
                  </a:txBody>
                  <a:tcPr/>
                </a:tc>
              </a:tr>
            </a:tbl>
          </a:graphicData>
        </a:graphic>
      </p:graphicFrame>
      <p:sp>
        <p:nvSpPr>
          <p:cNvPr id="3" name="Title 2"/>
          <p:cNvSpPr>
            <a:spLocks noGrp="1"/>
          </p:cNvSpPr>
          <p:nvPr>
            <p:ph type="title"/>
          </p:nvPr>
        </p:nvSpPr>
        <p:spPr/>
        <p:txBody>
          <a:bodyPr>
            <a:normAutofit fontScale="90000"/>
          </a:bodyPr>
          <a:lstStyle/>
          <a:p>
            <a:r>
              <a:rPr lang="fr-FR" sz="4000" dirty="0" smtClean="0">
                <a:latin typeface="Arial" pitchFamily="34" charset="0"/>
                <a:cs typeface="Arial" pitchFamily="34" charset="0"/>
              </a:rPr>
              <a:t>Active versus passive portfolio management</a:t>
            </a:r>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b="1" dirty="0" smtClean="0"/>
              <a:t>*</a:t>
            </a:r>
          </a:p>
          <a:p>
            <a:r>
              <a:rPr lang="en-US" b="1" dirty="0" smtClean="0">
                <a:latin typeface="Arial" pitchFamily="34" charset="0"/>
                <a:cs typeface="Arial" pitchFamily="34" charset="0"/>
              </a:rPr>
              <a:t>Source</a:t>
            </a:r>
            <a:r>
              <a:rPr lang="en-US" dirty="0" smtClean="0">
                <a:latin typeface="Arial" pitchFamily="34" charset="0"/>
                <a:cs typeface="Arial" pitchFamily="34" charset="0"/>
              </a:rPr>
              <a:t>: Statistical Data of Treasury Department USA, 2006.</a:t>
            </a:r>
          </a:p>
          <a:p>
            <a:endParaRPr lang="en-US" dirty="0" smtClean="0">
              <a:latin typeface="Arial" pitchFamily="34" charset="0"/>
              <a:cs typeface="Arial" pitchFamily="34" charset="0"/>
            </a:endParaRPr>
          </a:p>
          <a:p>
            <a:r>
              <a:rPr lang="en-US" dirty="0" smtClean="0">
                <a:latin typeface="Arial" pitchFamily="34" charset="0"/>
                <a:cs typeface="Arial" pitchFamily="34" charset="0"/>
              </a:rPr>
              <a:t>Compiled by author on the basis of </a:t>
            </a:r>
            <a:r>
              <a:rPr lang="en-US" dirty="0" err="1" smtClean="0">
                <a:latin typeface="Arial" pitchFamily="34" charset="0"/>
                <a:cs typeface="Arial" pitchFamily="34" charset="0"/>
              </a:rPr>
              <a:t>Cianciotto</a:t>
            </a:r>
            <a:r>
              <a:rPr lang="en-US" dirty="0" smtClean="0">
                <a:latin typeface="Arial" pitchFamily="34" charset="0"/>
                <a:cs typeface="Arial" pitchFamily="34" charset="0"/>
              </a:rPr>
              <a:t>, 2008;</a:t>
            </a:r>
          </a:p>
          <a:p>
            <a:endParaRPr lang="en-US" dirty="0" smtClean="0"/>
          </a:p>
          <a:p>
            <a:r>
              <a:rPr lang="en-US" dirty="0" smtClean="0">
                <a:latin typeface="Arial" pitchFamily="34" charset="0"/>
                <a:cs typeface="Arial" pitchFamily="34" charset="0"/>
              </a:rPr>
              <a:t>There are arguments for both active and passive investing;</a:t>
            </a:r>
          </a:p>
          <a:p>
            <a:endParaRPr lang="en-US" dirty="0" smtClean="0">
              <a:latin typeface="Arial" pitchFamily="34" charset="0"/>
              <a:cs typeface="Arial" pitchFamily="34" charset="0"/>
            </a:endParaRPr>
          </a:p>
          <a:p>
            <a:r>
              <a:rPr lang="en-US" dirty="0" smtClean="0">
                <a:latin typeface="Arial" pitchFamily="34" charset="0"/>
                <a:cs typeface="Arial" pitchFamily="34" charset="0"/>
              </a:rPr>
              <a:t>though it is probably a case that a larger percentage of institutional investors invest passively than do individual investors.</a:t>
            </a:r>
          </a:p>
          <a:p>
            <a:endParaRPr lang="en-US" dirty="0"/>
          </a:p>
        </p:txBody>
      </p:sp>
      <p:sp>
        <p:nvSpPr>
          <p:cNvPr id="3" name="Title 2"/>
          <p:cNvSpPr>
            <a:spLocks noGrp="1"/>
          </p:cNvSpPr>
          <p:nvPr>
            <p:ph type="title"/>
          </p:nvPr>
        </p:nvSpPr>
        <p:spPr/>
        <p:txBody>
          <a:bodyPr>
            <a:normAutofit fontScale="90000"/>
          </a:bodyPr>
          <a:lstStyle/>
          <a:p>
            <a:r>
              <a:rPr lang="fr-FR" sz="4400" dirty="0" smtClean="0">
                <a:latin typeface="Arial" pitchFamily="34" charset="0"/>
                <a:cs typeface="Arial" pitchFamily="34" charset="0"/>
              </a:rPr>
              <a:t>Active versus passive portfolio management</a:t>
            </a:r>
            <a:endParaRPr lang="en-U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endParaRPr lang="en-US" dirty="0" smtClean="0">
              <a:latin typeface="Arial" pitchFamily="34" charset="0"/>
              <a:cs typeface="Arial" pitchFamily="34" charset="0"/>
            </a:endParaRPr>
          </a:p>
          <a:p>
            <a:r>
              <a:rPr lang="en-US" dirty="0" smtClean="0">
                <a:latin typeface="Arial" pitchFamily="34" charset="0"/>
                <a:cs typeface="Arial" pitchFamily="34" charset="0"/>
              </a:rPr>
              <a:t> Of course, the active versus passive investment management</a:t>
            </a:r>
          </a:p>
          <a:p>
            <a:r>
              <a:rPr lang="en-US" dirty="0" smtClean="0">
                <a:latin typeface="Arial" pitchFamily="34" charset="0"/>
                <a:cs typeface="Arial" pitchFamily="34" charset="0"/>
              </a:rPr>
              <a:t>decision does not have to be a strictly either/ or choice.</a:t>
            </a:r>
          </a:p>
          <a:p>
            <a:endParaRPr lang="en-US" dirty="0" smtClean="0">
              <a:latin typeface="Arial" pitchFamily="34" charset="0"/>
              <a:cs typeface="Arial" pitchFamily="34" charset="0"/>
            </a:endParaRPr>
          </a:p>
          <a:p>
            <a:r>
              <a:rPr lang="en-US" dirty="0" smtClean="0">
                <a:latin typeface="Arial" pitchFamily="34" charset="0"/>
                <a:cs typeface="Arial" pitchFamily="34" charset="0"/>
              </a:rPr>
              <a:t>One common investment strategy is to invest passively in the markets investor considers to be efficient and;</a:t>
            </a:r>
          </a:p>
          <a:p>
            <a:endParaRPr lang="en-US" dirty="0" smtClean="0">
              <a:latin typeface="Arial" pitchFamily="34" charset="0"/>
              <a:cs typeface="Arial" pitchFamily="34" charset="0"/>
            </a:endParaRPr>
          </a:p>
          <a:p>
            <a:r>
              <a:rPr lang="en-US" dirty="0" smtClean="0">
                <a:latin typeface="Arial" pitchFamily="34" charset="0"/>
                <a:cs typeface="Arial" pitchFamily="34" charset="0"/>
              </a:rPr>
              <a:t>actively in the markets investor considers inefficient. </a:t>
            </a:r>
          </a:p>
          <a:p>
            <a:endParaRPr lang="en-US" dirty="0" smtClean="0">
              <a:latin typeface="Arial" pitchFamily="34" charset="0"/>
              <a:cs typeface="Arial" pitchFamily="34" charset="0"/>
            </a:endParaRPr>
          </a:p>
          <a:p>
            <a:r>
              <a:rPr lang="en-US" dirty="0" smtClean="0">
                <a:latin typeface="Arial" pitchFamily="34" charset="0"/>
                <a:cs typeface="Arial" pitchFamily="34" charset="0"/>
              </a:rPr>
              <a:t>Investors also combine the two by investing part of the portfolio passively and another part actively. </a:t>
            </a:r>
          </a:p>
          <a:p>
            <a:endParaRPr lang="en-US" dirty="0" smtClean="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fr-FR" sz="4400" dirty="0" smtClean="0">
                <a:latin typeface="Arial" pitchFamily="34" charset="0"/>
                <a:cs typeface="Arial" pitchFamily="34" charset="0"/>
              </a:rPr>
              <a:t>Active versus passive portfolio management</a:t>
            </a:r>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47500" lnSpcReduction="20000"/>
          </a:bodyPr>
          <a:lstStyle/>
          <a:p>
            <a:r>
              <a:rPr lang="en-US" sz="5000" dirty="0" smtClean="0">
                <a:latin typeface="Arial" pitchFamily="34" charset="0"/>
                <a:cs typeface="Arial" pitchFamily="34" charset="0"/>
              </a:rPr>
              <a:t>Some active and passive management strategies commonly used for stocks and bonds portfolios were discussed in Chapters 4 and 5. </a:t>
            </a:r>
          </a:p>
          <a:p>
            <a:endParaRPr lang="en-US" sz="5000" dirty="0" smtClean="0">
              <a:latin typeface="Arial" pitchFamily="34" charset="0"/>
              <a:cs typeface="Arial" pitchFamily="34" charset="0"/>
            </a:endParaRPr>
          </a:p>
          <a:p>
            <a:r>
              <a:rPr lang="en-US" sz="5000" b="1" i="1" dirty="0" smtClean="0">
                <a:latin typeface="Arial" pitchFamily="34" charset="0"/>
                <a:cs typeface="Arial" pitchFamily="34" charset="0"/>
              </a:rPr>
              <a:t>An asset allocation focuses on determining the mixture of asset classes that is </a:t>
            </a:r>
            <a:r>
              <a:rPr lang="en-US" sz="5000" dirty="0" smtClean="0">
                <a:latin typeface="Arial" pitchFamily="34" charset="0"/>
                <a:cs typeface="Arial" pitchFamily="34" charset="0"/>
              </a:rPr>
              <a:t>most likely to provide:</a:t>
            </a:r>
          </a:p>
          <a:p>
            <a:endParaRPr lang="en-US" sz="5000" dirty="0" smtClean="0">
              <a:latin typeface="Arial" pitchFamily="34" charset="0"/>
              <a:cs typeface="Arial" pitchFamily="34" charset="0"/>
            </a:endParaRPr>
          </a:p>
          <a:p>
            <a:r>
              <a:rPr lang="en-US" sz="5000" dirty="0" smtClean="0">
                <a:latin typeface="Arial" pitchFamily="34" charset="0"/>
                <a:cs typeface="Arial" pitchFamily="34" charset="0"/>
              </a:rPr>
              <a:t> A combination of risk and expected return that is optimal for the investor. </a:t>
            </a:r>
            <a:r>
              <a:rPr lang="en-US" sz="5000" b="1" dirty="0" smtClean="0">
                <a:latin typeface="Arial" pitchFamily="34" charset="0"/>
                <a:cs typeface="Arial" pitchFamily="34" charset="0"/>
              </a:rPr>
              <a:t>diversification</a:t>
            </a:r>
            <a:endParaRPr lang="en-US" sz="5000" dirty="0" smtClean="0">
              <a:latin typeface="Arial" pitchFamily="34" charset="0"/>
              <a:cs typeface="Arial" pitchFamily="34" charset="0"/>
            </a:endParaRPr>
          </a:p>
          <a:p>
            <a:endParaRPr lang="en-US" sz="5000" dirty="0" smtClean="0">
              <a:latin typeface="Arial" pitchFamily="34" charset="0"/>
              <a:cs typeface="Arial" pitchFamily="34" charset="0"/>
            </a:endParaRPr>
          </a:p>
          <a:p>
            <a:r>
              <a:rPr lang="en-US" sz="5000" b="1" dirty="0" smtClean="0">
                <a:latin typeface="Arial" pitchFamily="34" charset="0"/>
                <a:cs typeface="Arial" pitchFamily="34" charset="0"/>
              </a:rPr>
              <a:t>Asset allocation </a:t>
            </a:r>
            <a:r>
              <a:rPr lang="en-US" sz="5000" dirty="0" smtClean="0">
                <a:latin typeface="Arial" pitchFamily="34" charset="0"/>
                <a:cs typeface="Arial" pitchFamily="34" charset="0"/>
              </a:rPr>
              <a:t>is a bit different from.</a:t>
            </a:r>
          </a:p>
          <a:p>
            <a:endParaRPr lang="en-US" sz="5000" dirty="0" smtClean="0">
              <a:latin typeface="Arial" pitchFamily="34" charset="0"/>
              <a:cs typeface="Arial" pitchFamily="34" charset="0"/>
            </a:endParaRPr>
          </a:p>
          <a:p>
            <a:r>
              <a:rPr lang="en-US" sz="5000" dirty="0" smtClean="0">
                <a:latin typeface="Arial" pitchFamily="34" charset="0"/>
                <a:cs typeface="Arial" pitchFamily="34" charset="0"/>
              </a:rPr>
              <a:t> It focus is on investment in various asset classes.</a:t>
            </a:r>
          </a:p>
          <a:p>
            <a:endParaRPr lang="en-US" sz="8000" dirty="0" smtClean="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
            </a:r>
            <a:br>
              <a:rPr lang="en-US" sz="4400" dirty="0" smtClean="0">
                <a:latin typeface="Arial" pitchFamily="34" charset="0"/>
                <a:cs typeface="Arial" pitchFamily="34" charset="0"/>
              </a:rPr>
            </a:br>
            <a:r>
              <a:rPr lang="en-US" sz="4400" dirty="0" smtClean="0">
                <a:latin typeface="Arial" pitchFamily="34" charset="0"/>
                <a:cs typeface="Arial" pitchFamily="34" charset="0"/>
              </a:rPr>
              <a:t>Strategic versus tactical asset allocation</a:t>
            </a:r>
            <a:br>
              <a:rPr lang="en-US" sz="4400" dirty="0" smtClean="0">
                <a:latin typeface="Arial" pitchFamily="34" charset="0"/>
                <a:cs typeface="Arial" pitchFamily="34" charset="0"/>
              </a:rPr>
            </a:br>
            <a:endParaRPr 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400" b="1" dirty="0" smtClean="0">
                <a:latin typeface="Arial" pitchFamily="34" charset="0"/>
                <a:cs typeface="Arial" pitchFamily="34" charset="0"/>
              </a:rPr>
              <a:t>Diversification</a:t>
            </a:r>
            <a:r>
              <a:rPr lang="en-US" sz="2400" dirty="0" smtClean="0">
                <a:latin typeface="Arial" pitchFamily="34" charset="0"/>
                <a:cs typeface="Arial" pitchFamily="34" charset="0"/>
              </a:rPr>
              <a:t>, in contrast, tends to focus more on security selection – selecting the specific securities to be held within an asset class.</a:t>
            </a:r>
          </a:p>
          <a:p>
            <a:endParaRPr lang="en-US" sz="2400" dirty="0" smtClean="0">
              <a:latin typeface="Arial" pitchFamily="34" charset="0"/>
              <a:cs typeface="Arial" pitchFamily="34" charset="0"/>
            </a:endParaRPr>
          </a:p>
          <a:p>
            <a:r>
              <a:rPr lang="en-US" sz="2400" b="1" i="1" dirty="0" smtClean="0">
                <a:latin typeface="Arial" pitchFamily="34" charset="0"/>
                <a:cs typeface="Arial" pitchFamily="34" charset="0"/>
              </a:rPr>
              <a:t>Asset classes here is understood as groups of securities with similar characteristics and </a:t>
            </a:r>
            <a:r>
              <a:rPr lang="en-US" sz="2400" dirty="0" smtClean="0">
                <a:latin typeface="Arial" pitchFamily="34" charset="0"/>
                <a:cs typeface="Arial" pitchFamily="34" charset="0"/>
              </a:rPr>
              <a:t>properties (for example, common stocks; bonds; derivatives, etc.).</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Asset allocation proceeds other approaches to investment portfolio management, such as market timing (buy low, sell high) or;</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selecting the individual securities which are expected will be the “winners”. </a:t>
            </a:r>
          </a:p>
          <a:p>
            <a:endParaRPr lang="en-US" sz="24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Diversification</a:t>
            </a:r>
            <a:endParaRPr 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sz="2800" dirty="0" smtClean="0">
                <a:latin typeface="Arial" pitchFamily="34" charset="0"/>
                <a:cs typeface="Arial" pitchFamily="34" charset="0"/>
              </a:rPr>
              <a:t>These activities may be integrated in the asset allocation process.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But the main focus of asset allocation is to find:</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such a combination of the different asset classes in the investment portfolio;</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which the best matches with the investor’s goals – expected return on investment and investment risk.</a:t>
            </a:r>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Asset allocation</a:t>
            </a:r>
            <a:endParaRPr lang="en-US"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Asset allocation largely determines an investor’s success or lack thereof.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In fact, studies have shown that as much as 90 % or more of a portfolio’s return comes from asset allocation.</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Furthermore, researchers have found that asset allocation has a much greater impact on reducing </a:t>
            </a:r>
            <a:r>
              <a:rPr lang="en-US" sz="2800" b="1" dirty="0" smtClean="0">
                <a:latin typeface="Arial" pitchFamily="34" charset="0"/>
                <a:cs typeface="Arial" pitchFamily="34" charset="0"/>
              </a:rPr>
              <a:t>total risk </a:t>
            </a:r>
            <a:r>
              <a:rPr lang="en-US" sz="2800" dirty="0" smtClean="0">
                <a:latin typeface="Arial" pitchFamily="34" charset="0"/>
                <a:cs typeface="Arial" pitchFamily="34" charset="0"/>
              </a:rPr>
              <a:t>than does selecting the </a:t>
            </a:r>
            <a:r>
              <a:rPr lang="en-US" sz="2800" b="1" dirty="0" smtClean="0">
                <a:latin typeface="Arial" pitchFamily="34" charset="0"/>
                <a:cs typeface="Arial" pitchFamily="34" charset="0"/>
              </a:rPr>
              <a:t>best investment vehicle </a:t>
            </a:r>
            <a:r>
              <a:rPr lang="en-US" sz="2800" dirty="0" smtClean="0">
                <a:latin typeface="Arial" pitchFamily="34" charset="0"/>
                <a:cs typeface="Arial" pitchFamily="34" charset="0"/>
              </a:rPr>
              <a:t>in any single asset category.</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Two categories in asset allocation are defined:</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Strategic asset allocation;</a:t>
            </a:r>
          </a:p>
          <a:p>
            <a:r>
              <a:rPr lang="en-US" sz="2800" dirty="0" smtClean="0">
                <a:latin typeface="Arial" pitchFamily="34" charset="0"/>
                <a:cs typeface="Arial" pitchFamily="34" charset="0"/>
              </a:rPr>
              <a:t> Tactical asset allocation.</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Asset allocation</a:t>
            </a:r>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US" sz="2400" b="1" i="1" dirty="0" smtClean="0">
                <a:latin typeface="Arial" pitchFamily="34" charset="0"/>
                <a:cs typeface="Arial" pitchFamily="34" charset="0"/>
              </a:rPr>
              <a:t>Strategic asset allocation identifies asset classes and the proportions for those </a:t>
            </a:r>
            <a:r>
              <a:rPr lang="en-US" sz="2400" dirty="0" smtClean="0">
                <a:latin typeface="Arial" pitchFamily="34" charset="0"/>
                <a:cs typeface="Arial" pitchFamily="34" charset="0"/>
              </a:rPr>
              <a:t>asset classes that would comprise the normal asset allocation.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Strategic asset allocation is used to derive long-term asset allocation weights.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fixed-weightings approach in strategic asset allocation is used.</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Investor using this approach allocates a fixed percentage of the portfolio to each of the asset classes, of which typically are three to five.</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Example of asset allocation in the portfolio might be as follows:</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Asset allocation</a:t>
            </a:r>
            <a:endParaRPr 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481138"/>
          <a:ext cx="8229600" cy="1854200"/>
        </p:xfrm>
        <a:graphic>
          <a:graphicData uri="http://schemas.openxmlformats.org/drawingml/2006/table">
            <a:tbl>
              <a:tblPr firstRow="1" bandRow="1">
                <a:tableStyleId>{5C22544A-7EE6-4342-B048-85BDC9FD1C3A}</a:tableStyleId>
              </a:tblPr>
              <a:tblGrid>
                <a:gridCol w="4114800"/>
                <a:gridCol w="4114800"/>
              </a:tblGrid>
              <a:tr h="370840">
                <a:tc>
                  <a:txBody>
                    <a:bodyPr/>
                    <a:lstStyle/>
                    <a:p>
                      <a:r>
                        <a:rPr kumimoji="0" lang="en-US" sz="1800" b="1" kern="1200" baseline="0" dirty="0" smtClean="0">
                          <a:solidFill>
                            <a:schemeClr val="lt1"/>
                          </a:solidFill>
                          <a:latin typeface="+mn-lt"/>
                          <a:ea typeface="+mn-ea"/>
                          <a:cs typeface="+mn-cs"/>
                        </a:rPr>
                        <a:t>Asset class</a:t>
                      </a:r>
                      <a:endParaRPr lang="en-US" dirty="0"/>
                    </a:p>
                  </a:txBody>
                  <a:tcPr/>
                </a:tc>
                <a:tc>
                  <a:txBody>
                    <a:bodyPr/>
                    <a:lstStyle/>
                    <a:p>
                      <a:r>
                        <a:rPr kumimoji="0" lang="en-US" sz="1800" b="1" kern="1200" baseline="0" dirty="0" smtClean="0">
                          <a:solidFill>
                            <a:schemeClr val="lt1"/>
                          </a:solidFill>
                          <a:latin typeface="+mn-lt"/>
                          <a:ea typeface="+mn-ea"/>
                          <a:cs typeface="+mn-cs"/>
                        </a:rPr>
                        <a:t>Allocation</a:t>
                      </a:r>
                      <a:endParaRPr lang="en-US" dirty="0"/>
                    </a:p>
                  </a:txBody>
                  <a:tcPr/>
                </a:tc>
              </a:tr>
              <a:tr h="370840">
                <a:tc>
                  <a:txBody>
                    <a:bodyPr/>
                    <a:lstStyle/>
                    <a:p>
                      <a:r>
                        <a:rPr kumimoji="0" lang="en-US" sz="1800" kern="1200" baseline="0" dirty="0" smtClean="0">
                          <a:solidFill>
                            <a:schemeClr val="dk1"/>
                          </a:solidFill>
                          <a:latin typeface="+mn-lt"/>
                          <a:ea typeface="+mn-ea"/>
                          <a:cs typeface="+mn-cs"/>
                        </a:rPr>
                        <a:t>Common stock</a:t>
                      </a:r>
                      <a:endParaRPr lang="en-US" dirty="0"/>
                    </a:p>
                  </a:txBody>
                  <a:tcPr/>
                </a:tc>
                <a:tc>
                  <a:txBody>
                    <a:bodyPr/>
                    <a:lstStyle/>
                    <a:p>
                      <a:r>
                        <a:rPr kumimoji="0" lang="en-US" sz="1800" kern="1200" baseline="0" dirty="0" smtClean="0">
                          <a:solidFill>
                            <a:schemeClr val="dk1"/>
                          </a:solidFill>
                          <a:latin typeface="+mn-lt"/>
                          <a:ea typeface="+mn-ea"/>
                          <a:cs typeface="+mn-cs"/>
                        </a:rPr>
                        <a:t>40%</a:t>
                      </a:r>
                      <a:endParaRPr lang="en-US" dirty="0"/>
                    </a:p>
                  </a:txBody>
                  <a:tcPr/>
                </a:tc>
              </a:tr>
              <a:tr h="370840">
                <a:tc>
                  <a:txBody>
                    <a:bodyPr/>
                    <a:lstStyle/>
                    <a:p>
                      <a:r>
                        <a:rPr kumimoji="0" lang="en-US" sz="1800" kern="1200" baseline="0" dirty="0" smtClean="0">
                          <a:solidFill>
                            <a:schemeClr val="dk1"/>
                          </a:solidFill>
                          <a:latin typeface="+mn-lt"/>
                          <a:ea typeface="+mn-ea"/>
                          <a:cs typeface="+mn-cs"/>
                        </a:rPr>
                        <a:t>Bonds</a:t>
                      </a:r>
                      <a:endParaRPr lang="en-US" dirty="0"/>
                    </a:p>
                  </a:txBody>
                  <a:tcPr/>
                </a:tc>
                <a:tc>
                  <a:txBody>
                    <a:bodyPr/>
                    <a:lstStyle/>
                    <a:p>
                      <a:r>
                        <a:rPr kumimoji="0" lang="en-US" sz="1800" kern="1200" baseline="0" dirty="0" smtClean="0">
                          <a:solidFill>
                            <a:schemeClr val="dk1"/>
                          </a:solidFill>
                          <a:latin typeface="+mn-lt"/>
                          <a:ea typeface="+mn-ea"/>
                          <a:cs typeface="+mn-cs"/>
                        </a:rPr>
                        <a:t>50%</a:t>
                      </a:r>
                      <a:endParaRPr lang="en-US" dirty="0"/>
                    </a:p>
                  </a:txBody>
                  <a:tcPr/>
                </a:tc>
              </a:tr>
              <a:tr h="370840">
                <a:tc>
                  <a:txBody>
                    <a:bodyPr/>
                    <a:lstStyle/>
                    <a:p>
                      <a:r>
                        <a:rPr kumimoji="0" lang="en-US" sz="1800" kern="1200" baseline="0" dirty="0" smtClean="0">
                          <a:solidFill>
                            <a:schemeClr val="dk1"/>
                          </a:solidFill>
                          <a:latin typeface="+mn-lt"/>
                          <a:ea typeface="+mn-ea"/>
                          <a:cs typeface="+mn-cs"/>
                        </a:rPr>
                        <a:t>Short-term securities</a:t>
                      </a:r>
                      <a:endParaRPr lang="en-US" dirty="0"/>
                    </a:p>
                  </a:txBody>
                  <a:tcPr/>
                </a:tc>
                <a:tc>
                  <a:txBody>
                    <a:bodyPr/>
                    <a:lstStyle/>
                    <a:p>
                      <a:r>
                        <a:rPr kumimoji="0" lang="en-US" sz="1800" kern="1200" baseline="0" dirty="0" smtClean="0">
                          <a:solidFill>
                            <a:schemeClr val="dk1"/>
                          </a:solidFill>
                          <a:latin typeface="+mn-lt"/>
                          <a:ea typeface="+mn-ea"/>
                          <a:cs typeface="+mn-cs"/>
                        </a:rPr>
                        <a:t>10%</a:t>
                      </a:r>
                      <a:endParaRPr lang="en-US" dirty="0"/>
                    </a:p>
                  </a:txBody>
                  <a:tcPr/>
                </a:tc>
              </a:tr>
              <a:tr h="370840">
                <a:tc>
                  <a:txBody>
                    <a:bodyPr/>
                    <a:lstStyle/>
                    <a:p>
                      <a:r>
                        <a:rPr kumimoji="0" lang="en-US" sz="1800" kern="1200" baseline="0" dirty="0" smtClean="0">
                          <a:solidFill>
                            <a:schemeClr val="dk1"/>
                          </a:solidFill>
                          <a:latin typeface="+mn-lt"/>
                          <a:ea typeface="+mn-ea"/>
                          <a:cs typeface="+mn-cs"/>
                        </a:rPr>
                        <a:t>Total portfolio</a:t>
                      </a:r>
                      <a:endParaRPr lang="en-US" dirty="0"/>
                    </a:p>
                  </a:txBody>
                  <a:tcPr/>
                </a:tc>
                <a:tc>
                  <a:txBody>
                    <a:bodyPr/>
                    <a:lstStyle/>
                    <a:p>
                      <a:r>
                        <a:rPr kumimoji="0" lang="en-US" sz="1800" kern="1200" baseline="0" dirty="0" smtClean="0">
                          <a:solidFill>
                            <a:schemeClr val="dk1"/>
                          </a:solidFill>
                          <a:latin typeface="+mn-lt"/>
                          <a:ea typeface="+mn-ea"/>
                          <a:cs typeface="+mn-cs"/>
                        </a:rPr>
                        <a:t>100%</a:t>
                      </a:r>
                      <a:endParaRPr lang="en-US" dirty="0"/>
                    </a:p>
                  </a:txBody>
                  <a:tcPr/>
                </a:tc>
              </a:tr>
            </a:tbl>
          </a:graphicData>
        </a:graphic>
      </p:graphicFrame>
      <p:sp>
        <p:nvSpPr>
          <p:cNvPr id="3" name="Title 2"/>
          <p:cNvSpPr>
            <a:spLocks noGrp="1"/>
          </p:cNvSpPr>
          <p:nvPr>
            <p:ph type="title"/>
          </p:nvPr>
        </p:nvSpPr>
        <p:spPr/>
        <p:txBody>
          <a:bodyPr/>
          <a:lstStyle/>
          <a:p>
            <a:r>
              <a:rPr lang="en-US" sz="4400" dirty="0" smtClean="0">
                <a:latin typeface="Arial" pitchFamily="34" charset="0"/>
                <a:cs typeface="Arial" pitchFamily="34" charset="0"/>
              </a:rPr>
              <a:t>Asset allocation</a:t>
            </a:r>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latin typeface="Arial" pitchFamily="34" charset="0"/>
                <a:cs typeface="Arial" pitchFamily="34" charset="0"/>
              </a:rPr>
              <a:t>Generally, these weights are not changed over time. </a:t>
            </a:r>
          </a:p>
          <a:p>
            <a:endParaRPr lang="en-US" dirty="0" smtClean="0">
              <a:latin typeface="Arial" pitchFamily="34" charset="0"/>
              <a:cs typeface="Arial" pitchFamily="34" charset="0"/>
            </a:endParaRPr>
          </a:p>
          <a:p>
            <a:r>
              <a:rPr lang="en-US" dirty="0" smtClean="0">
                <a:latin typeface="Arial" pitchFamily="34" charset="0"/>
                <a:cs typeface="Arial" pitchFamily="34" charset="0"/>
              </a:rPr>
              <a:t>When market values change, the investor may have to adjust the portfolio annually or;</a:t>
            </a:r>
          </a:p>
          <a:p>
            <a:endParaRPr lang="en-US" dirty="0" smtClean="0">
              <a:latin typeface="Arial" pitchFamily="34" charset="0"/>
              <a:cs typeface="Arial" pitchFamily="34" charset="0"/>
            </a:endParaRPr>
          </a:p>
          <a:p>
            <a:r>
              <a:rPr lang="en-US" dirty="0" smtClean="0">
                <a:latin typeface="Arial" pitchFamily="34" charset="0"/>
                <a:cs typeface="Arial" pitchFamily="34" charset="0"/>
              </a:rPr>
              <a:t>After major market moves to maintain the desired fixed-percentage allocation.</a:t>
            </a:r>
            <a:endParaRPr lang="en-US" dirty="0">
              <a:latin typeface="Arial" pitchFamily="34" charset="0"/>
              <a:cs typeface="Arial" pitchFamily="34" charset="0"/>
            </a:endParaRPr>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Asset allocation</a:t>
            </a:r>
            <a:endParaRPr lang="en-US"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b="1" i="1" dirty="0" smtClean="0">
                <a:latin typeface="Arial" pitchFamily="34" charset="0"/>
                <a:cs typeface="Arial" pitchFamily="34" charset="0"/>
              </a:rPr>
              <a:t>Tactical asset allocation produces temporary asset allocation weights that;</a:t>
            </a:r>
          </a:p>
          <a:p>
            <a:endParaRPr lang="en-US" sz="2000" b="1" i="1" dirty="0" smtClean="0">
              <a:latin typeface="Arial" pitchFamily="34" charset="0"/>
              <a:cs typeface="Arial" pitchFamily="34" charset="0"/>
            </a:endParaRPr>
          </a:p>
          <a:p>
            <a:r>
              <a:rPr lang="en-US" sz="2000" dirty="0" smtClean="0">
                <a:latin typeface="Arial" pitchFamily="34" charset="0"/>
                <a:cs typeface="Arial" pitchFamily="34" charset="0"/>
              </a:rPr>
              <a:t>occur in response to temporary changes in capital market conditions. </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The investor’s goals and risk- return preferences are assumed to remain unchanged;</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As the asset weights are occasionally revised to help attain the investor’s constant goals.</a:t>
            </a:r>
          </a:p>
          <a:p>
            <a:r>
              <a:rPr lang="en-US" sz="2000" dirty="0" smtClean="0">
                <a:latin typeface="Arial" pitchFamily="34" charset="0"/>
                <a:cs typeface="Arial" pitchFamily="34" charset="0"/>
              </a:rPr>
              <a:t> For example, if the investor believes some sector of the market is over- or under valuated.</a:t>
            </a:r>
          </a:p>
          <a:p>
            <a:endParaRPr lang="en-US" sz="2000"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Asset allocation</a:t>
            </a:r>
            <a:endParaRPr lang="en-US"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800" dirty="0" smtClean="0">
                <a:latin typeface="Arial" pitchFamily="34" charset="0"/>
                <a:cs typeface="Arial" pitchFamily="34" charset="0"/>
              </a:rPr>
              <a:t>The passive asset allocation will not have any changes in weights of asset classes in the investor’s portfolio</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 the weights identified by </a:t>
            </a:r>
            <a:r>
              <a:rPr lang="en-US" sz="2800" b="1" dirty="0" smtClean="0">
                <a:latin typeface="Arial" pitchFamily="34" charset="0"/>
                <a:cs typeface="Arial" pitchFamily="34" charset="0"/>
              </a:rPr>
              <a:t>strategic asset allocation </a:t>
            </a:r>
            <a:r>
              <a:rPr lang="en-US" sz="2800" dirty="0" smtClean="0">
                <a:latin typeface="Arial" pitchFamily="34" charset="0"/>
                <a:cs typeface="Arial" pitchFamily="34" charset="0"/>
              </a:rPr>
              <a:t>are used.</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Alternative asset allocations are often related with the different approaches to risk and return;,</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identifying conservative, moderate and aggressive asset allocation.</a:t>
            </a:r>
          </a:p>
          <a:p>
            <a:endParaRPr lang="en-US" sz="28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Asset allocation</a:t>
            </a:r>
            <a:endParaRPr lang="en-US"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smtClean="0">
                <a:latin typeface="Arial" pitchFamily="34" charset="0"/>
                <a:cs typeface="Arial" pitchFamily="34" charset="0"/>
              </a:rPr>
              <a:t>The </a:t>
            </a:r>
            <a:r>
              <a:rPr lang="en-US" sz="2400" b="1" dirty="0" smtClean="0">
                <a:latin typeface="Arial" pitchFamily="34" charset="0"/>
                <a:cs typeface="Arial" pitchFamily="34" charset="0"/>
              </a:rPr>
              <a:t>conservative allocation </a:t>
            </a:r>
            <a:r>
              <a:rPr lang="en-US" sz="2400" dirty="0" smtClean="0">
                <a:latin typeface="Arial" pitchFamily="34" charset="0"/>
                <a:cs typeface="Arial" pitchFamily="34" charset="0"/>
              </a:rPr>
              <a:t>is focused on providing low return with low risk; </a:t>
            </a:r>
          </a:p>
          <a:p>
            <a:endParaRPr lang="en-US" sz="2400" dirty="0" smtClean="0">
              <a:latin typeface="Arial" pitchFamily="34" charset="0"/>
              <a:cs typeface="Arial" pitchFamily="34" charset="0"/>
            </a:endParaRPr>
          </a:p>
          <a:p>
            <a:r>
              <a:rPr lang="en-US" sz="2400" b="1" dirty="0" smtClean="0">
                <a:latin typeface="Arial" pitchFamily="34" charset="0"/>
                <a:cs typeface="Arial" pitchFamily="34" charset="0"/>
              </a:rPr>
              <a:t>the moderate </a:t>
            </a:r>
            <a:r>
              <a:rPr lang="en-US" sz="2400" dirty="0" smtClean="0">
                <a:latin typeface="Arial" pitchFamily="34" charset="0"/>
                <a:cs typeface="Arial" pitchFamily="34" charset="0"/>
              </a:rPr>
              <a:t>– average return with average risk and;</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the </a:t>
            </a:r>
            <a:r>
              <a:rPr lang="en-US" sz="2400" b="1" dirty="0" smtClean="0">
                <a:latin typeface="Arial" pitchFamily="34" charset="0"/>
                <a:cs typeface="Arial" pitchFamily="34" charset="0"/>
              </a:rPr>
              <a:t>aggressive</a:t>
            </a:r>
            <a:r>
              <a:rPr lang="en-US" sz="2400" dirty="0" smtClean="0">
                <a:latin typeface="Arial" pitchFamily="34" charset="0"/>
                <a:cs typeface="Arial" pitchFamily="34" charset="0"/>
              </a:rPr>
              <a:t> – high return and high risk.</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example of these alternative asset allocations is presented in Table 8.2.</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Asset allocation</a:t>
            </a:r>
            <a:endParaRPr lang="en-US"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sz="2800" dirty="0" smtClean="0">
                <a:latin typeface="Arial" pitchFamily="34" charset="0"/>
                <a:cs typeface="Arial" pitchFamily="34" charset="0"/>
              </a:rPr>
              <a:t>For asset allocation decisions </a:t>
            </a:r>
            <a:r>
              <a:rPr lang="en-US" sz="2800" b="1" i="1" dirty="0" smtClean="0">
                <a:latin typeface="Arial" pitchFamily="34" charset="0"/>
                <a:cs typeface="Arial" pitchFamily="34" charset="0"/>
              </a:rPr>
              <a:t>Markowitz portfolio model as a selection </a:t>
            </a:r>
            <a:r>
              <a:rPr lang="en-US" sz="2800" dirty="0" smtClean="0">
                <a:latin typeface="Arial" pitchFamily="34" charset="0"/>
                <a:cs typeface="Arial" pitchFamily="34" charset="0"/>
              </a:rPr>
              <a:t>techniques can be used.</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Although </a:t>
            </a:r>
            <a:r>
              <a:rPr lang="en-US" sz="2800" b="1" dirty="0" smtClean="0">
                <a:latin typeface="Arial" pitchFamily="34" charset="0"/>
                <a:cs typeface="Arial" pitchFamily="34" charset="0"/>
              </a:rPr>
              <a:t>Markowitz model </a:t>
            </a:r>
            <a:r>
              <a:rPr lang="en-US" sz="2800" dirty="0" smtClean="0">
                <a:latin typeface="Arial" pitchFamily="34" charset="0"/>
                <a:cs typeface="Arial" pitchFamily="34" charset="0"/>
              </a:rPr>
              <a:t>(see Chapter 3) was developed for selecting portfolios of individual securities,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but thinking in terms of asset classes;,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this model can be applied successfully to find the </a:t>
            </a:r>
            <a:r>
              <a:rPr lang="en-US" sz="2800" b="1" dirty="0" smtClean="0">
                <a:latin typeface="Arial" pitchFamily="34" charset="0"/>
                <a:cs typeface="Arial" pitchFamily="34" charset="0"/>
              </a:rPr>
              <a:t>optimal allocation</a:t>
            </a:r>
            <a:r>
              <a:rPr lang="en-US" sz="2800" dirty="0" smtClean="0">
                <a:latin typeface="Arial" pitchFamily="34" charset="0"/>
                <a:cs typeface="Arial" pitchFamily="34" charset="0"/>
              </a:rPr>
              <a:t> of assets in the portfolio. </a:t>
            </a: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Asset allocation</a:t>
            </a:r>
            <a:endParaRPr lang="en-US"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Programs exist to calculate efficient frontiers using asset classes and;</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Markowitz model is frequently used for the asset allocation in institutional investors’ portfolios.</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The correlation between asset classes is obviously a key factor in building an optimal portfolio.</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Investors are looking to have in their portfolios asset classes that are negatively correlated with each other;</a:t>
            </a:r>
          </a:p>
          <a:p>
            <a:endParaRPr lang="en-US" sz="2000"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Asset allocation</a:t>
            </a:r>
            <a:endParaRPr lang="en-US"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400" dirty="0" smtClean="0">
                <a:latin typeface="Arial" pitchFamily="34" charset="0"/>
                <a:cs typeface="Arial" pitchFamily="34" charset="0"/>
              </a:rPr>
              <a:t> or at least not highly positively correlated with each other (see Chapter 2).</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It is obvious that correlation coefficients between asset</a:t>
            </a:r>
          </a:p>
          <a:p>
            <a:r>
              <a:rPr lang="en-US" sz="2400" dirty="0" smtClean="0">
                <a:latin typeface="Arial" pitchFamily="34" charset="0"/>
                <a:cs typeface="Arial" pitchFamily="34" charset="0"/>
              </a:rPr>
              <a:t>classes returns change over time.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It is also important to note that the historical correlation between different asset classes will vary depending on the time period chosen;,</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frequency of the data and the asset class, used to estimate the correlation.</a:t>
            </a:r>
          </a:p>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Asset allocation</a:t>
            </a:r>
            <a:endParaRPr lang="en-US"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latin typeface="Arial" pitchFamily="34" charset="0"/>
                <a:cs typeface="Arial" pitchFamily="34" charset="0"/>
              </a:rPr>
              <a:t>Using not historical but future correlation coefficients between assets could influence the results remarkably;,</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because the historical data may be different from the expectations.</a:t>
            </a:r>
            <a:endParaRPr lang="en-US" dirty="0"/>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Asset allocation</a:t>
            </a:r>
            <a:endParaRPr lang="en-US"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b="1" i="1" dirty="0" smtClean="0">
                <a:latin typeface="Arial" pitchFamily="34" charset="0"/>
                <a:cs typeface="Arial" pitchFamily="34" charset="0"/>
              </a:rPr>
              <a:t>Portfolio revision is the process of selling certain issues in portfolio and </a:t>
            </a:r>
            <a:r>
              <a:rPr lang="en-US" sz="2800" dirty="0" smtClean="0">
                <a:latin typeface="Arial" pitchFamily="34" charset="0"/>
                <a:cs typeface="Arial" pitchFamily="34" charset="0"/>
              </a:rPr>
              <a:t>purchasing new ones to replace them. </a:t>
            </a:r>
          </a:p>
          <a:p>
            <a:endParaRPr lang="en-US" sz="2800" i="1" dirty="0" smtClean="0">
              <a:latin typeface="Arial" pitchFamily="34" charset="0"/>
              <a:cs typeface="Arial" pitchFamily="34" charset="0"/>
            </a:endParaRPr>
          </a:p>
          <a:p>
            <a:r>
              <a:rPr lang="en-US" sz="2800" i="1" dirty="0" smtClean="0">
                <a:latin typeface="Arial" pitchFamily="34" charset="0"/>
                <a:cs typeface="Arial" pitchFamily="34" charset="0"/>
              </a:rPr>
              <a:t>The main reasons for the necessity of the investment portfolio revision:</a:t>
            </a:r>
          </a:p>
          <a:p>
            <a:endParaRPr lang="en-US" sz="2800" i="1" dirty="0" smtClean="0">
              <a:latin typeface="Arial" pitchFamily="34" charset="0"/>
              <a:cs typeface="Arial" pitchFamily="34" charset="0"/>
            </a:endParaRPr>
          </a:p>
          <a:p>
            <a:r>
              <a:rPr lang="en-US" sz="2800" dirty="0" smtClean="0">
                <a:latin typeface="Arial" pitchFamily="34" charset="0"/>
                <a:cs typeface="Arial" pitchFamily="34" charset="0"/>
              </a:rPr>
              <a:t>• As the economy evolves, certain industries and companies become either less or more attractive as investments;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The investor over the time may change his/her investment objectives and in this way his/ her portfolio isn’t longer optimal;</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The constant need for diversification of the portfolio. </a:t>
            </a:r>
          </a:p>
          <a:p>
            <a:endParaRPr lang="en-US" sz="2800" dirty="0" smtClean="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
            </a:r>
            <a:br>
              <a:rPr lang="en-US" sz="4400" dirty="0" smtClean="0">
                <a:latin typeface="Arial" pitchFamily="34" charset="0"/>
                <a:cs typeface="Arial" pitchFamily="34" charset="0"/>
              </a:rPr>
            </a:br>
            <a:r>
              <a:rPr lang="en-US" sz="3600" dirty="0" smtClean="0">
                <a:latin typeface="Arial" pitchFamily="34" charset="0"/>
                <a:cs typeface="Arial" pitchFamily="34" charset="0"/>
              </a:rPr>
              <a:t>Monitoring and revision of the portfolio</a:t>
            </a:r>
            <a:r>
              <a:rPr lang="en-US" sz="4400" dirty="0" smtClean="0">
                <a:latin typeface="Arial" pitchFamily="34" charset="0"/>
                <a:cs typeface="Arial" pitchFamily="34" charset="0"/>
              </a:rPr>
              <a:t/>
            </a:r>
            <a:br>
              <a:rPr lang="en-US" sz="4400" dirty="0" smtClean="0">
                <a:latin typeface="Arial" pitchFamily="34" charset="0"/>
                <a:cs typeface="Arial" pitchFamily="34" charset="0"/>
              </a:rPr>
            </a:br>
            <a:endParaRPr lang="en-US"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US" sz="2400" dirty="0" smtClean="0">
                <a:latin typeface="Arial" pitchFamily="34" charset="0"/>
                <a:cs typeface="Arial" pitchFamily="34" charset="0"/>
              </a:rPr>
              <a:t>Individual securities in the portfolio often change in risk-return characteristics and their diversification effect may be lessened.</a:t>
            </a:r>
          </a:p>
          <a:p>
            <a:endParaRPr lang="en-US" sz="2400" i="1" dirty="0" smtClean="0">
              <a:latin typeface="Arial" pitchFamily="34" charset="0"/>
              <a:cs typeface="Arial" pitchFamily="34" charset="0"/>
            </a:endParaRPr>
          </a:p>
          <a:p>
            <a:r>
              <a:rPr lang="en-US" sz="2400" i="1" dirty="0" smtClean="0">
                <a:latin typeface="Arial" pitchFamily="34" charset="0"/>
                <a:cs typeface="Arial" pitchFamily="34" charset="0"/>
              </a:rPr>
              <a:t>Three areas to monitor when implementing </a:t>
            </a:r>
            <a:r>
              <a:rPr lang="en-US" sz="2400" b="1" i="1" dirty="0" smtClean="0">
                <a:latin typeface="Arial" pitchFamily="34" charset="0"/>
                <a:cs typeface="Arial" pitchFamily="34" charset="0"/>
              </a:rPr>
              <a:t>investor’s portfolio monitoring:</a:t>
            </a:r>
          </a:p>
          <a:p>
            <a:endParaRPr lang="en-US" sz="2400" b="1" i="1" dirty="0" smtClean="0">
              <a:latin typeface="Arial" pitchFamily="34" charset="0"/>
              <a:cs typeface="Arial" pitchFamily="34" charset="0"/>
            </a:endParaRPr>
          </a:p>
          <a:p>
            <a:r>
              <a:rPr lang="en-US" sz="2400" dirty="0" smtClean="0">
                <a:latin typeface="Arial" pitchFamily="34" charset="0"/>
                <a:cs typeface="Arial" pitchFamily="34" charset="0"/>
              </a:rPr>
              <a:t>1. Changes in market conditions;</a:t>
            </a:r>
          </a:p>
          <a:p>
            <a:r>
              <a:rPr lang="en-US" sz="2400" dirty="0" smtClean="0">
                <a:latin typeface="Arial" pitchFamily="34" charset="0"/>
                <a:cs typeface="Arial" pitchFamily="34" charset="0"/>
              </a:rPr>
              <a:t>2. Changes in investor’s circumstances;</a:t>
            </a:r>
          </a:p>
          <a:p>
            <a:r>
              <a:rPr lang="en-US" sz="2400" dirty="0" smtClean="0">
                <a:latin typeface="Arial" pitchFamily="34" charset="0"/>
                <a:cs typeface="Arial" pitchFamily="34" charset="0"/>
              </a:rPr>
              <a:t>3. Asset mix in the portfolio.</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need to monitor changes in the market is obvious.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Investment decisions are made in dynamic investment environment, where changes occur permanently. </a:t>
            </a:r>
          </a:p>
          <a:p>
            <a:endParaRPr lang="en-US" dirty="0"/>
          </a:p>
        </p:txBody>
      </p:sp>
      <p:sp>
        <p:nvSpPr>
          <p:cNvPr id="3" name="Title 2"/>
          <p:cNvSpPr>
            <a:spLocks noGrp="1"/>
          </p:cNvSpPr>
          <p:nvPr>
            <p:ph type="title"/>
          </p:nvPr>
        </p:nvSpPr>
        <p:spPr/>
        <p:txBody>
          <a:bodyPr>
            <a:normAutofit fontScale="90000"/>
          </a:bodyPr>
          <a:lstStyle/>
          <a:p>
            <a:r>
              <a:rPr lang="en-US" sz="4400" i="1" dirty="0" smtClean="0">
                <a:latin typeface="Arial" pitchFamily="34" charset="0"/>
                <a:cs typeface="Arial" pitchFamily="34" charset="0"/>
              </a:rPr>
              <a:t>Investor’s portfolio monitoring:</a:t>
            </a:r>
            <a:endParaRPr lang="en-US"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800" dirty="0" smtClean="0">
                <a:latin typeface="Arial" pitchFamily="34" charset="0"/>
                <a:cs typeface="Arial" pitchFamily="34" charset="0"/>
              </a:rPr>
              <a:t>The key </a:t>
            </a:r>
            <a:r>
              <a:rPr lang="en-US" sz="2800" b="1" dirty="0" smtClean="0">
                <a:latin typeface="Arial" pitchFamily="34" charset="0"/>
                <a:cs typeface="Arial" pitchFamily="34" charset="0"/>
              </a:rPr>
              <a:t>macroeconomic indicators</a:t>
            </a:r>
            <a:r>
              <a:rPr lang="en-US" sz="2800" dirty="0" smtClean="0">
                <a:latin typeface="Arial" pitchFamily="34" charset="0"/>
                <a:cs typeface="Arial" pitchFamily="34" charset="0"/>
              </a:rPr>
              <a:t> (such as GDP growth, inflation rate, interest rates, others), </a:t>
            </a:r>
          </a:p>
          <a:p>
            <a:endParaRPr lang="en-US" sz="2800" dirty="0" smtClean="0">
              <a:latin typeface="Arial" pitchFamily="34" charset="0"/>
              <a:cs typeface="Arial" pitchFamily="34" charset="0"/>
            </a:endParaRPr>
          </a:p>
          <a:p>
            <a:r>
              <a:rPr lang="en-US" sz="2800" b="1" dirty="0" smtClean="0">
                <a:latin typeface="Arial" pitchFamily="34" charset="0"/>
                <a:cs typeface="Arial" pitchFamily="34" charset="0"/>
              </a:rPr>
              <a:t>A</a:t>
            </a:r>
            <a:r>
              <a:rPr lang="en-US" sz="2800" dirty="0" smtClean="0">
                <a:latin typeface="Arial" pitchFamily="34" charset="0"/>
                <a:cs typeface="Arial" pitchFamily="34" charset="0"/>
              </a:rPr>
              <a:t>s well as the new information about industries and companies should be observed by investor on the regular basis;,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because these changes can influence the returns and risk of the investments in the portfolio.</a:t>
            </a:r>
          </a:p>
          <a:p>
            <a:endParaRPr lang="en-US" sz="2800"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400" dirty="0" smtClean="0">
                <a:latin typeface="Arial" pitchFamily="34" charset="0"/>
                <a:cs typeface="Arial" pitchFamily="34" charset="0"/>
              </a:rPr>
              <a:t>Macroeconomic indicators</a:t>
            </a:r>
            <a:endParaRPr lang="en-US"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sz="2400" dirty="0" smtClean="0">
                <a:latin typeface="Arial" pitchFamily="34" charset="0"/>
                <a:cs typeface="Arial" pitchFamily="34" charset="0"/>
              </a:rPr>
              <a:t>Investor can monitor these changes using various sources of information, especially specialized websites (most frequently used are presented in relevant websites).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It is important to identify The major changes in the investment environment and;</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to assess whether these changes should negatively influence investor’s currently held portfolio.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If it so investor must take an actions to rebalance his/ her portfolio.</a:t>
            </a:r>
          </a:p>
          <a:p>
            <a:endParaRPr lang="en-US" dirty="0" smtClean="0"/>
          </a:p>
          <a:p>
            <a:endParaRPr lang="en-US" dirty="0"/>
          </a:p>
        </p:txBody>
      </p:sp>
      <p:sp>
        <p:nvSpPr>
          <p:cNvPr id="3" name="Title 2"/>
          <p:cNvSpPr>
            <a:spLocks noGrp="1"/>
          </p:cNvSpPr>
          <p:nvPr>
            <p:ph type="title"/>
          </p:nvPr>
        </p:nvSpPr>
        <p:spPr/>
        <p:txBody>
          <a:bodyPr/>
          <a:lstStyle/>
          <a:p>
            <a:r>
              <a:rPr lang="en-US" sz="4000" i="1" dirty="0" smtClean="0">
                <a:latin typeface="Arial" pitchFamily="34" charset="0"/>
                <a:cs typeface="Arial" pitchFamily="34" charset="0"/>
              </a:rPr>
              <a:t>Investor’s portfolio monitoring</a:t>
            </a:r>
            <a:endParaRPr lang="en-US"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sz="2800" dirty="0" smtClean="0">
                <a:latin typeface="Arial" pitchFamily="34" charset="0"/>
                <a:cs typeface="Arial" pitchFamily="34" charset="0"/>
              </a:rPr>
              <a:t>When monitoring the changes in the investor’s circumstances, following aspects must be taken into account: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Change in wealth</a:t>
            </a:r>
          </a:p>
          <a:p>
            <a:r>
              <a:rPr lang="en-US" sz="2800" dirty="0" smtClean="0">
                <a:latin typeface="Arial" pitchFamily="34" charset="0"/>
                <a:cs typeface="Arial" pitchFamily="34" charset="0"/>
              </a:rPr>
              <a:t>• Change in time horizon</a:t>
            </a:r>
          </a:p>
          <a:p>
            <a:r>
              <a:rPr lang="en-US" sz="2800" dirty="0" smtClean="0">
                <a:latin typeface="Arial" pitchFamily="34" charset="0"/>
                <a:cs typeface="Arial" pitchFamily="34" charset="0"/>
              </a:rPr>
              <a:t>• Change in liquidity requirements</a:t>
            </a:r>
          </a:p>
          <a:p>
            <a:r>
              <a:rPr lang="en-US" sz="2800" dirty="0" smtClean="0">
                <a:latin typeface="Arial" pitchFamily="34" charset="0"/>
                <a:cs typeface="Arial" pitchFamily="34" charset="0"/>
              </a:rPr>
              <a:t>• Change in tax circumstances</a:t>
            </a:r>
          </a:p>
          <a:p>
            <a:r>
              <a:rPr lang="en-US" sz="2800" dirty="0" smtClean="0">
                <a:latin typeface="Arial" pitchFamily="34" charset="0"/>
                <a:cs typeface="Arial" pitchFamily="34" charset="0"/>
              </a:rPr>
              <a:t>• Change in legal considerations</a:t>
            </a:r>
          </a:p>
          <a:p>
            <a:r>
              <a:rPr lang="en-US" sz="2800" dirty="0" smtClean="0">
                <a:latin typeface="Arial" pitchFamily="34" charset="0"/>
                <a:cs typeface="Arial" pitchFamily="34" charset="0"/>
              </a:rPr>
              <a:t>• Change in other circumstances and investor’s needs.</a:t>
            </a:r>
          </a:p>
          <a:p>
            <a:endParaRPr lang="en-US" dirty="0"/>
          </a:p>
        </p:txBody>
      </p:sp>
      <p:sp>
        <p:nvSpPr>
          <p:cNvPr id="3" name="Title 2"/>
          <p:cNvSpPr>
            <a:spLocks noGrp="1"/>
          </p:cNvSpPr>
          <p:nvPr>
            <p:ph type="title"/>
          </p:nvPr>
        </p:nvSpPr>
        <p:spPr/>
        <p:txBody>
          <a:bodyPr/>
          <a:lstStyle/>
          <a:p>
            <a:r>
              <a:rPr lang="en-US" sz="4000" i="1" dirty="0" smtClean="0">
                <a:latin typeface="Arial" pitchFamily="34" charset="0"/>
                <a:cs typeface="Arial" pitchFamily="34" charset="0"/>
              </a:rPr>
              <a:t>Investor’s portfolio monitoring</a:t>
            </a:r>
            <a:endParaRPr lang="en-US"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400" dirty="0" smtClean="0">
                <a:latin typeface="Arial" pitchFamily="34" charset="0"/>
                <a:cs typeface="Arial" pitchFamily="34" charset="0"/>
              </a:rPr>
              <a:t>Any changes identified must be assessed very carefully;</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they generally are related with the noticeable changes in investor’s portfolio.</a:t>
            </a:r>
          </a:p>
          <a:p>
            <a:endParaRPr lang="en-US" sz="2400" b="1" i="1" dirty="0" smtClean="0">
              <a:latin typeface="Arial" pitchFamily="34" charset="0"/>
              <a:cs typeface="Arial" pitchFamily="34" charset="0"/>
            </a:endParaRPr>
          </a:p>
          <a:p>
            <a:r>
              <a:rPr lang="en-US" sz="2400" b="1" i="1" dirty="0" smtClean="0">
                <a:latin typeface="Arial" pitchFamily="34" charset="0"/>
                <a:cs typeface="Arial" pitchFamily="34" charset="0"/>
              </a:rPr>
              <a:t>Rebalancing a portfolio is the process of periodically adjusting it to maintain </a:t>
            </a:r>
            <a:r>
              <a:rPr lang="en-US" sz="2400" dirty="0" smtClean="0">
                <a:latin typeface="Arial" pitchFamily="34" charset="0"/>
                <a:cs typeface="Arial" pitchFamily="34" charset="0"/>
              </a:rPr>
              <a:t>certain original conditions.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Rebalancing reduces the risks of losses – in general, a rebalanced portfolio is less volatile than one that is not rebalanced. </a:t>
            </a:r>
          </a:p>
          <a:p>
            <a:endParaRPr lang="en-US" sz="2400" dirty="0" smtClean="0">
              <a:latin typeface="Arial" pitchFamily="34" charset="0"/>
              <a:cs typeface="Arial" pitchFamily="34" charset="0"/>
            </a:endParaRPr>
          </a:p>
        </p:txBody>
      </p:sp>
      <p:sp>
        <p:nvSpPr>
          <p:cNvPr id="3" name="Title 2"/>
          <p:cNvSpPr>
            <a:spLocks noGrp="1"/>
          </p:cNvSpPr>
          <p:nvPr>
            <p:ph type="title"/>
          </p:nvPr>
        </p:nvSpPr>
        <p:spPr/>
        <p:txBody>
          <a:bodyPr/>
          <a:lstStyle/>
          <a:p>
            <a:r>
              <a:rPr lang="en-US" sz="4000" i="1" dirty="0" smtClean="0">
                <a:latin typeface="Arial" pitchFamily="34" charset="0"/>
                <a:cs typeface="Arial" pitchFamily="34" charset="0"/>
              </a:rPr>
              <a:t>Investor’s portfolio monitoring</a:t>
            </a:r>
            <a:endParaRPr lang="en-US"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latin typeface="Arial" pitchFamily="34" charset="0"/>
                <a:cs typeface="Arial" pitchFamily="34" charset="0"/>
              </a:rPr>
              <a:t>Several methods of rebalancing portfolios are used:</a:t>
            </a:r>
          </a:p>
          <a:p>
            <a:pPr>
              <a:buNone/>
            </a:pPr>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Constant proportion portfolio;</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Constant Beta portfolio;</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Indexing.</a:t>
            </a:r>
          </a:p>
          <a:p>
            <a:endParaRPr lang="en-US" dirty="0"/>
          </a:p>
        </p:txBody>
      </p:sp>
      <p:sp>
        <p:nvSpPr>
          <p:cNvPr id="3" name="Title 2"/>
          <p:cNvSpPr>
            <a:spLocks noGrp="1"/>
          </p:cNvSpPr>
          <p:nvPr>
            <p:ph type="title"/>
          </p:nvPr>
        </p:nvSpPr>
        <p:spPr/>
        <p:txBody>
          <a:bodyPr>
            <a:normAutofit fontScale="90000"/>
          </a:bodyPr>
          <a:lstStyle/>
          <a:p>
            <a:r>
              <a:rPr lang="en-US" sz="4400" i="1" dirty="0" smtClean="0">
                <a:latin typeface="Arial" pitchFamily="34" charset="0"/>
                <a:cs typeface="Arial" pitchFamily="34" charset="0"/>
              </a:rPr>
              <a:t>Investor’s portfolio monitoring</a:t>
            </a:r>
            <a:endParaRPr 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b="1" i="1" dirty="0" smtClean="0">
                <a:latin typeface="Arial" pitchFamily="34" charset="0"/>
                <a:cs typeface="Arial" pitchFamily="34" charset="0"/>
              </a:rPr>
              <a:t> A constant proportion portfolio is one in which </a:t>
            </a:r>
            <a:r>
              <a:rPr lang="en-US" sz="2800" dirty="0" smtClean="0">
                <a:latin typeface="Arial" pitchFamily="34" charset="0"/>
                <a:cs typeface="Arial" pitchFamily="34" charset="0"/>
              </a:rPr>
              <a:t>adjustments are made;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so as to maintain the relative weighting of the portfolio components as their prices change.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Investors should concentrate on keeping their chosen asset allocation percentage;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especially those following the requirements for strategic asset allocation.</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There is no one correct formula for when to rebalance.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One rule may be to rebalance portfolio when asset allocations vary by 10% or more.</a:t>
            </a:r>
          </a:p>
          <a:p>
            <a:endParaRPr lang="en-US" sz="28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lstStyle/>
          <a:p>
            <a:r>
              <a:rPr lang="en-US" sz="4400" i="1" dirty="0" smtClean="0">
                <a:latin typeface="Arial" pitchFamily="34" charset="0"/>
                <a:cs typeface="Arial" pitchFamily="34" charset="0"/>
              </a:rPr>
              <a:t>Constant proportion portfolio</a:t>
            </a:r>
            <a:endParaRPr lang="en-US"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sz="2400" dirty="0" smtClean="0">
                <a:latin typeface="Arial" pitchFamily="34" charset="0"/>
                <a:cs typeface="Arial" pitchFamily="34" charset="0"/>
              </a:rPr>
              <a:t>But many investors find it strange that constant proportion rebalancing requires the purchase of securities;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 That have performed poorly and the sale of those that have performed the best.</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This is very difficult to do for the investor </a:t>
            </a:r>
            <a:r>
              <a:rPr lang="en-US" sz="2400" b="1" dirty="0" smtClean="0">
                <a:latin typeface="Arial" pitchFamily="34" charset="0"/>
                <a:cs typeface="Arial" pitchFamily="34" charset="0"/>
              </a:rPr>
              <a:t>psychologically</a:t>
            </a:r>
            <a:r>
              <a:rPr lang="en-US" sz="2400" dirty="0" smtClean="0">
                <a:latin typeface="Arial" pitchFamily="34" charset="0"/>
                <a:cs typeface="Arial" pitchFamily="34" charset="0"/>
              </a:rPr>
              <a:t> (see Chapter 6).</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But the investor should always consider this method of rebalancing as </a:t>
            </a:r>
            <a:r>
              <a:rPr lang="en-US" sz="2400" b="1" dirty="0" smtClean="0">
                <a:latin typeface="Arial" pitchFamily="34" charset="0"/>
                <a:cs typeface="Arial" pitchFamily="34" charset="0"/>
              </a:rPr>
              <a:t>one choice, but not necessarily the best one</a:t>
            </a:r>
            <a:r>
              <a:rPr lang="en-US" sz="2400" dirty="0" smtClean="0">
                <a:latin typeface="Arial" pitchFamily="34" charset="0"/>
                <a:cs typeface="Arial" pitchFamily="34" charset="0"/>
              </a:rPr>
              <a:t>.</a:t>
            </a:r>
          </a:p>
          <a:p>
            <a:endParaRPr lang="en-US" dirty="0"/>
          </a:p>
        </p:txBody>
      </p:sp>
      <p:sp>
        <p:nvSpPr>
          <p:cNvPr id="3" name="Title 2"/>
          <p:cNvSpPr>
            <a:spLocks noGrp="1"/>
          </p:cNvSpPr>
          <p:nvPr>
            <p:ph type="title"/>
          </p:nvPr>
        </p:nvSpPr>
        <p:spPr/>
        <p:txBody>
          <a:bodyPr>
            <a:normAutofit fontScale="90000"/>
          </a:bodyPr>
          <a:lstStyle/>
          <a:p>
            <a:r>
              <a:rPr lang="en-US" sz="4400" i="1" dirty="0" smtClean="0">
                <a:latin typeface="Arial" pitchFamily="34" charset="0"/>
                <a:cs typeface="Arial" pitchFamily="34" charset="0"/>
              </a:rPr>
              <a:t>Constant proportion portfolio.</a:t>
            </a:r>
            <a:br>
              <a:rPr lang="en-US" sz="4400" i="1" dirty="0" smtClean="0">
                <a:latin typeface="Arial" pitchFamily="34" charset="0"/>
                <a:cs typeface="Arial" pitchFamily="34" charset="0"/>
              </a:rPr>
            </a:br>
            <a:endParaRPr lang="en-US"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b="1" i="1" dirty="0" smtClean="0">
                <a:latin typeface="Arial" pitchFamily="34" charset="0"/>
                <a:cs typeface="Arial" pitchFamily="34" charset="0"/>
              </a:rPr>
              <a:t>Constant Beta portfolio. The base for the rebalancing portfolio using this </a:t>
            </a:r>
            <a:r>
              <a:rPr lang="en-US" sz="2800" dirty="0" smtClean="0">
                <a:latin typeface="Arial" pitchFamily="34" charset="0"/>
                <a:cs typeface="Arial" pitchFamily="34" charset="0"/>
              </a:rPr>
              <a:t>alternative is the target portfolio Beta.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Over time the values of the portfolio components and their Betas will change and this can cause the portfolio Beta to shift.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For example, if the target portfolio Beta is 1,10 and;</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it had risen over the monitored period of time to 1,25;,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portfolio Beta could be brought back to the target (1,10) in the following ways:</a:t>
            </a:r>
          </a:p>
          <a:p>
            <a:endParaRPr lang="en-US" sz="2800" dirty="0" smtClean="0">
              <a:latin typeface="Arial" pitchFamily="34" charset="0"/>
              <a:cs typeface="Arial" pitchFamily="34" charset="0"/>
            </a:endParaRPr>
          </a:p>
          <a:p>
            <a:endParaRPr lang="en-US" sz="2800" i="1" dirty="0" smtClean="0">
              <a:latin typeface="Arial" pitchFamily="34" charset="0"/>
              <a:cs typeface="Arial" pitchFamily="34" charset="0"/>
            </a:endParaRPr>
          </a:p>
          <a:p>
            <a:r>
              <a:rPr lang="en-US" sz="2800" i="1" dirty="0" smtClean="0">
                <a:latin typeface="Arial" pitchFamily="34" charset="0"/>
                <a:cs typeface="Arial" pitchFamily="34" charset="0"/>
              </a:rPr>
              <a:t> </a:t>
            </a:r>
            <a:endParaRPr lang="en-US" dirty="0" smtClean="0"/>
          </a:p>
          <a:p>
            <a:endParaRPr lang="en-US" dirty="0" smtClean="0"/>
          </a:p>
          <a:p>
            <a:endParaRPr lang="en-US" dirty="0"/>
          </a:p>
        </p:txBody>
      </p:sp>
      <p:sp>
        <p:nvSpPr>
          <p:cNvPr id="3" name="Title 2"/>
          <p:cNvSpPr>
            <a:spLocks noGrp="1"/>
          </p:cNvSpPr>
          <p:nvPr>
            <p:ph type="title"/>
          </p:nvPr>
        </p:nvSpPr>
        <p:spPr/>
        <p:txBody>
          <a:bodyPr>
            <a:normAutofit fontScale="90000"/>
          </a:bodyPr>
          <a:lstStyle/>
          <a:p>
            <a:r>
              <a:rPr lang="en-US" sz="4400" i="1" dirty="0" smtClean="0">
                <a:latin typeface="Arial" pitchFamily="34" charset="0"/>
                <a:cs typeface="Arial" pitchFamily="34" charset="0"/>
              </a:rPr>
              <a:t>Constant proportion portfolio.</a:t>
            </a:r>
            <a:br>
              <a:rPr lang="en-US" sz="4400" i="1" dirty="0" smtClean="0">
                <a:latin typeface="Arial" pitchFamily="34" charset="0"/>
                <a:cs typeface="Arial" pitchFamily="34" charset="0"/>
              </a:rPr>
            </a:br>
            <a:endParaRPr lang="en-US"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dirty="0" smtClean="0">
                <a:latin typeface="Arial" pitchFamily="34" charset="0"/>
                <a:cs typeface="Arial" pitchFamily="34" charset="0"/>
              </a:rPr>
              <a:t>• </a:t>
            </a:r>
            <a:r>
              <a:rPr lang="en-US" sz="2400" i="1" dirty="0" smtClean="0">
                <a:latin typeface="Arial" pitchFamily="34" charset="0"/>
                <a:cs typeface="Arial" pitchFamily="34" charset="0"/>
              </a:rPr>
              <a:t>Put additional money into the stock portfolio and hold cash.</a:t>
            </a:r>
          </a:p>
          <a:p>
            <a:endParaRPr lang="en-US" sz="2400" i="1" dirty="0" smtClean="0">
              <a:latin typeface="Arial" pitchFamily="34" charset="0"/>
              <a:cs typeface="Arial" pitchFamily="34" charset="0"/>
            </a:endParaRPr>
          </a:p>
          <a:p>
            <a:r>
              <a:rPr lang="en-US" sz="2400" i="1" dirty="0" smtClean="0">
                <a:latin typeface="Arial" pitchFamily="34" charset="0"/>
                <a:cs typeface="Arial" pitchFamily="34" charset="0"/>
              </a:rPr>
              <a:t>Diluting the </a:t>
            </a:r>
            <a:r>
              <a:rPr lang="en-US" sz="2400" dirty="0" smtClean="0">
                <a:latin typeface="Arial" pitchFamily="34" charset="0"/>
                <a:cs typeface="Arial" pitchFamily="34" charset="0"/>
              </a:rPr>
              <a:t>stocks in portfolio with the cash will reduce portfolio Beta, because cash has Beta of 0.</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But in this case cash should be only a temporary component in the portfolio rather than a long-term;</a:t>
            </a:r>
          </a:p>
          <a:p>
            <a:endParaRPr lang="en-US" dirty="0"/>
          </a:p>
        </p:txBody>
      </p:sp>
      <p:sp>
        <p:nvSpPr>
          <p:cNvPr id="3" name="Title 2"/>
          <p:cNvSpPr>
            <a:spLocks noGrp="1"/>
          </p:cNvSpPr>
          <p:nvPr>
            <p:ph type="title"/>
          </p:nvPr>
        </p:nvSpPr>
        <p:spPr/>
        <p:txBody>
          <a:bodyPr>
            <a:normAutofit fontScale="90000"/>
          </a:bodyPr>
          <a:lstStyle/>
          <a:p>
            <a:r>
              <a:rPr lang="en-US" sz="4400" i="1" dirty="0" smtClean="0">
                <a:latin typeface="Arial" pitchFamily="34" charset="0"/>
                <a:cs typeface="Arial" pitchFamily="34" charset="0"/>
              </a:rPr>
              <a:t>Constant proportion portfolio.</a:t>
            </a:r>
            <a:br>
              <a:rPr lang="en-US" sz="4400" i="1" dirty="0" smtClean="0">
                <a:latin typeface="Arial" pitchFamily="34" charset="0"/>
                <a:cs typeface="Arial" pitchFamily="34" charset="0"/>
              </a:rPr>
            </a:b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5616</TotalTime>
  <Words>7367</Words>
  <Application>Microsoft Office PowerPoint</Application>
  <PresentationFormat>On-screen Show (4:3)</PresentationFormat>
  <Paragraphs>859</Paragraphs>
  <Slides>97</Slides>
  <Notes>1</Notes>
  <HiddenSlides>0</HiddenSlides>
  <MMClips>0</MMClips>
  <ScaleCrop>false</ScaleCrop>
  <HeadingPairs>
    <vt:vector size="4" baseType="variant">
      <vt:variant>
        <vt:lpstr>Theme</vt:lpstr>
      </vt:variant>
      <vt:variant>
        <vt:i4>1</vt:i4>
      </vt:variant>
      <vt:variant>
        <vt:lpstr>Slide Titles</vt:lpstr>
      </vt:variant>
      <vt:variant>
        <vt:i4>97</vt:i4>
      </vt:variant>
    </vt:vector>
  </HeadingPairs>
  <TitlesOfParts>
    <vt:vector size="98" baseType="lpstr">
      <vt:lpstr>Concourse</vt:lpstr>
      <vt:lpstr>Slide 1</vt:lpstr>
      <vt:lpstr> Investment and portfolio management MGT 531 </vt:lpstr>
      <vt:lpstr>References </vt:lpstr>
      <vt:lpstr>Summary of last lecture </vt:lpstr>
      <vt:lpstr>Contents of today's lecture </vt:lpstr>
      <vt:lpstr> Mental budgeting </vt:lpstr>
      <vt:lpstr>Emotions and investments </vt:lpstr>
      <vt:lpstr>Emotions and investments </vt:lpstr>
      <vt:lpstr>Emotions and investments</vt:lpstr>
      <vt:lpstr>Emotions and investments </vt:lpstr>
      <vt:lpstr>Emotions and investments</vt:lpstr>
      <vt:lpstr>Emotions and investments </vt:lpstr>
      <vt:lpstr>Emotions and investments </vt:lpstr>
      <vt:lpstr>Emotions and investments </vt:lpstr>
      <vt:lpstr>Emotions and investments </vt:lpstr>
      <vt:lpstr>Emotions and investments</vt:lpstr>
      <vt:lpstr>Emotions and investments </vt:lpstr>
      <vt:lpstr>Emotions and investments </vt:lpstr>
      <vt:lpstr>Emotions and investments </vt:lpstr>
      <vt:lpstr>Summary </vt:lpstr>
      <vt:lpstr>Summary </vt:lpstr>
      <vt:lpstr>Summary </vt:lpstr>
      <vt:lpstr>Summary </vt:lpstr>
      <vt:lpstr>Summary </vt:lpstr>
      <vt:lpstr>Summary </vt:lpstr>
      <vt:lpstr>Summary </vt:lpstr>
      <vt:lpstr>  Summary  </vt:lpstr>
      <vt:lpstr>Summary </vt:lpstr>
      <vt:lpstr>Key-terms </vt:lpstr>
      <vt:lpstr>Questions and problems </vt:lpstr>
      <vt:lpstr>Questions and problems </vt:lpstr>
      <vt:lpstr>7. Using options as investments</vt:lpstr>
      <vt:lpstr>Using options as investments</vt:lpstr>
      <vt:lpstr>Using options as investments</vt:lpstr>
      <vt:lpstr>Using options as investments</vt:lpstr>
      <vt:lpstr>Using options as investments</vt:lpstr>
      <vt:lpstr>Using options as investments</vt:lpstr>
      <vt:lpstr>7. Using options as investments </vt:lpstr>
      <vt:lpstr>Portfolio protection with options. Hedging</vt:lpstr>
      <vt:lpstr>Portfolio protection with options. Hedging</vt:lpstr>
      <vt:lpstr>Portfolio protection with options. Hedging</vt:lpstr>
      <vt:lpstr>Portfolio protection with options. Hedging</vt:lpstr>
      <vt:lpstr>Portfolio protection with options. Hedging</vt:lpstr>
      <vt:lpstr>Portfolio protection with options. Hedging</vt:lpstr>
      <vt:lpstr>Portfolio protection with options. Hedging</vt:lpstr>
      <vt:lpstr>Portfolio protection with options. Hedging</vt:lpstr>
      <vt:lpstr>Portfolio protection with options. Hedging</vt:lpstr>
      <vt:lpstr>Portfolio protection with options. Hedging</vt:lpstr>
      <vt:lpstr>Portfolio protection with options. Hedging</vt:lpstr>
      <vt:lpstr>Summary </vt:lpstr>
      <vt:lpstr>Summary </vt:lpstr>
      <vt:lpstr>Summary </vt:lpstr>
      <vt:lpstr>Summary </vt:lpstr>
      <vt:lpstr>Summary </vt:lpstr>
      <vt:lpstr>Summary </vt:lpstr>
      <vt:lpstr>Summary </vt:lpstr>
      <vt:lpstr>Summary </vt:lpstr>
      <vt:lpstr>Summary </vt:lpstr>
      <vt:lpstr>Summary </vt:lpstr>
      <vt:lpstr>Key-terms </vt:lpstr>
      <vt:lpstr>Slide 61</vt:lpstr>
      <vt:lpstr>QUESTIONS</vt:lpstr>
      <vt:lpstr>QUESTIONS</vt:lpstr>
      <vt:lpstr> 8. Portfolio management and evaluation </vt:lpstr>
      <vt:lpstr>Active versus passive portfolio management</vt:lpstr>
      <vt:lpstr>Active versus passive portfolio management </vt:lpstr>
      <vt:lpstr>Active versus passive portfolio management</vt:lpstr>
      <vt:lpstr> Active versus passive portfolio management </vt:lpstr>
      <vt:lpstr>Active versus passive portfolio management</vt:lpstr>
      <vt:lpstr>Active versus passive portfolio management</vt:lpstr>
      <vt:lpstr>Active versus passive portfolio management</vt:lpstr>
      <vt:lpstr>Active versus passive portfolio management</vt:lpstr>
      <vt:lpstr> Strategic versus tactical asset allocation </vt:lpstr>
      <vt:lpstr>Diversification</vt:lpstr>
      <vt:lpstr>Asset allocation</vt:lpstr>
      <vt:lpstr>Asset allocation</vt:lpstr>
      <vt:lpstr>Asset allocation</vt:lpstr>
      <vt:lpstr>Asset allocation</vt:lpstr>
      <vt:lpstr>Asset allocation</vt:lpstr>
      <vt:lpstr>Asset allocation</vt:lpstr>
      <vt:lpstr>Asset allocation</vt:lpstr>
      <vt:lpstr>Asset allocation</vt:lpstr>
      <vt:lpstr>Asset allocation</vt:lpstr>
      <vt:lpstr>Asset allocation</vt:lpstr>
      <vt:lpstr>Asset allocation</vt:lpstr>
      <vt:lpstr>Asset allocation</vt:lpstr>
      <vt:lpstr> Monitoring and revision of the portfolio </vt:lpstr>
      <vt:lpstr>Investor’s portfolio monitoring:</vt:lpstr>
      <vt:lpstr>Macroeconomic indicators</vt:lpstr>
      <vt:lpstr>Investor’s portfolio monitoring</vt:lpstr>
      <vt:lpstr>Investor’s portfolio monitoring</vt:lpstr>
      <vt:lpstr>Investor’s portfolio monitoring</vt:lpstr>
      <vt:lpstr>Investor’s portfolio monitoring</vt:lpstr>
      <vt:lpstr>Constant proportion portfolio</vt:lpstr>
      <vt:lpstr>Constant proportion portfolio. </vt:lpstr>
      <vt:lpstr>Constant proportion portfolio. </vt:lpstr>
      <vt:lpstr>Constant proportion portfolio.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5 DETERMINANTS OF LABOR SUPPLY OF HUSBANDS AND WIVES</dc:title>
  <dc:creator>Ranjhas</dc:creator>
  <cp:lastModifiedBy>NTS</cp:lastModifiedBy>
  <cp:revision>1722</cp:revision>
  <dcterms:created xsi:type="dcterms:W3CDTF">2012-09-17T13:13:53Z</dcterms:created>
  <dcterms:modified xsi:type="dcterms:W3CDTF">2014-06-30T09:59:26Z</dcterms:modified>
</cp:coreProperties>
</file>