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21"/>
  </p:notesMasterIdLst>
  <p:sldIdLst>
    <p:sldId id="995" r:id="rId2"/>
    <p:sldId id="996" r:id="rId3"/>
    <p:sldId id="997" r:id="rId4"/>
    <p:sldId id="998" r:id="rId5"/>
    <p:sldId id="999" r:id="rId6"/>
    <p:sldId id="412" r:id="rId7"/>
    <p:sldId id="888" r:id="rId8"/>
    <p:sldId id="889" r:id="rId9"/>
    <p:sldId id="890" r:id="rId10"/>
    <p:sldId id="891" r:id="rId11"/>
    <p:sldId id="892" r:id="rId12"/>
    <p:sldId id="893" r:id="rId13"/>
    <p:sldId id="894" r:id="rId14"/>
    <p:sldId id="895" r:id="rId15"/>
    <p:sldId id="896" r:id="rId16"/>
    <p:sldId id="897" r:id="rId17"/>
    <p:sldId id="898" r:id="rId18"/>
    <p:sldId id="899" r:id="rId19"/>
    <p:sldId id="90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37" autoAdjust="0"/>
  </p:normalViewPr>
  <p:slideViewPr>
    <p:cSldViewPr>
      <p:cViewPr>
        <p:scale>
          <a:sx n="100" d="100"/>
          <a:sy n="100" d="100"/>
        </p:scale>
        <p:origin x="-432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1" y="32004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Investment and portfolio management</a:t>
            </a:r>
          </a:p>
          <a:p>
            <a:pPr algn="ctr"/>
            <a:r>
              <a:rPr lang="en-US" sz="4000" b="1" dirty="0" smtClean="0"/>
              <a:t>MGT 531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891"/>
          </a:xfrm>
        </p:spPr>
        <p:txBody>
          <a:bodyPr/>
          <a:lstStyle/>
          <a:p>
            <a:pPr algn="ctr"/>
            <a:r>
              <a:rPr lang="en-US" dirty="0" smtClean="0"/>
              <a:t>Lecture #29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r>
              <a:rPr lang="en-US" dirty="0" smtClean="0"/>
              <a:t>MGT 531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Psychological aspects in investment decision making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Overconfidence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Disposition effect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Perceptions of investment risk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last lecture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Cognitive dissonance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Mental accounting and investing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Sunk-cost” effect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Mental budgeting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Emotions and investing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today's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199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/>
              <a:t>Kristina </a:t>
            </a:r>
            <a:r>
              <a:rPr lang="en-US" sz="2000" b="1" dirty="0" err="1" smtClean="0"/>
              <a:t>Levišauskait</a:t>
            </a:r>
            <a:r>
              <a:rPr lang="en-US" sz="2000" b="1" dirty="0" smtClean="0"/>
              <a:t> (2010)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‘Investment  Analysis and Portfolio Management’, Development and Approbation of Applied Courses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Based on the Transfer of Teaching Innovations in Finance and Management for Further Education of Entrepreneurs and Specialists,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Vytautas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Magnus University, Kaunas, Lithuania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2960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/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Closely related with the memory problems affecting the investors behavior is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cognitive dissonance. 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Cognitive dissonance is based on evidence that people are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struggling with two opposite ideas in their brains: “I am nice, but I am not nice”.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To avoid psychological pain people used to ignore or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reject any information that contradicts with their positive self-image.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avoidance of cognitive dissonance can affect the investor’s decision-making process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 two ways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Cognitive dissonance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First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investor can fail to make important decisions because it is too uncomfortable to consider the situation.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Second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the filtering of new information limits the ability to evaluate and monitor investor’s decisions.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seek to reduce psychological pain by adjusting their beliefs about the success of past investment decisions.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example, if the investor made a decision to buy N company’s stocks and;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over time information about the results of this company were good and validate the past decision, investor feels as “I am nice”,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cognitive dissonance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but if the results of the picked-up company were not good (“I am not nice”),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the investor tries to reduce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cognitive dissonance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investor’s brain will filter out or reduce the negative information about the company and fixate on the positive information.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 remembers that he/she has done well regardless of the actual performance.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cognitive dissonance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 obviously it is difficult to evaluate the progress seeking for the investment goals objectively;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assessment of past performance is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biased upward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Mental accounting and investing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People use financial budgets to control their spending.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brain uses mental budgets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associate the benefits of consumption with the costs in each mental account.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Mental accounting and investing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Mental budgeting matches the emotional pain to the emotional joy. 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We can consider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pain of the financial losses similar to the costs (pain) associated with the purchase of goods and services.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Similarly, the benefits (joy) of financial gains is like the joy (or benefits) of consuming goods and services.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People do not like to make payments on a debt for a purchase that has already been consumed.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Mental budgeting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example, financing the vacation by debt is undesirable;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it causes a long-term cost on a shot-term benefit.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People show the preference for matching the length of the payments to the length of time the goods or services are used.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Economic theories predict that people will consider the present and future costs and benefits when determining a course of action.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Contrary to these predictions, people usually consider historic costs when making decisions about the future.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sunk-cost” effect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This behavior is called the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“sunk-cost” effect. </a:t>
            </a:r>
          </a:p>
          <a:p>
            <a:endParaRPr lang="en-US" sz="28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The sunk cost effect might be defined as an growth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commitment – to continue an effort; once an investment in money or time has been made.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sunk costs could be characterized by size and timing.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size of sunk costs is very important in decision making: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larger amount of money was invested the stronger the tendency for “keep going”.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i="1" dirty="0" smtClean="0">
                <a:latin typeface="Arial" pitchFamily="34" charset="0"/>
                <a:cs typeface="Arial" pitchFamily="34" charset="0"/>
              </a:rPr>
              <a:t>sunk-cost” effect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timing in investment decision making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important too: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Pain of closing a mental account without a benefit decreases with time;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– negative impact of sunk cost depreciates over time.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Decision makers tend to place each investment into separate mental account.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investment is treated separately, and interactions are overlooked.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Mental budgeting compounds the aversion to selling losers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 time passes, the purchase of the stock becomes a sunk cost.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may be less emotionally stressful for the investor to sell the losing stock later as opposed to earlier.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investors decide to sell a losing stock, they have a tendency to bundle more than one sale on the same day.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integrate the sale of losing stocks to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aggregate the losses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and limit the feeling of regret to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one time period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Alternatively, investors like to separate the sale of the winning stocks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over several trading sessions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prolong the feeling of joy (Lim, 2006).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Mental accounting also affects investors’ perceptions of portfolio risks.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tendency to overlook the interaction between investments causes;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investors to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misperceive the risk of adding a security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an existing portfolio.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 fact, people usually don’t think in terms of portfolio risk.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evaluate each potential investment as if it were the only one investment they will have.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However, most investors already have a portfolio and are considering other investments to add to it.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Therefore, the most important consideration for the evaluation is: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 the expected risk and return of the portfolio will change when a new investment is added.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Unfortunately, people have trouble evaluating the interactions between their mental accounts.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Standard deviation (see chapter 2.2) is a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good measure of an investment’s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However, standard deviation measures the riskiness of the investment,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but not how the risk of the investment portfolio would change if the investment were added.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is not the level of risk for each investment that is important –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important measure is how each investment interacts with the existing portfolio.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Mental accounting sets the bases for segregating different investments in separate accounts and each of them consider as alone, evaluating their gains or losses.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People have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 mental accounts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 each investment goal,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 the investor is willing to take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 levels of risk for each goal.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Investments are selected for each mental account by finding assets that match the expected risk and return of the mental account.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Each mental account has an amount of money designated for that particular goal.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 a result, investor portfolio diversification comes from the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investment goals diversification rather than from a purposeful asset diversification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according to Markowitz portfolio theory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 Mental budgeting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5538</TotalTime>
  <Words>1183</Words>
  <Application>Microsoft Office PowerPoint</Application>
  <PresentationFormat>On-screen Show (4:3)</PresentationFormat>
  <Paragraphs>160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Slide 1</vt:lpstr>
      <vt:lpstr> Investment and portfolio management MGT 531 </vt:lpstr>
      <vt:lpstr>References </vt:lpstr>
      <vt:lpstr>Summary of last lecture </vt:lpstr>
      <vt:lpstr>Contents of today's lecture </vt:lpstr>
      <vt:lpstr>  References</vt:lpstr>
      <vt:lpstr>Cognitive dissonance</vt:lpstr>
      <vt:lpstr>cognitive dissonance</vt:lpstr>
      <vt:lpstr>cognitive dissonance</vt:lpstr>
      <vt:lpstr>Mental accounting and investing </vt:lpstr>
      <vt:lpstr>Mental budgeting</vt:lpstr>
      <vt:lpstr>sunk-cost” effect</vt:lpstr>
      <vt:lpstr>sunk-cost” effect</vt:lpstr>
      <vt:lpstr> Mental budgeting </vt:lpstr>
      <vt:lpstr> Mental budgeting </vt:lpstr>
      <vt:lpstr> Mental budgeting </vt:lpstr>
      <vt:lpstr> Mental budgeting </vt:lpstr>
      <vt:lpstr> Mental budgeting </vt:lpstr>
      <vt:lpstr> Mental budgeting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NTS</cp:lastModifiedBy>
  <cp:revision>1717</cp:revision>
  <dcterms:created xsi:type="dcterms:W3CDTF">2012-09-17T13:13:53Z</dcterms:created>
  <dcterms:modified xsi:type="dcterms:W3CDTF">2014-06-30T08:38:50Z</dcterms:modified>
</cp:coreProperties>
</file>