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40"/>
  </p:notesMasterIdLst>
  <p:sldIdLst>
    <p:sldId id="485" r:id="rId2"/>
    <p:sldId id="560" r:id="rId3"/>
    <p:sldId id="956" r:id="rId4"/>
    <p:sldId id="957" r:id="rId5"/>
    <p:sldId id="958" r:id="rId6"/>
    <p:sldId id="857" r:id="rId7"/>
    <p:sldId id="860" r:id="rId8"/>
    <p:sldId id="861" r:id="rId9"/>
    <p:sldId id="862" r:id="rId10"/>
    <p:sldId id="864" r:id="rId11"/>
    <p:sldId id="865" r:id="rId12"/>
    <p:sldId id="867" r:id="rId13"/>
    <p:sldId id="866" r:id="rId14"/>
    <p:sldId id="903" r:id="rId15"/>
    <p:sldId id="960" r:id="rId16"/>
    <p:sldId id="959" r:id="rId17"/>
    <p:sldId id="863" r:id="rId18"/>
    <p:sldId id="904" r:id="rId19"/>
    <p:sldId id="905" r:id="rId20"/>
    <p:sldId id="870" r:id="rId21"/>
    <p:sldId id="871" r:id="rId22"/>
    <p:sldId id="868" r:id="rId23"/>
    <p:sldId id="872" r:id="rId24"/>
    <p:sldId id="869" r:id="rId25"/>
    <p:sldId id="874" r:id="rId26"/>
    <p:sldId id="875" r:id="rId27"/>
    <p:sldId id="876" r:id="rId28"/>
    <p:sldId id="877" r:id="rId29"/>
    <p:sldId id="878" r:id="rId30"/>
    <p:sldId id="880" r:id="rId31"/>
    <p:sldId id="881" r:id="rId32"/>
    <p:sldId id="882" r:id="rId33"/>
    <p:sldId id="883" r:id="rId34"/>
    <p:sldId id="885" r:id="rId35"/>
    <p:sldId id="873" r:id="rId36"/>
    <p:sldId id="886" r:id="rId37"/>
    <p:sldId id="884" r:id="rId38"/>
    <p:sldId id="879"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237" autoAdjust="0"/>
  </p:normalViewPr>
  <p:slideViewPr>
    <p:cSldViewPr>
      <p:cViewPr>
        <p:scale>
          <a:sx n="70" d="100"/>
          <a:sy n="70" d="100"/>
        </p:scale>
        <p:origin x="-1302" y="4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08A513-F375-4F62-9721-07A6492E9AA8}" type="datetimeFigureOut">
              <a:rPr lang="en-US" smtClean="0"/>
              <a:pPr/>
              <a:t>29/06/2014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AB5E0B-CCBA-45BE-AFEF-E1EC3E31F36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AB5E0B-CCBA-45BE-AFEF-E1EC3E31F367}"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CFC90C0-6897-42D7-AC91-653C0A51C7AE}" type="datetimeFigureOut">
              <a:rPr lang="en-US" smtClean="0"/>
              <a:pPr/>
              <a:t>29/06/2014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CF082F8-DAF7-4A24-824B-455D4BBD48A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CFC90C0-6897-42D7-AC91-653C0A51C7AE}" type="datetimeFigureOut">
              <a:rPr lang="en-US" smtClean="0"/>
              <a:pPr/>
              <a:t>29/06/2014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CFC90C0-6897-42D7-AC91-653C0A51C7AE}" type="datetimeFigureOut">
              <a:rPr lang="en-US" smtClean="0"/>
              <a:pPr/>
              <a:t>29/06/2014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CF082F8-DAF7-4A24-824B-455D4BBD48A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CFC90C0-6897-42D7-AC91-653C0A51C7AE}" type="datetimeFigureOut">
              <a:rPr lang="en-US" smtClean="0"/>
              <a:pPr/>
              <a:t>29/06/2014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CF082F8-DAF7-4A24-824B-455D4BBD48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1" y="1447800"/>
            <a:ext cx="8686800" cy="1938992"/>
          </a:xfrm>
          <a:prstGeom prst="rect">
            <a:avLst/>
          </a:prstGeom>
        </p:spPr>
        <p:txBody>
          <a:bodyPr wrap="square">
            <a:spAutoFit/>
          </a:bodyPr>
          <a:lstStyle/>
          <a:p>
            <a:pPr algn="ctr"/>
            <a:r>
              <a:rPr lang="en-US" sz="4000" b="1" dirty="0" smtClean="0"/>
              <a:t>Investment and portfolio management</a:t>
            </a:r>
          </a:p>
          <a:p>
            <a:pPr algn="ctr"/>
            <a:r>
              <a:rPr lang="en-US" sz="4000" b="1" dirty="0" smtClean="0"/>
              <a:t>MGT 531</a:t>
            </a:r>
            <a:endParaRPr lang="en-US" sz="4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819400"/>
            <a:ext cx="8229600" cy="3187891"/>
          </a:xfrm>
        </p:spPr>
        <p:txBody>
          <a:bodyPr/>
          <a:lstStyle/>
          <a:p>
            <a:pPr algn="ctr"/>
            <a:r>
              <a:rPr lang="en-US" dirty="0" smtClean="0"/>
              <a:t>Lecture #28</a:t>
            </a:r>
            <a:endParaRPr lang="en-US" dirty="0"/>
          </a:p>
        </p:txBody>
      </p:sp>
      <p:sp>
        <p:nvSpPr>
          <p:cNvPr id="3" name="Title 2"/>
          <p:cNvSpPr>
            <a:spLocks noGrp="1"/>
          </p:cNvSpPr>
          <p:nvPr>
            <p:ph type="title"/>
          </p:nvPr>
        </p:nvSpPr>
        <p:spPr>
          <a:xfrm>
            <a:off x="457200" y="685800"/>
            <a:ext cx="8229600" cy="1828800"/>
          </a:xfrm>
        </p:spPr>
        <p:txBody>
          <a:bodyPr>
            <a:normAutofit fontScale="90000"/>
          </a:bodyPr>
          <a:lstStyle/>
          <a:p>
            <a:pPr algn="ctr"/>
            <a:r>
              <a:rPr lang="en-US" dirty="0" smtClean="0"/>
              <a:t/>
            </a:r>
            <a:br>
              <a:rPr lang="en-US" dirty="0" smtClean="0"/>
            </a:br>
            <a:r>
              <a:rPr lang="en-US" dirty="0" smtClean="0"/>
              <a:t>Investment and portfolio management</a:t>
            </a:r>
            <a:br>
              <a:rPr lang="en-US" dirty="0" smtClean="0"/>
            </a:br>
            <a:r>
              <a:rPr lang="en-US" dirty="0" smtClean="0"/>
              <a:t>MGT 531</a:t>
            </a:r>
            <a:br>
              <a:rPr lang="en-US" dirty="0" smtClean="0"/>
            </a:b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2800" dirty="0" smtClean="0">
                <a:latin typeface="Arial" pitchFamily="34" charset="0"/>
                <a:cs typeface="Arial" pitchFamily="34" charset="0"/>
              </a:rPr>
              <a:t>The course assumes little prior applied knowledge in the area of finance.</a:t>
            </a:r>
          </a:p>
          <a:p>
            <a:pPr algn="just"/>
            <a:endParaRPr lang="en-US" sz="2400" b="1" dirty="0" smtClean="0">
              <a:latin typeface="Arial" pitchFamily="34" charset="0"/>
              <a:cs typeface="Arial" pitchFamily="34" charset="0"/>
            </a:endParaRPr>
          </a:p>
          <a:p>
            <a:pPr algn="just"/>
            <a:r>
              <a:rPr lang="en-US" sz="2800" b="1" dirty="0" smtClean="0">
                <a:latin typeface="Arial" pitchFamily="34" charset="0"/>
                <a:cs typeface="Arial" pitchFamily="34" charset="0"/>
              </a:rPr>
              <a:t>References</a:t>
            </a:r>
          </a:p>
          <a:p>
            <a:endParaRPr lang="en-US" sz="2800" dirty="0" smtClean="0">
              <a:latin typeface="Arial" pitchFamily="34" charset="0"/>
              <a:cs typeface="Arial" pitchFamily="34" charset="0"/>
            </a:endParaRPr>
          </a:p>
          <a:p>
            <a:r>
              <a:rPr lang="en-US" sz="2800" b="1" dirty="0" smtClean="0"/>
              <a:t>Kristina (2010) </a:t>
            </a:r>
            <a:r>
              <a:rPr lang="en-US" sz="2800" dirty="0" smtClean="0">
                <a:latin typeface="Arial" pitchFamily="34" charset="0"/>
                <a:cs typeface="Arial" pitchFamily="34" charset="0"/>
              </a:rPr>
              <a:t>‘Investment  Analysis and Portfolio Management’.</a:t>
            </a:r>
            <a:endParaRPr lang="en-US"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References</a:t>
            </a:r>
            <a:br>
              <a:rPr lang="en-US" sz="3200" dirty="0" smtClean="0">
                <a:latin typeface="Arial" pitchFamily="34" charset="0"/>
                <a:cs typeface="Arial" pitchFamily="34" charset="0"/>
              </a:rPr>
            </a:b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i="1" dirty="0" smtClean="0">
                <a:latin typeface="Arial" pitchFamily="34" charset="0"/>
                <a:cs typeface="Arial" pitchFamily="34" charset="0"/>
              </a:rPr>
              <a:t>Decision for investment in bond</a:t>
            </a:r>
          </a:p>
          <a:p>
            <a:r>
              <a:rPr lang="en-US" i="1" dirty="0" smtClean="0">
                <a:latin typeface="Arial" pitchFamily="34" charset="0"/>
                <a:cs typeface="Arial" pitchFamily="34" charset="0"/>
              </a:rPr>
              <a:t>two </a:t>
            </a:r>
            <a:r>
              <a:rPr lang="en-US" dirty="0" smtClean="0">
                <a:latin typeface="Arial" pitchFamily="34" charset="0"/>
                <a:cs typeface="Arial" pitchFamily="34" charset="0"/>
              </a:rPr>
              <a:t>alternative approaches:</a:t>
            </a:r>
          </a:p>
          <a:p>
            <a:r>
              <a:rPr lang="en-US" sz="2400" dirty="0" smtClean="0">
                <a:latin typeface="Arial" pitchFamily="34" charset="0"/>
                <a:cs typeface="Arial" pitchFamily="34" charset="0"/>
              </a:rPr>
              <a:t>Strategies for investing in bonds</a:t>
            </a:r>
          </a:p>
          <a:p>
            <a:r>
              <a:rPr lang="en-US" sz="2400" dirty="0" smtClean="0">
                <a:latin typeface="Arial" pitchFamily="34" charset="0"/>
                <a:cs typeface="Arial" pitchFamily="34" charset="0"/>
              </a:rPr>
              <a:t>Passive management strategies;</a:t>
            </a:r>
          </a:p>
          <a:p>
            <a:r>
              <a:rPr lang="en-US" sz="2400" dirty="0" smtClean="0">
                <a:latin typeface="Arial" pitchFamily="34" charset="0"/>
                <a:cs typeface="Arial" pitchFamily="34" charset="0"/>
              </a:rPr>
              <a:t> Active management strategies</a:t>
            </a:r>
          </a:p>
          <a:p>
            <a:r>
              <a:rPr lang="en-US" sz="2000" i="1" dirty="0" smtClean="0">
                <a:latin typeface="Arial" pitchFamily="34" charset="0"/>
                <a:cs typeface="Arial" pitchFamily="34" charset="0"/>
              </a:rPr>
              <a:t>stratified sampling approach</a:t>
            </a:r>
            <a:endParaRPr lang="en-US" dirty="0" smtClean="0">
              <a:latin typeface="Arial" pitchFamily="34" charset="0"/>
              <a:cs typeface="Arial" pitchFamily="34" charset="0"/>
            </a:endParaRPr>
          </a:p>
          <a:p>
            <a:endParaRPr lang="en-US" sz="2800" i="1" dirty="0" smtClean="0"/>
          </a:p>
          <a:p>
            <a:endParaRPr lang="en-US" dirty="0" smtClean="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Summary of last lecture</a:t>
            </a:r>
            <a:br>
              <a:rPr lang="en-US" sz="3200" dirty="0" smtClean="0">
                <a:latin typeface="Arial" pitchFamily="34" charset="0"/>
                <a:cs typeface="Arial" pitchFamily="34" charset="0"/>
              </a:rPr>
            </a:b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sz="2400" i="1" dirty="0" smtClean="0">
              <a:latin typeface="Arial" pitchFamily="34" charset="0"/>
              <a:cs typeface="Arial" pitchFamily="34" charset="0"/>
            </a:endParaRPr>
          </a:p>
          <a:p>
            <a:r>
              <a:rPr lang="en-US" sz="2800" dirty="0" smtClean="0">
                <a:latin typeface="Arial" pitchFamily="34" charset="0"/>
                <a:cs typeface="Arial" pitchFamily="34" charset="0"/>
              </a:rPr>
              <a:t>Questions and problems</a:t>
            </a:r>
          </a:p>
          <a:p>
            <a:r>
              <a:rPr lang="en-US" sz="2800" dirty="0" smtClean="0">
                <a:latin typeface="Arial" pitchFamily="34" charset="0"/>
                <a:cs typeface="Arial" pitchFamily="34" charset="0"/>
              </a:rPr>
              <a:t>Psychological aspects in investment decision making</a:t>
            </a:r>
          </a:p>
          <a:p>
            <a:r>
              <a:rPr lang="en-US" sz="2400" b="1" i="1" dirty="0" smtClean="0">
                <a:latin typeface="Arial" pitchFamily="34" charset="0"/>
                <a:cs typeface="Arial" pitchFamily="34" charset="0"/>
              </a:rPr>
              <a:t>Overconfidence</a:t>
            </a:r>
          </a:p>
          <a:p>
            <a:r>
              <a:rPr lang="en-US" sz="2800" dirty="0" smtClean="0">
                <a:latin typeface="Arial" pitchFamily="34" charset="0"/>
                <a:cs typeface="Arial" pitchFamily="34" charset="0"/>
              </a:rPr>
              <a:t>Disposition effect</a:t>
            </a:r>
          </a:p>
          <a:p>
            <a:r>
              <a:rPr lang="en-US" sz="2800" dirty="0" smtClean="0">
                <a:latin typeface="Arial" pitchFamily="34" charset="0"/>
                <a:cs typeface="Arial" pitchFamily="34" charset="0"/>
              </a:rPr>
              <a:t>Perceptions of investment risk</a:t>
            </a:r>
            <a:endParaRPr lang="en-US"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dirty="0" smtClean="0"/>
              <a:t>Contents of today's lecture</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1. How the zero coupon bond provide returns to investors?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2. Is any mortgage bond or asset backed security necessarily a more secure investment than any debenture? Comment.</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3. What features of the Eurobond market make Eurobonds attractive both for issuers and investors?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4. What is the purpose of bond ratings? If the bonds ratings are so important to the investors why don‘t common stock investors focus on quality ratings of the companies in making their investment decisions?</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Questions and problems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2800" dirty="0" smtClean="0">
                <a:latin typeface="Arial" pitchFamily="34" charset="0"/>
                <a:cs typeface="Arial" pitchFamily="34" charset="0"/>
              </a:rPr>
              <a:t>5. How would you expect interest rates to respond to the following economic events (what would be the direction of the interest rates changes)? Explain why.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 Increase in investments;</a:t>
            </a:r>
          </a:p>
          <a:p>
            <a:r>
              <a:rPr lang="en-US" sz="2800" dirty="0" smtClean="0">
                <a:latin typeface="Arial" pitchFamily="34" charset="0"/>
                <a:cs typeface="Arial" pitchFamily="34" charset="0"/>
              </a:rPr>
              <a:t>b) Increase in savings level;</a:t>
            </a:r>
          </a:p>
          <a:p>
            <a:r>
              <a:rPr lang="en-US" sz="2800" dirty="0" smtClean="0">
                <a:latin typeface="Arial" pitchFamily="34" charset="0"/>
                <a:cs typeface="Arial" pitchFamily="34" charset="0"/>
              </a:rPr>
              <a:t>c) Decrease in export;</a:t>
            </a:r>
          </a:p>
          <a:p>
            <a:r>
              <a:rPr lang="en-US" sz="2800" dirty="0" smtClean="0">
                <a:latin typeface="Arial" pitchFamily="34" charset="0"/>
                <a:cs typeface="Arial" pitchFamily="34" charset="0"/>
              </a:rPr>
              <a:t>d) Decrease in import;</a:t>
            </a:r>
          </a:p>
          <a:p>
            <a:r>
              <a:rPr lang="en-US" sz="2800" dirty="0" smtClean="0">
                <a:latin typeface="Arial" pitchFamily="34" charset="0"/>
                <a:cs typeface="Arial" pitchFamily="34" charset="0"/>
              </a:rPr>
              <a:t>e) Increase in government spending;</a:t>
            </a:r>
          </a:p>
          <a:p>
            <a:r>
              <a:rPr lang="en-US" sz="2800" dirty="0" smtClean="0">
                <a:latin typeface="Arial" pitchFamily="34" charset="0"/>
                <a:cs typeface="Arial" pitchFamily="34" charset="0"/>
              </a:rPr>
              <a:t>f) Increase in Taxes.</a:t>
            </a: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Questions and problems</a:t>
            </a:r>
            <a:br>
              <a:rPr lang="en-US" sz="40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6. Distinguish between an interest rate anticipation swap and a substitution swap.</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7. What is a key factor in analyzing bonds? Why?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8. Distinguish between yield-to-call and yield-to-maturity.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9. What is the difference between the market expectation theory and the liquidity preference theory?</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Questions and problems</a:t>
            </a:r>
            <a:br>
              <a:rPr lang="en-US" sz="40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dirty="0" smtClean="0">
                <a:latin typeface="Arial" pitchFamily="34" charset="0"/>
                <a:cs typeface="Arial" pitchFamily="34" charset="0"/>
              </a:rPr>
              <a:t>6. Psychological aspects in investment decision making</a:t>
            </a:r>
          </a:p>
          <a:p>
            <a:r>
              <a:rPr lang="en-US" sz="2000" b="1" dirty="0" smtClean="0">
                <a:latin typeface="Arial" pitchFamily="34" charset="0"/>
                <a:cs typeface="Arial" pitchFamily="34" charset="0"/>
              </a:rPr>
              <a:t>Mini-contents</a:t>
            </a:r>
          </a:p>
          <a:p>
            <a:r>
              <a:rPr lang="en-US" sz="2000" dirty="0" smtClean="0">
                <a:latin typeface="Arial" pitchFamily="34" charset="0"/>
                <a:cs typeface="Arial" pitchFamily="34" charset="0"/>
              </a:rPr>
              <a:t>6.1. Overconfidence</a:t>
            </a:r>
          </a:p>
          <a:p>
            <a:r>
              <a:rPr lang="en-US" sz="2000" dirty="0" smtClean="0">
                <a:latin typeface="Arial" pitchFamily="34" charset="0"/>
                <a:cs typeface="Arial" pitchFamily="34" charset="0"/>
              </a:rPr>
              <a:t>6.2. Disposition effect</a:t>
            </a:r>
          </a:p>
          <a:p>
            <a:r>
              <a:rPr lang="en-US" sz="2000" dirty="0" smtClean="0">
                <a:latin typeface="Arial" pitchFamily="34" charset="0"/>
                <a:cs typeface="Arial" pitchFamily="34" charset="0"/>
              </a:rPr>
              <a:t>6.3. Perceptions of investment risk</a:t>
            </a:r>
          </a:p>
          <a:p>
            <a:r>
              <a:rPr lang="en-US" sz="2000" dirty="0" smtClean="0">
                <a:latin typeface="Arial" pitchFamily="34" charset="0"/>
                <a:cs typeface="Arial" pitchFamily="34" charset="0"/>
              </a:rPr>
              <a:t>6.4. Mental accounting and investing</a:t>
            </a:r>
          </a:p>
          <a:p>
            <a:r>
              <a:rPr lang="en-US" sz="2000" dirty="0" smtClean="0">
                <a:latin typeface="Arial" pitchFamily="34" charset="0"/>
                <a:cs typeface="Arial" pitchFamily="34" charset="0"/>
              </a:rPr>
              <a:t>6.5. Emotions and investing</a:t>
            </a:r>
          </a:p>
          <a:p>
            <a:r>
              <a:rPr lang="en-US" sz="2000" dirty="0" smtClean="0">
                <a:latin typeface="Arial" pitchFamily="34" charset="0"/>
                <a:cs typeface="Arial" pitchFamily="34" charset="0"/>
              </a:rPr>
              <a:t>Summary</a:t>
            </a:r>
          </a:p>
          <a:p>
            <a:r>
              <a:rPr lang="en-US" sz="2000" dirty="0" smtClean="0">
                <a:latin typeface="Arial" pitchFamily="34" charset="0"/>
                <a:cs typeface="Arial" pitchFamily="34" charset="0"/>
              </a:rPr>
              <a:t>Key terms</a:t>
            </a:r>
          </a:p>
          <a:p>
            <a:r>
              <a:rPr lang="en-US" sz="2000" dirty="0" smtClean="0">
                <a:latin typeface="Arial" pitchFamily="34" charset="0"/>
                <a:cs typeface="Arial" pitchFamily="34" charset="0"/>
              </a:rPr>
              <a:t>Questions and problems</a:t>
            </a:r>
          </a:p>
        </p:txBody>
      </p:sp>
      <p:sp>
        <p:nvSpPr>
          <p:cNvPr id="3" name="Title 2"/>
          <p:cNvSpPr>
            <a:spLocks noGrp="1"/>
          </p:cNvSpPr>
          <p:nvPr>
            <p:ph type="title"/>
          </p:nvPr>
        </p:nvSpPr>
        <p:spPr>
          <a:xfrm>
            <a:off x="457200" y="152400"/>
            <a:ext cx="8229600" cy="1265238"/>
          </a:xfrm>
        </p:spPr>
        <p:txBody>
          <a:bodyPr>
            <a:normAutofit fontScale="90000"/>
          </a:bodyPr>
          <a:lstStyle/>
          <a:p>
            <a:r>
              <a:rPr lang="en-US" sz="4400" dirty="0" smtClean="0">
                <a:latin typeface="Arial" pitchFamily="34" charset="0"/>
                <a:cs typeface="Arial" pitchFamily="34" charset="0"/>
              </a:rPr>
              <a:t/>
            </a:r>
            <a:br>
              <a:rPr lang="en-US" sz="4400" dirty="0" smtClean="0">
                <a:latin typeface="Arial" pitchFamily="34" charset="0"/>
                <a:cs typeface="Arial" pitchFamily="34" charset="0"/>
              </a:rPr>
            </a:br>
            <a:r>
              <a:rPr lang="en-US" sz="4400" dirty="0" smtClean="0">
                <a:latin typeface="Arial" pitchFamily="34" charset="0"/>
                <a:cs typeface="Arial" pitchFamily="34" charset="0"/>
              </a:rPr>
              <a:t>6. Psychological aspects in investment decision making</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400" dirty="0" smtClean="0">
                <a:latin typeface="Arial" pitchFamily="34" charset="0"/>
                <a:cs typeface="Arial" pitchFamily="34" charset="0"/>
              </a:rPr>
              <a:t>The finance and investment decisions for some decades in the past are based on the assumptions that people make rational decisions and are unbiased in their predictions about the future.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The modern portfolio theory as well as other theories, such as CAPM, APT presented in chapter 3, was developed following these assumptions.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But we all know that sometimes people act in obvious irrational way and they do the mistakes in their forecasts for the future.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Investors could be the case of irrational acting.</a:t>
            </a:r>
          </a:p>
          <a:p>
            <a:r>
              <a:rPr lang="en-US" sz="2400" dirty="0" smtClean="0">
                <a:latin typeface="Arial" pitchFamily="34" charset="0"/>
                <a:cs typeface="Arial" pitchFamily="34" charset="0"/>
              </a:rPr>
              <a:t> </a:t>
            </a:r>
          </a:p>
          <a:p>
            <a:r>
              <a:rPr lang="en-US" sz="2400" dirty="0" smtClean="0">
                <a:latin typeface="Arial" pitchFamily="34" charset="0"/>
                <a:cs typeface="Arial" pitchFamily="34" charset="0"/>
              </a:rPr>
              <a:t>For example, people usually are risk averse, but the investors will take the risk if the expected return is sufficient. </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Psychological aspects in investment decision making</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Over the past decade the evidence that psychology and emotions influence both financial and investment decisions became more and more convincing.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Today not only psychologists but the economists as well agree that investors can be irrational.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And the predictable decision errors can affect the changes in the markets.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So it is very important to understand actual investors’ behavior and psychological biases that affect their decision making.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In this chapter some important psychological aspects and characteristics of investors’ behavior are discussed.</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Psychological aspects in investment decision making</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b="1" i="1" dirty="0" smtClean="0">
                <a:latin typeface="Arial" pitchFamily="34" charset="0"/>
                <a:cs typeface="Arial" pitchFamily="34" charset="0"/>
              </a:rPr>
              <a:t>Overconfidence causes people to overestimate their knowledge, risks, and their </a:t>
            </a:r>
            <a:r>
              <a:rPr lang="en-US" sz="2800" dirty="0" smtClean="0">
                <a:latin typeface="Arial" pitchFamily="34" charset="0"/>
                <a:cs typeface="Arial" pitchFamily="34" charset="0"/>
              </a:rPr>
              <a:t>ability to control events.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Interestingly, people are more overconfident when they feel like they have control of the outcome – even when this clearly not the case, just the illusion.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perception occurs in investing as well.</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Even without information, people believe the stocks they own will perform better than stocks they do not own.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However, ownership of a stock only gives the illusion of having control of the performance of the stock.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Typically, investors expect to earn an above -average return.</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Psychological aspects in investment decision making</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Investing is a difficult process.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It involves gathering information, information analysis and decision making based on that information.</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However, overconfidence causes us to misinterpret the accuracy of the information and overestimate our skills in analyzing it.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It occurs after people experience some success.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self-attribution bias leads people to believe that successes are attributed to skill while failure is caused by bad luck.</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Overconfidence</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2400" dirty="0" smtClean="0">
                <a:latin typeface="Arial" pitchFamily="34" charset="0"/>
                <a:cs typeface="Arial" pitchFamily="34" charset="0"/>
              </a:rPr>
              <a:t> After some success in the market investors may exhibit </a:t>
            </a:r>
            <a:r>
              <a:rPr lang="en-US" sz="2400" dirty="0" smtClean="0">
                <a:latin typeface="Arial" pitchFamily="34" charset="0"/>
                <a:cs typeface="Arial" pitchFamily="34" charset="0"/>
              </a:rPr>
              <a:t>overconfident behavior</a:t>
            </a:r>
            <a:r>
              <a:rPr lang="en-US" sz="2400" dirty="0" smtClean="0">
                <a:latin typeface="Arial" pitchFamily="34" charset="0"/>
                <a:cs typeface="Arial" pitchFamily="34" charset="0"/>
              </a:rPr>
              <a: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Overconfidence </a:t>
            </a:r>
            <a:r>
              <a:rPr lang="en-US" sz="2400" dirty="0" smtClean="0">
                <a:latin typeface="Arial" pitchFamily="34" charset="0"/>
                <a:cs typeface="Arial" pitchFamily="34" charset="0"/>
              </a:rPr>
              <a:t>can lead investors to poor trading decisions which often manifest themselves as excessive trading, risk taking and ultimately portfolio losses.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Their overconfidence increases the amount they trade because it causes them to be to certain about their opinions</a:t>
            </a:r>
            <a:r>
              <a:rPr lang="en-US" sz="2400" dirty="0" smtClean="0">
                <a:latin typeface="Arial" pitchFamily="34" charset="0"/>
                <a:cs typeface="Arial" pitchFamily="34" charset="0"/>
              </a:rPr>
              <a: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t>
            </a:r>
            <a:r>
              <a:rPr lang="en-US" sz="2400" dirty="0" smtClean="0">
                <a:latin typeface="Arial" pitchFamily="34" charset="0"/>
                <a:cs typeface="Arial" pitchFamily="34" charset="0"/>
              </a:rPr>
              <a:t>Investors’ opinions derive from their beliefs regarding</a:t>
            </a:r>
          </a:p>
          <a:p>
            <a:r>
              <a:rPr lang="en-US" sz="2400" dirty="0" smtClean="0">
                <a:latin typeface="Arial" pitchFamily="34" charset="0"/>
                <a:cs typeface="Arial" pitchFamily="34" charset="0"/>
              </a:rPr>
              <a:t>accuracy of the information they have obtained and their ability to interpret it.</a:t>
            </a: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Overconfident investors believe more strongly in their own valuation of a stock and concern themselves less about the believes of others.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Consider an investor who receives accurate information and is highly capable of interpreting it.</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Overconfidence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The investor’s high frequency of trading should result in high returns due to the individual’s skill and the quality of the information.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In fact, these returns should be high enough to beat a simple buy-and-hold strategy while covering the costs of trading</a:t>
            </a:r>
            <a:r>
              <a:rPr lang="en-US" sz="2800" dirty="0" smtClean="0">
                <a:latin typeface="Arial" pitchFamily="34" charset="0"/>
                <a:cs typeface="Arial" pitchFamily="34" charset="0"/>
              </a:rPr>
              <a: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On the other hand, if the investor does not have superior ability but rather is suffering from a dose of overconfidence, then the high frequency of turnover will </a:t>
            </a:r>
            <a:r>
              <a:rPr lang="en-US" sz="2800" dirty="0" smtClean="0">
                <a:latin typeface="Arial" pitchFamily="34" charset="0"/>
                <a:cs typeface="Arial" pitchFamily="34" charset="0"/>
              </a:rPr>
              <a:t>not result </a:t>
            </a:r>
            <a:r>
              <a:rPr lang="en-US" sz="2800" dirty="0" smtClean="0">
                <a:latin typeface="Arial" pitchFamily="34" charset="0"/>
                <a:cs typeface="Arial" pitchFamily="34" charset="0"/>
              </a:rPr>
              <a:t>in portfolio returns large enough to beat the buy-and-hold strategy and cover costs. </a:t>
            </a:r>
          </a:p>
          <a:p>
            <a:endParaRPr lang="en-US" sz="2800" i="1" dirty="0" smtClean="0">
              <a:latin typeface="Arial" pitchFamily="34" charset="0"/>
              <a:cs typeface="Arial" pitchFamily="34" charset="0"/>
            </a:endParaRPr>
          </a:p>
          <a:p>
            <a:r>
              <a:rPr lang="en-US" sz="2800" i="1" dirty="0" smtClean="0">
                <a:latin typeface="Arial" pitchFamily="34" charset="0"/>
                <a:cs typeface="Arial" pitchFamily="34" charset="0"/>
              </a:rPr>
              <a:t>Overconfidence–based trading is hazardous when it comes to accumulating </a:t>
            </a:r>
            <a:r>
              <a:rPr lang="en-US" sz="2800" dirty="0" smtClean="0">
                <a:latin typeface="Arial" pitchFamily="34" charset="0"/>
                <a:cs typeface="Arial" pitchFamily="34" charset="0"/>
              </a:rPr>
              <a:t>wealth.</a:t>
            </a:r>
            <a:endParaRPr lang="en-US" dirty="0" smtClean="0"/>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High commission costs are not the only problem caused by excessive trading.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It has been observed that overconfidence leads to trading too frequently as well as to purchase the wrong stocks.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So, overconfidence can also cause the investor to sell a good –performing stock in order to purchase a poor one.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If many investors suffer from overconfidence at the same time, then signs might be found within the stock market.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Overconfidence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400" dirty="0" smtClean="0">
                <a:latin typeface="Arial" pitchFamily="34" charset="0"/>
                <a:cs typeface="Arial" pitchFamily="34" charset="0"/>
              </a:rPr>
              <a:t>Specifically, after the overall stock market increase, many investors may attribute their success to their own skill and become overconfident.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This will lead to greater trading by a large group of investors and may impact overall trading volume on the stock exchanges.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Alternatively, overall trading is lower after market declines. Investors appear to attribute the success of the good period to their own skill and begin trading more.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Poor performance makes them less overconfident and is followed by lower trading activity.</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i="1" dirty="0" smtClean="0">
                <a:latin typeface="Arial" pitchFamily="34" charset="0"/>
                <a:cs typeface="Arial" pitchFamily="34" charset="0"/>
              </a:rPr>
              <a:t>Overconfidence</a:t>
            </a:r>
            <a:r>
              <a:rPr lang="en-US" sz="2800" i="1" dirty="0" smtClean="0">
                <a:latin typeface="Arial" pitchFamily="34" charset="0"/>
                <a:cs typeface="Arial" pitchFamily="34" charset="0"/>
              </a:rPr>
              <a:t> also affects investors’ risk-taking behavior. </a:t>
            </a:r>
          </a:p>
          <a:p>
            <a:endParaRPr lang="en-US" sz="2800" i="1" dirty="0" smtClean="0">
              <a:latin typeface="Arial" pitchFamily="34" charset="0"/>
              <a:cs typeface="Arial" pitchFamily="34" charset="0"/>
            </a:endParaRPr>
          </a:p>
          <a:p>
            <a:r>
              <a:rPr lang="en-US" sz="2800" i="1" dirty="0" smtClean="0">
                <a:latin typeface="Arial" pitchFamily="34" charset="0"/>
                <a:cs typeface="Arial" pitchFamily="34" charset="0"/>
              </a:rPr>
              <a:t>Rational investors </a:t>
            </a:r>
            <a:r>
              <a:rPr lang="en-US" sz="2800" dirty="0" smtClean="0">
                <a:latin typeface="Arial" pitchFamily="34" charset="0"/>
                <a:cs typeface="Arial" pitchFamily="34" charset="0"/>
              </a:rPr>
              <a:t>try to maximize returns while minimizing the amount of risk taken.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However, overconfident investors misinterpret the level of risk they take.</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After all, if an investor is confident that the stocks picked will gave a high return, then there is risk?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portfolios of overconfident investors will have higher risk for two reasons.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First is the tendency to purchase higher risk stocks.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Higher risk sticks are generally from smaller, newer companies. The second reason is a tendency to under diversify their portfolio.</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Prevalent risk can be measured in several ways: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portfolio volatility, beta and the size of the firms in the portfolio.</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Portfolio volatility measures the degree of ups and downs the portfolio experiences.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High-volatility portfolios exhibit dramatic swings in price and are indicative of under diversification.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 higher beta of the portfolio indicates that the security has higher risk and will exhibit more volatility than the stock market in general.</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400" i="1" dirty="0" smtClean="0">
                <a:latin typeface="Arial" pitchFamily="34" charset="0"/>
                <a:cs typeface="Arial" pitchFamily="34" charset="0"/>
              </a:rPr>
              <a:t>Overconfidence comes partially from the illusion of knowledge. </a:t>
            </a:r>
          </a:p>
          <a:p>
            <a:endParaRPr lang="en-US" sz="2400" i="1" dirty="0" smtClean="0">
              <a:latin typeface="Arial" pitchFamily="34" charset="0"/>
              <a:cs typeface="Arial" pitchFamily="34" charset="0"/>
            </a:endParaRPr>
          </a:p>
          <a:p>
            <a:r>
              <a:rPr lang="en-US" sz="2400" i="1" dirty="0" smtClean="0">
                <a:latin typeface="Arial" pitchFamily="34" charset="0"/>
                <a:cs typeface="Arial" pitchFamily="34" charset="0"/>
              </a:rPr>
              <a:t>This refers to </a:t>
            </a:r>
            <a:r>
              <a:rPr lang="en-US" sz="2400" dirty="0" smtClean="0">
                <a:latin typeface="Arial" pitchFamily="34" charset="0"/>
                <a:cs typeface="Arial" pitchFamily="34" charset="0"/>
              </a:rPr>
              <a:t>the tendency for people to believe that the accuracy of their forecasts increases with more information;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that is, more information increases one’s knowledge about something and improves one’s decisions.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Using the Internet, today investors have access to huge quantities of information.</a:t>
            </a: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This information includes historical data:,</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such as past prices, returns, the firms’ operational performance as well as current information, such as real-time news, prices, etc.</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However, most individual investors lack the training and experience of professional investors and;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therefore are less sure of how to interpret this information.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That is, this information does not give them as much knowledge about the situation as they think because they do not have training to interpret it properly.</a:t>
            </a:r>
          </a:p>
          <a:p>
            <a:r>
              <a:rPr lang="en-US" sz="2800" dirty="0" smtClean="0">
                <a:latin typeface="Arial" pitchFamily="34" charset="0"/>
                <a:cs typeface="Arial" pitchFamily="34" charset="0"/>
              </a:rPr>
              <a:t> </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Many individual investors realize they have a limited ability to interpret investment information, so they use the Internet for help.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Investors can get analyst recommendations, subscribe to expert services, join news groups, etc.</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However, online investors need to take what they see on the screen, but not all recommendations really are from experts.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However if investors perceive the messages as having increased their knowledge, they might be overconfident about their</a:t>
            </a:r>
          </a:p>
          <a:p>
            <a:r>
              <a:rPr lang="en-US" sz="2800" dirty="0" smtClean="0">
                <a:latin typeface="Arial" pitchFamily="34" charset="0"/>
                <a:cs typeface="Arial" pitchFamily="34" charset="0"/>
              </a:rPr>
              <a:t>investment decisions.</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Overconfidence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Another important for investor psychological factor is the illusion of control. People often believe they have influence over the outcome of uncontrollable events.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Early positive results give the investor greater illusion of control than early negative results.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When a greater amount of information is obtained by investor, illusion of control is greater as well.</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Overconfidence could be learned through the past success.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more successes the investors experience, the more they will attribute it to their own ability, even when much luck is involved. </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Overconfidence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As a consequence, overconfident behavior will be more</a:t>
            </a:r>
          </a:p>
          <a:p>
            <a:r>
              <a:rPr lang="en-US" sz="2800" dirty="0" smtClean="0">
                <a:latin typeface="Arial" pitchFamily="34" charset="0"/>
                <a:cs typeface="Arial" pitchFamily="34" charset="0"/>
              </a:rPr>
              <a:t>pronounced in bull markets than in bear markets (see </a:t>
            </a:r>
            <a:r>
              <a:rPr lang="en-US" sz="2800" dirty="0" err="1" smtClean="0">
                <a:latin typeface="Arial" pitchFamily="34" charset="0"/>
                <a:cs typeface="Arial" pitchFamily="34" charset="0"/>
              </a:rPr>
              <a:t>Geervais</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Odean</a:t>
            </a:r>
            <a:r>
              <a:rPr lang="en-US" sz="2800" dirty="0" smtClean="0">
                <a:latin typeface="Arial" pitchFamily="34" charset="0"/>
                <a:cs typeface="Arial" pitchFamily="34" charset="0"/>
              </a:rPr>
              <a:t>, 2001).</a:t>
            </a:r>
          </a:p>
          <a:p>
            <a:endParaRPr lang="en-US" sz="2800" b="1" dirty="0" smtClean="0">
              <a:latin typeface="Arial" pitchFamily="34" charset="0"/>
              <a:cs typeface="Arial" pitchFamily="34" charset="0"/>
            </a:endParaRPr>
          </a:p>
          <a:p>
            <a:r>
              <a:rPr lang="en-US" sz="2800" b="1" dirty="0" smtClean="0">
                <a:latin typeface="Arial" pitchFamily="34" charset="0"/>
                <a:cs typeface="Arial" pitchFamily="34" charset="0"/>
              </a:rPr>
              <a:t>Disposition effect</a:t>
            </a:r>
          </a:p>
          <a:p>
            <a:r>
              <a:rPr lang="en-US" sz="2800" dirty="0" smtClean="0">
                <a:latin typeface="Arial" pitchFamily="34" charset="0"/>
                <a:cs typeface="Arial" pitchFamily="34" charset="0"/>
              </a:rPr>
              <a:t>People usually avoid actions that create regret and seek actions that cause pride.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Regret is the emotional pain that comes with realizing that a previous decision turned out to be a bad one.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Pride is the emotional joy of realizing that a decision turned out well.</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Disposition effect</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r>
              <a:rPr lang="en-US" sz="2800" dirty="0" smtClean="0">
                <a:latin typeface="Arial" pitchFamily="34" charset="0"/>
                <a:cs typeface="Arial" pitchFamily="34" charset="0"/>
              </a:rPr>
              <a:t>Avoiding regret and seeking pride affects person’s behavior and this is the true for the investors’ decisions too.</a:t>
            </a:r>
          </a:p>
          <a:p>
            <a:endParaRPr lang="en-US" sz="2800" dirty="0" smtClean="0">
              <a:latin typeface="Arial" pitchFamily="34" charset="0"/>
              <a:cs typeface="Arial" pitchFamily="34" charset="0"/>
            </a:endParaRPr>
          </a:p>
          <a:p>
            <a:r>
              <a:rPr lang="en-US" sz="2800" dirty="0" err="1" smtClean="0">
                <a:latin typeface="Arial" pitchFamily="34" charset="0"/>
                <a:cs typeface="Arial" pitchFamily="34" charset="0"/>
              </a:rPr>
              <a:t>Shefrin</a:t>
            </a:r>
            <a:r>
              <a:rPr lang="en-US" sz="2800" dirty="0" smtClean="0">
                <a:latin typeface="Arial" pitchFamily="34" charset="0"/>
                <a:cs typeface="Arial" pitchFamily="34" charset="0"/>
              </a:rPr>
              <a:t> and </a:t>
            </a:r>
            <a:r>
              <a:rPr lang="en-US" sz="2800" dirty="0" err="1" smtClean="0">
                <a:latin typeface="Arial" pitchFamily="34" charset="0"/>
                <a:cs typeface="Arial" pitchFamily="34" charset="0"/>
              </a:rPr>
              <a:t>Statman</a:t>
            </a:r>
            <a:r>
              <a:rPr lang="en-US" sz="2800" dirty="0" smtClean="0">
                <a:latin typeface="Arial" pitchFamily="34" charset="0"/>
                <a:cs typeface="Arial" pitchFamily="34" charset="0"/>
              </a:rPr>
              <a:t> (1985) were the first economists who showed that fearing regret and seeking pride causes: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investors to be predisposed to selling winners (potential stocks with growing market prices) to early and;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riding losers (stocks with the negative tendencies in market prices) too long.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They call this the </a:t>
            </a:r>
            <a:r>
              <a:rPr lang="en-US" sz="2800" b="1" i="1" dirty="0" smtClean="0">
                <a:latin typeface="Arial" pitchFamily="34" charset="0"/>
                <a:cs typeface="Arial" pitchFamily="34" charset="0"/>
              </a:rPr>
              <a:t>disposition effect.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Do the investors behave in a rational manner by more often selling losers or are investors affected by their psychology and have a tendency to sell their best stocks?</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Disposition effect</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Several empirical studies provide evidence that that investors behave in a manner more consistent with the disposition effect.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Researchers (</a:t>
            </a:r>
            <a:r>
              <a:rPr lang="en-US" sz="2800" dirty="0" err="1" smtClean="0">
                <a:latin typeface="Arial" pitchFamily="34" charset="0"/>
                <a:cs typeface="Arial" pitchFamily="34" charset="0"/>
              </a:rPr>
              <a:t>Shapira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Venezia</a:t>
            </a:r>
            <a:r>
              <a:rPr lang="en-US" sz="2800" dirty="0" smtClean="0">
                <a:latin typeface="Arial" pitchFamily="34" charset="0"/>
                <a:cs typeface="Arial" pitchFamily="34" charset="0"/>
              </a:rPr>
              <a:t>, 2001; Chen, et al, 2007) have found the disposition effect to be pervasive.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They found that the more recently the stock gains or losses occurred, the stronger the propensity was to sell winners and hold losers.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Investors usually hold in their portfolios losers remarkably</a:t>
            </a:r>
          </a:p>
          <a:p>
            <a:r>
              <a:rPr lang="en-US" sz="2800" dirty="0" smtClean="0">
                <a:latin typeface="Arial" pitchFamily="34" charset="0"/>
                <a:cs typeface="Arial" pitchFamily="34" charset="0"/>
              </a:rPr>
              <a:t>longer than winners.</a:t>
            </a:r>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Disposition effect</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dirty="0" smtClean="0">
                <a:latin typeface="Arial" pitchFamily="34" charset="0"/>
                <a:cs typeface="Arial" pitchFamily="34" charset="0"/>
              </a:rPr>
              <a:t>The disposition effect not only predicts selling of winners but also suggests that the winners are sold too soon and the losers are held too long.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 such investor behavior does affect the potential results from his investments?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Selling winners to soon suggests that those stocks will continue to perform well after they are sold and holding losers too long suggests that those stocks will continue to perform poorly.</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Disposition effect</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The fear of regret and the seeking of pride can affect investors’ wealth in two ways:</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 first,</a:t>
            </a:r>
            <a:r>
              <a:rPr lang="en-US" sz="2800" dirty="0" smtClean="0">
                <a:latin typeface="Arial" pitchFamily="34" charset="0"/>
                <a:cs typeface="Arial" pitchFamily="34" charset="0"/>
              </a:rPr>
              <a:t> investors are paying more in taxes because of the disposition to sell winner instead of losers;</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second</a:t>
            </a:r>
            <a:r>
              <a:rPr lang="en-US" sz="2800" dirty="0" smtClean="0">
                <a:latin typeface="Arial" pitchFamily="34" charset="0"/>
                <a:cs typeface="Arial" pitchFamily="34" charset="0"/>
              </a:rPr>
              <a:t>, investors earn a lower return on their portfolio because they sell the winners too early and hold poorly performing stocks that continue with decreasing market results.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Interesting are the results of some other studies (</a:t>
            </a:r>
            <a:r>
              <a:rPr lang="en-US" sz="2800" dirty="0" err="1" smtClean="0">
                <a:latin typeface="Arial" pitchFamily="34" charset="0"/>
                <a:cs typeface="Arial" pitchFamily="34" charset="0"/>
              </a:rPr>
              <a:t>Nofsinger</a:t>
            </a:r>
            <a:r>
              <a:rPr lang="en-US" sz="2800" dirty="0" smtClean="0">
                <a:latin typeface="Arial" pitchFamily="34" charset="0"/>
                <a:cs typeface="Arial" pitchFamily="34" charset="0"/>
              </a:rPr>
              <a:t>, 2001) in which individual investors’ reaction to the news about the economy and about the company was investigated.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Disposition effect</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latin typeface="Arial" pitchFamily="34" charset="0"/>
                <a:cs typeface="Arial" pitchFamily="34" charset="0"/>
              </a:rPr>
              <a:t>Good news about the company that increases the stock price induces investors to sell stock (selling winners).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And, controversially, bad news about the firm does not induce investors to sell (holding losers).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is consistent with avoiding regret and seeking pride.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However, news about the economy does not induce investor trading.</a:t>
            </a:r>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Disposition effect</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Investors are less likely than usual to sell winners after good economic news and these results are not consistent with the disposition effect.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 such results could be explained?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Investors’ actions are consistent with the disposition effect for company news because the feeling with the disposition effect of regret is strong.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 the case of economic news, investors have a weaker feeling of regret because the outcome is considered beyond their control.</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leads to actions that are not consistent with the predictions of the disposition effect.</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Disposition effect</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b="1" dirty="0" smtClean="0">
                <a:latin typeface="Arial" pitchFamily="34" charset="0"/>
                <a:cs typeface="Arial" pitchFamily="34" charset="0"/>
              </a:rPr>
              <a:t>Perceptions of investment risk</a:t>
            </a:r>
          </a:p>
          <a:p>
            <a:endParaRPr lang="en-US" sz="2800" b="1" dirty="0" smtClean="0">
              <a:latin typeface="Arial" pitchFamily="34" charset="0"/>
              <a:cs typeface="Arial" pitchFamily="34" charset="0"/>
            </a:endParaRPr>
          </a:p>
          <a:p>
            <a:r>
              <a:rPr lang="en-US" sz="2800" dirty="0" smtClean="0">
                <a:latin typeface="Arial" pitchFamily="34" charset="0"/>
                <a:cs typeface="Arial" pitchFamily="34" charset="0"/>
              </a:rPr>
              <a:t>People’s perception of risk appears to vary.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One important factor in evaluating a current risky decision is a past outcome: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people are willing to take more risk after earning gains and less risk after losses.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After experiencing a gain or profit, people are willing to take more risk.</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After gaining big sum of money in gambling people don’t fully consider the new money as their own.</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Perceptions of investment risk</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 So, when they are taking additional risk they act as if they gamble with opponent’s money (casino money).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is called as </a:t>
            </a:r>
            <a:r>
              <a:rPr lang="en-US" sz="2800" b="1" i="1" dirty="0" smtClean="0">
                <a:latin typeface="Arial" pitchFamily="34" charset="0"/>
                <a:cs typeface="Arial" pitchFamily="34" charset="0"/>
              </a:rPr>
              <a:t>“house-money” effect.</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 The </a:t>
            </a:r>
            <a:r>
              <a:rPr lang="en-US" sz="2800" dirty="0" smtClean="0">
                <a:latin typeface="Arial" pitchFamily="34" charset="0"/>
                <a:cs typeface="Arial" pitchFamily="34" charset="0"/>
              </a:rPr>
              <a:t>“house-money” effect predicts that investors are more likely to purchase higher-risk stocks after locking in gain by selling stocks at a profit.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After experiencing a financial loss, people become less willing to take a risk.</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effect is recognized as </a:t>
            </a:r>
            <a:r>
              <a:rPr lang="en-US" sz="2800" b="1" i="1" dirty="0" smtClean="0">
                <a:latin typeface="Arial" pitchFamily="34" charset="0"/>
                <a:cs typeface="Arial" pitchFamily="34" charset="0"/>
              </a:rPr>
              <a:t>“snakebite” effect - the people remember this for a long </a:t>
            </a:r>
            <a:r>
              <a:rPr lang="en-US" sz="2800" dirty="0" smtClean="0">
                <a:latin typeface="Arial" pitchFamily="34" charset="0"/>
                <a:cs typeface="Arial" pitchFamily="34" charset="0"/>
              </a:rPr>
              <a:t>time and become cautious.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Perceptions of investment risk</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25000" lnSpcReduction="20000"/>
          </a:bodyPr>
          <a:lstStyle/>
          <a:p>
            <a:endParaRPr lang="en-US" sz="8000" dirty="0" smtClean="0">
              <a:latin typeface="Arial" pitchFamily="34" charset="0"/>
              <a:cs typeface="Arial" pitchFamily="34" charset="0"/>
            </a:endParaRPr>
          </a:p>
          <a:p>
            <a:r>
              <a:rPr lang="en-US" sz="8000" dirty="0" smtClean="0">
                <a:latin typeface="Arial" pitchFamily="34" charset="0"/>
                <a:cs typeface="Arial" pitchFamily="34" charset="0"/>
              </a:rPr>
              <a:t>Likewise, after having their money lost people often feel they will be unsuccessful in the future too and they avoid taking risk in their investment decisions. </a:t>
            </a:r>
          </a:p>
          <a:p>
            <a:endParaRPr lang="en-US" sz="8000" dirty="0" smtClean="0">
              <a:latin typeface="Arial" pitchFamily="34" charset="0"/>
              <a:cs typeface="Arial" pitchFamily="34" charset="0"/>
            </a:endParaRPr>
          </a:p>
          <a:p>
            <a:r>
              <a:rPr lang="en-US" sz="8000" dirty="0" smtClean="0">
                <a:latin typeface="Arial" pitchFamily="34" charset="0"/>
                <a:cs typeface="Arial" pitchFamily="34" charset="0"/>
              </a:rPr>
              <a:t>For example, picking new stocks to the portfolio can give better diversification of investors’ portfolio, </a:t>
            </a:r>
          </a:p>
          <a:p>
            <a:endParaRPr lang="en-US" sz="8000" dirty="0" smtClean="0">
              <a:latin typeface="Arial" pitchFamily="34" charset="0"/>
              <a:cs typeface="Arial" pitchFamily="34" charset="0"/>
            </a:endParaRPr>
          </a:p>
          <a:p>
            <a:r>
              <a:rPr lang="en-US" sz="8000" dirty="0" smtClean="0">
                <a:latin typeface="Arial" pitchFamily="34" charset="0"/>
                <a:cs typeface="Arial" pitchFamily="34" charset="0"/>
              </a:rPr>
              <a:t>but if the newly purchased stocks quickly decline in price, the investor might feel snakebite effect and be afraid of picking stocks in his portfolio in the future.</a:t>
            </a:r>
          </a:p>
          <a:p>
            <a:endParaRPr lang="en-US" sz="8000" dirty="0" smtClean="0">
              <a:latin typeface="Arial" pitchFamily="34" charset="0"/>
              <a:cs typeface="Arial" pitchFamily="34" charset="0"/>
            </a:endParaRPr>
          </a:p>
          <a:p>
            <a:r>
              <a:rPr lang="en-US" sz="8000" dirty="0" smtClean="0">
                <a:latin typeface="Arial" pitchFamily="34" charset="0"/>
                <a:cs typeface="Arial" pitchFamily="34" charset="0"/>
              </a:rPr>
              <a:t>But we can observe that sometimes losers don’t avoid risk.</a:t>
            </a:r>
          </a:p>
          <a:p>
            <a:endParaRPr lang="en-US" sz="8000" dirty="0" smtClean="0">
              <a:latin typeface="Arial" pitchFamily="34" charset="0"/>
              <a:cs typeface="Arial" pitchFamily="34" charset="0"/>
            </a:endParaRPr>
          </a:p>
          <a:p>
            <a:r>
              <a:rPr lang="en-US" sz="8000" dirty="0" smtClean="0">
                <a:latin typeface="Arial" pitchFamily="34" charset="0"/>
                <a:cs typeface="Arial" pitchFamily="34" charset="0"/>
              </a:rPr>
              <a:t> Then losers use the chance to make up their losses. </a:t>
            </a:r>
          </a:p>
          <a:p>
            <a:endParaRPr lang="en-US" sz="8000"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Perceptions of investment risk</a:t>
            </a:r>
            <a:br>
              <a:rPr lang="en-US" sz="40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And the need for breaking even becomes to be stronger than the “snakebite” effect.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People without significant gains or losses prefer not to take the risk.</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Examining the risks of the investor the </a:t>
            </a:r>
            <a:r>
              <a:rPr lang="en-US" sz="2800" i="1" dirty="0" smtClean="0">
                <a:latin typeface="Arial" pitchFamily="34" charset="0"/>
                <a:cs typeface="Arial" pitchFamily="34" charset="0"/>
              </a:rPr>
              <a:t>endowment effect must be mentioned </a:t>
            </a:r>
            <a:r>
              <a:rPr lang="en-US" sz="2800" dirty="0" smtClean="0">
                <a:latin typeface="Arial" pitchFamily="34" charset="0"/>
                <a:cs typeface="Arial" pitchFamily="34" charset="0"/>
              </a:rPr>
              <a:t>too. </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Perceptions of investment risk</a:t>
            </a:r>
            <a:br>
              <a:rPr lang="en-US" sz="40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The endowment effect is when people demand much more to sell thing than they would be willing to pay to buy it.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 closely related to endowment effect is a status quo bias - behavior of the people when they try to keep what they have been given instead of exchanging.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 can endowment or status quo bias affect investors?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People have tendency to hold the investments they already have.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status quo bias increases as the number of investment options increases. </a:t>
            </a:r>
            <a:endParaRPr lang="en-US" dirty="0" smtClean="0"/>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Perceptions of investment risk</a:t>
            </a:r>
            <a:br>
              <a:rPr lang="en-US" sz="40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That means, the more complicated the investment decision that was needed becomes, the more likely the person is to choose to do nothing.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 the real world investors face the choice of investing in thousands of companies stocks, bonds, other investment vehicles.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All these possibilities may affect the investors, and as a result they often choose to avoid making a change.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can be a particular problem when the investments have lost money.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We can observe such a behavior of the investors during last years</a:t>
            </a:r>
            <a:r>
              <a:rPr lang="en-US" dirty="0" smtClean="0"/>
              <a:t>.</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Perceptions of investment risk</a:t>
            </a:r>
            <a:br>
              <a:rPr lang="en-US" sz="40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5716</TotalTime>
  <Words>2784</Words>
  <Application>Microsoft Office PowerPoint</Application>
  <PresentationFormat>On-screen Show (4:3)</PresentationFormat>
  <Paragraphs>331</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Concourse</vt:lpstr>
      <vt:lpstr>Slide 1</vt:lpstr>
      <vt:lpstr> Investment and portfolio management MGT 531 </vt:lpstr>
      <vt:lpstr>References </vt:lpstr>
      <vt:lpstr>Summary of last lecture </vt:lpstr>
      <vt:lpstr>Contents of today's lecture </vt:lpstr>
      <vt:lpstr>Questions and problems </vt:lpstr>
      <vt:lpstr>Questions and problems </vt:lpstr>
      <vt:lpstr>Questions and problems </vt:lpstr>
      <vt:lpstr> 6. Psychological aspects in investment decision making </vt:lpstr>
      <vt:lpstr>Psychological aspects in investment decision making</vt:lpstr>
      <vt:lpstr>Psychological aspects in investment decision making</vt:lpstr>
      <vt:lpstr>Psychological aspects in investment decision making</vt:lpstr>
      <vt:lpstr>Overconfidence </vt:lpstr>
      <vt:lpstr>Overconfidence</vt:lpstr>
      <vt:lpstr>Overconfidence</vt:lpstr>
      <vt:lpstr>Overconfidence</vt:lpstr>
      <vt:lpstr>Overconfidence</vt:lpstr>
      <vt:lpstr>Overconfidence</vt:lpstr>
      <vt:lpstr>Overconfidence</vt:lpstr>
      <vt:lpstr>Overconfidence</vt:lpstr>
      <vt:lpstr>Overconfidence</vt:lpstr>
      <vt:lpstr>Overconfidence</vt:lpstr>
      <vt:lpstr>Overconfidence</vt:lpstr>
      <vt:lpstr>Overconfidence</vt:lpstr>
      <vt:lpstr>Overconfidence</vt:lpstr>
      <vt:lpstr>Disposition effect </vt:lpstr>
      <vt:lpstr>Disposition effect </vt:lpstr>
      <vt:lpstr>Disposition effect </vt:lpstr>
      <vt:lpstr>Disposition effect </vt:lpstr>
      <vt:lpstr>Disposition effect </vt:lpstr>
      <vt:lpstr>Disposition effect </vt:lpstr>
      <vt:lpstr>Disposition effect </vt:lpstr>
      <vt:lpstr>Perceptions of investment risk </vt:lpstr>
      <vt:lpstr>Perceptions of investment risk </vt:lpstr>
      <vt:lpstr>Perceptions of investment risk </vt:lpstr>
      <vt:lpstr>Perceptions of investment risk </vt:lpstr>
      <vt:lpstr>Perceptions of investment risk </vt:lpstr>
      <vt:lpstr>Perceptions of investment risk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DETERMINANTS OF LABOR SUPPLY OF HUSBANDS AND WIVES</dc:title>
  <dc:creator>Ranjhas</dc:creator>
  <cp:lastModifiedBy>NTS</cp:lastModifiedBy>
  <cp:revision>1713</cp:revision>
  <dcterms:created xsi:type="dcterms:W3CDTF">2012-09-17T13:13:53Z</dcterms:created>
  <dcterms:modified xsi:type="dcterms:W3CDTF">2014-06-29T14:09:20Z</dcterms:modified>
</cp:coreProperties>
</file>