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44" r:id="rId1"/>
  </p:sldMasterIdLst>
  <p:notesMasterIdLst>
    <p:notesMasterId r:id="rId44"/>
  </p:notesMasterIdLst>
  <p:sldIdLst>
    <p:sldId id="485" r:id="rId2"/>
    <p:sldId id="560" r:id="rId3"/>
    <p:sldId id="561" r:id="rId4"/>
    <p:sldId id="542" r:id="rId5"/>
    <p:sldId id="575" r:id="rId6"/>
    <p:sldId id="812" r:id="rId7"/>
    <p:sldId id="813" r:id="rId8"/>
    <p:sldId id="814" r:id="rId9"/>
    <p:sldId id="822" r:id="rId10"/>
    <p:sldId id="823" r:id="rId11"/>
    <p:sldId id="839" r:id="rId12"/>
    <p:sldId id="830" r:id="rId13"/>
    <p:sldId id="824" r:id="rId14"/>
    <p:sldId id="831" r:id="rId15"/>
    <p:sldId id="832" r:id="rId16"/>
    <p:sldId id="825" r:id="rId17"/>
    <p:sldId id="833" r:id="rId18"/>
    <p:sldId id="826" r:id="rId19"/>
    <p:sldId id="837" r:id="rId20"/>
    <p:sldId id="827" r:id="rId21"/>
    <p:sldId id="836" r:id="rId22"/>
    <p:sldId id="834" r:id="rId23"/>
    <p:sldId id="828" r:id="rId24"/>
    <p:sldId id="840" r:id="rId25"/>
    <p:sldId id="829" r:id="rId26"/>
    <p:sldId id="841" r:id="rId27"/>
    <p:sldId id="842" r:id="rId28"/>
    <p:sldId id="849" r:id="rId29"/>
    <p:sldId id="851" r:id="rId30"/>
    <p:sldId id="843" r:id="rId31"/>
    <p:sldId id="852" r:id="rId32"/>
    <p:sldId id="844" r:id="rId33"/>
    <p:sldId id="853" r:id="rId34"/>
    <p:sldId id="845" r:id="rId35"/>
    <p:sldId id="854" r:id="rId36"/>
    <p:sldId id="846" r:id="rId37"/>
    <p:sldId id="855" r:id="rId38"/>
    <p:sldId id="847" r:id="rId39"/>
    <p:sldId id="848" r:id="rId40"/>
    <p:sldId id="856" r:id="rId41"/>
    <p:sldId id="858" r:id="rId42"/>
    <p:sldId id="859"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237" autoAdjust="0"/>
  </p:normalViewPr>
  <p:slideViewPr>
    <p:cSldViewPr>
      <p:cViewPr>
        <p:scale>
          <a:sx n="70" d="100"/>
          <a:sy n="70" d="100"/>
        </p:scale>
        <p:origin x="-1302" y="4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08A513-F375-4F62-9721-07A6492E9AA8}" type="datetimeFigureOut">
              <a:rPr lang="en-US" smtClean="0"/>
              <a:pPr/>
              <a:t>29/06/2014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AB5E0B-CCBA-45BE-AFEF-E1EC3E31F36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CFC90C0-6897-42D7-AC91-653C0A51C7AE}" type="datetimeFigureOut">
              <a:rPr lang="en-US" smtClean="0"/>
              <a:pPr/>
              <a:t>29/06/2014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FCF082F8-DAF7-4A24-824B-455D4BBD48A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29/06/2014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29/06/2014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CFC90C0-6897-42D7-AC91-653C0A51C7AE}" type="datetimeFigureOut">
              <a:rPr lang="en-US" smtClean="0"/>
              <a:pPr/>
              <a:t>29/06/2014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CFC90C0-6897-42D7-AC91-653C0A51C7AE}" type="datetimeFigureOut">
              <a:rPr lang="en-US" smtClean="0"/>
              <a:pPr/>
              <a:t>29/06/2014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8CFC90C0-6897-42D7-AC91-653C0A51C7AE}" type="datetimeFigureOut">
              <a:rPr lang="en-US" smtClean="0"/>
              <a:pPr/>
              <a:t>29/06/2014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CFC90C0-6897-42D7-AC91-653C0A51C7AE}" type="datetimeFigureOut">
              <a:rPr lang="en-US" smtClean="0"/>
              <a:pPr/>
              <a:t>29/06/2014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8CFC90C0-6897-42D7-AC91-653C0A51C7AE}" type="datetimeFigureOut">
              <a:rPr lang="en-US" smtClean="0"/>
              <a:pPr/>
              <a:t>29/06/2014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CFC90C0-6897-42D7-AC91-653C0A51C7AE}" type="datetimeFigureOut">
              <a:rPr lang="en-US" smtClean="0"/>
              <a:pPr/>
              <a:t>29/06/2014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FCF082F8-DAF7-4A24-824B-455D4BBD48A2}"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29/06/2014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29/06/2014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CFC90C0-6897-42D7-AC91-653C0A51C7AE}" type="datetimeFigureOut">
              <a:rPr lang="en-US" smtClean="0"/>
              <a:pPr/>
              <a:t>29/06/2014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CF082F8-DAF7-4A24-824B-455D4BBD48A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1" y="1447800"/>
            <a:ext cx="8686800" cy="1938992"/>
          </a:xfrm>
          <a:prstGeom prst="rect">
            <a:avLst/>
          </a:prstGeom>
        </p:spPr>
        <p:txBody>
          <a:bodyPr wrap="square">
            <a:spAutoFit/>
          </a:bodyPr>
          <a:lstStyle/>
          <a:p>
            <a:pPr algn="ctr"/>
            <a:r>
              <a:rPr lang="en-US" sz="4000" b="1" dirty="0" smtClean="0"/>
              <a:t>Investment and portfolio management</a:t>
            </a:r>
          </a:p>
          <a:p>
            <a:pPr algn="ctr"/>
            <a:r>
              <a:rPr lang="en-US" sz="4000" b="1" dirty="0" smtClean="0"/>
              <a:t>MGT 531</a:t>
            </a:r>
            <a:endParaRPr lang="en-US" sz="40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819400"/>
            <a:ext cx="8229600" cy="3187891"/>
          </a:xfrm>
        </p:spPr>
        <p:txBody>
          <a:bodyPr/>
          <a:lstStyle/>
          <a:p>
            <a:pPr algn="ctr"/>
            <a:r>
              <a:rPr lang="en-US" dirty="0" smtClean="0"/>
              <a:t>Lecture #27</a:t>
            </a:r>
            <a:endParaRPr lang="en-US" dirty="0"/>
          </a:p>
        </p:txBody>
      </p:sp>
      <p:sp>
        <p:nvSpPr>
          <p:cNvPr id="3" name="Title 2"/>
          <p:cNvSpPr>
            <a:spLocks noGrp="1"/>
          </p:cNvSpPr>
          <p:nvPr>
            <p:ph type="title"/>
          </p:nvPr>
        </p:nvSpPr>
        <p:spPr>
          <a:xfrm>
            <a:off x="457200" y="685800"/>
            <a:ext cx="8229600" cy="1828800"/>
          </a:xfrm>
        </p:spPr>
        <p:txBody>
          <a:bodyPr>
            <a:normAutofit fontScale="90000"/>
          </a:bodyPr>
          <a:lstStyle/>
          <a:p>
            <a:pPr algn="ctr"/>
            <a:r>
              <a:rPr lang="en-US" dirty="0" smtClean="0"/>
              <a:t/>
            </a:r>
            <a:br>
              <a:rPr lang="en-US" dirty="0" smtClean="0"/>
            </a:br>
            <a:r>
              <a:rPr lang="en-US" dirty="0" smtClean="0"/>
              <a:t>Investment and portfolio management</a:t>
            </a:r>
            <a:br>
              <a:rPr lang="en-US" dirty="0" smtClean="0"/>
            </a:br>
            <a:r>
              <a:rPr lang="en-US" dirty="0" smtClean="0"/>
              <a:t>MGT 531</a:t>
            </a:r>
            <a:br>
              <a:rPr lang="en-US" dirty="0" smtClean="0"/>
            </a:b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2800" dirty="0" smtClean="0">
                <a:latin typeface="Arial" pitchFamily="34" charset="0"/>
                <a:cs typeface="Arial" pitchFamily="34" charset="0"/>
              </a:rPr>
              <a:t>The course assumes little prior applied knowledge in the area of finance.</a:t>
            </a:r>
          </a:p>
          <a:p>
            <a:pPr algn="just"/>
            <a:endParaRPr lang="en-US" sz="2400" b="1" dirty="0" smtClean="0">
              <a:latin typeface="Arial" pitchFamily="34" charset="0"/>
              <a:cs typeface="Arial" pitchFamily="34" charset="0"/>
            </a:endParaRPr>
          </a:p>
          <a:p>
            <a:pPr algn="just"/>
            <a:r>
              <a:rPr lang="en-US" sz="2800" b="1" dirty="0" smtClean="0">
                <a:latin typeface="Arial" pitchFamily="34" charset="0"/>
                <a:cs typeface="Arial" pitchFamily="34" charset="0"/>
              </a:rPr>
              <a:t>References</a:t>
            </a:r>
          </a:p>
          <a:p>
            <a:endParaRPr lang="en-US" sz="2800" dirty="0" smtClean="0">
              <a:latin typeface="Arial" pitchFamily="34" charset="0"/>
              <a:cs typeface="Arial" pitchFamily="34" charset="0"/>
            </a:endParaRPr>
          </a:p>
          <a:p>
            <a:r>
              <a:rPr lang="en-US" sz="2800" b="1" dirty="0" smtClean="0"/>
              <a:t>Kristina (2010) </a:t>
            </a:r>
            <a:r>
              <a:rPr lang="en-US" sz="2800" dirty="0" smtClean="0">
                <a:latin typeface="Arial" pitchFamily="34" charset="0"/>
                <a:cs typeface="Arial" pitchFamily="34" charset="0"/>
              </a:rPr>
              <a:t>‘Investment  Analysis and Portfolio Management’.</a:t>
            </a:r>
            <a:endParaRPr lang="en-US" dirty="0"/>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References</a:t>
            </a:r>
            <a:br>
              <a:rPr lang="en-US" sz="3200" dirty="0" smtClean="0">
                <a:latin typeface="Arial" pitchFamily="34" charset="0"/>
                <a:cs typeface="Arial" pitchFamily="34" charset="0"/>
              </a:rPr>
            </a:br>
            <a:endParaRPr lang="en-US" sz="3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i="1" dirty="0" smtClean="0">
                <a:latin typeface="Arial" pitchFamily="34" charset="0"/>
                <a:cs typeface="Arial" pitchFamily="34" charset="0"/>
              </a:rPr>
              <a:t>Qualitative </a:t>
            </a:r>
            <a:r>
              <a:rPr lang="en-US" sz="3200" dirty="0" smtClean="0">
                <a:latin typeface="Arial" pitchFamily="34" charset="0"/>
                <a:cs typeface="Arial" pitchFamily="34" charset="0"/>
              </a:rPr>
              <a:t>analysis</a:t>
            </a:r>
            <a:endParaRPr lang="en-US" i="1" dirty="0" smtClean="0">
              <a:latin typeface="Arial" pitchFamily="34" charset="0"/>
              <a:cs typeface="Arial" pitchFamily="34" charset="0"/>
            </a:endParaRPr>
          </a:p>
          <a:p>
            <a:r>
              <a:rPr lang="en-US" sz="3200" i="1" dirty="0" smtClean="0">
                <a:latin typeface="Arial" pitchFamily="34" charset="0"/>
                <a:cs typeface="Arial" pitchFamily="34" charset="0"/>
              </a:rPr>
              <a:t>Term structure of interest rates</a:t>
            </a:r>
          </a:p>
          <a:p>
            <a:r>
              <a:rPr lang="en-US" sz="2800" i="1" dirty="0" smtClean="0">
                <a:latin typeface="Arial" pitchFamily="34" charset="0"/>
                <a:cs typeface="Arial" pitchFamily="34" charset="0"/>
              </a:rPr>
              <a:t>normal yield curve". </a:t>
            </a:r>
          </a:p>
          <a:p>
            <a:r>
              <a:rPr lang="en-US" sz="2800" i="1" dirty="0" smtClean="0"/>
              <a:t>Flat” Yield curve</a:t>
            </a:r>
            <a:r>
              <a:rPr lang="en-US" sz="2800" i="1" dirty="0" smtClean="0">
                <a:latin typeface="Arial" pitchFamily="34" charset="0"/>
                <a:cs typeface="Arial" pitchFamily="34" charset="0"/>
              </a:rPr>
              <a:t> </a:t>
            </a:r>
          </a:p>
          <a:p>
            <a:r>
              <a:rPr lang="en-US" sz="2800" i="1" dirty="0" smtClean="0">
                <a:latin typeface="Arial" pitchFamily="34" charset="0"/>
                <a:cs typeface="Arial" pitchFamily="34" charset="0"/>
              </a:rPr>
              <a:t>Market segmentation theory </a:t>
            </a:r>
          </a:p>
          <a:p>
            <a:r>
              <a:rPr lang="en-US" sz="2800" i="1" dirty="0" smtClean="0">
                <a:latin typeface="Arial" pitchFamily="34" charset="0"/>
                <a:cs typeface="Arial" pitchFamily="34" charset="0"/>
              </a:rPr>
              <a:t>Investment in bonds decision making process</a:t>
            </a:r>
            <a:endParaRPr lang="en-US" sz="2800" i="1" dirty="0" smtClean="0"/>
          </a:p>
          <a:p>
            <a:endParaRPr lang="en-US" dirty="0" smtClean="0"/>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Summary of last lecture</a:t>
            </a:r>
            <a:br>
              <a:rPr lang="en-US" sz="3200" dirty="0" smtClean="0">
                <a:latin typeface="Arial" pitchFamily="34" charset="0"/>
                <a:cs typeface="Arial" pitchFamily="34" charset="0"/>
              </a:rPr>
            </a:b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sz="2400" i="1" dirty="0" smtClean="0">
              <a:latin typeface="Arial" pitchFamily="34" charset="0"/>
              <a:cs typeface="Arial" pitchFamily="34" charset="0"/>
            </a:endParaRPr>
          </a:p>
          <a:p>
            <a:r>
              <a:rPr lang="en-US" i="1" dirty="0" smtClean="0">
                <a:latin typeface="Arial" pitchFamily="34" charset="0"/>
                <a:cs typeface="Arial" pitchFamily="34" charset="0"/>
              </a:rPr>
              <a:t>Decision for investment in bond</a:t>
            </a:r>
          </a:p>
          <a:p>
            <a:r>
              <a:rPr lang="en-US" i="1" dirty="0" smtClean="0">
                <a:latin typeface="Arial" pitchFamily="34" charset="0"/>
                <a:cs typeface="Arial" pitchFamily="34" charset="0"/>
              </a:rPr>
              <a:t>two </a:t>
            </a:r>
            <a:r>
              <a:rPr lang="en-US" dirty="0" smtClean="0">
                <a:latin typeface="Arial" pitchFamily="34" charset="0"/>
                <a:cs typeface="Arial" pitchFamily="34" charset="0"/>
              </a:rPr>
              <a:t>alternative approaches:</a:t>
            </a:r>
          </a:p>
          <a:p>
            <a:r>
              <a:rPr lang="en-US" sz="2800" dirty="0" smtClean="0">
                <a:latin typeface="Arial" pitchFamily="34" charset="0"/>
                <a:cs typeface="Arial" pitchFamily="34" charset="0"/>
              </a:rPr>
              <a:t>Strategies for investing in bonds</a:t>
            </a:r>
          </a:p>
          <a:p>
            <a:r>
              <a:rPr lang="en-US" sz="2800" dirty="0" smtClean="0">
                <a:latin typeface="Arial" pitchFamily="34" charset="0"/>
                <a:cs typeface="Arial" pitchFamily="34" charset="0"/>
              </a:rPr>
              <a:t>Passive management strategies;</a:t>
            </a:r>
          </a:p>
          <a:p>
            <a:r>
              <a:rPr lang="en-US" sz="2800" dirty="0" smtClean="0">
                <a:latin typeface="Arial" pitchFamily="34" charset="0"/>
                <a:cs typeface="Arial" pitchFamily="34" charset="0"/>
              </a:rPr>
              <a:t> Active management strategies</a:t>
            </a:r>
          </a:p>
          <a:p>
            <a:r>
              <a:rPr lang="en-US" sz="2400" i="1" dirty="0" smtClean="0">
                <a:latin typeface="Arial" pitchFamily="34" charset="0"/>
                <a:cs typeface="Arial" pitchFamily="34" charset="0"/>
              </a:rPr>
              <a:t>stratified sampling approach</a:t>
            </a:r>
            <a:endParaRPr lang="en-US"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fontScale="90000"/>
          </a:bodyPr>
          <a:lstStyle/>
          <a:p>
            <a:r>
              <a:rPr lang="en-US" dirty="0" smtClean="0"/>
              <a:t>Contents of today's lecture</a:t>
            </a:r>
            <a:br>
              <a:rPr lang="en-US" dirty="0" smtClean="0"/>
            </a:b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latin typeface="Arial" pitchFamily="34" charset="0"/>
                <a:cs typeface="Arial" pitchFamily="34" charset="0"/>
              </a:rPr>
              <a:t>The </a:t>
            </a:r>
            <a:r>
              <a:rPr lang="en-US" b="1" i="1" dirty="0" smtClean="0">
                <a:latin typeface="Arial" pitchFamily="34" charset="0"/>
                <a:cs typeface="Arial" pitchFamily="34" charset="0"/>
              </a:rPr>
              <a:t>decision for investment in bond can be made on the bases of two </a:t>
            </a:r>
            <a:r>
              <a:rPr lang="en-US" dirty="0" smtClean="0">
                <a:latin typeface="Arial" pitchFamily="34" charset="0"/>
                <a:cs typeface="Arial" pitchFamily="34" charset="0"/>
              </a:rPr>
              <a:t>alternative approaches: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 (1) using the comparison of yield-to-maturity and appropriate yield-to-maturity or</a:t>
            </a:r>
          </a:p>
          <a:p>
            <a:endParaRPr lang="en-US" dirty="0" smtClean="0">
              <a:latin typeface="Arial" pitchFamily="34" charset="0"/>
              <a:cs typeface="Arial" pitchFamily="34" charset="0"/>
            </a:endParaRPr>
          </a:p>
          <a:p>
            <a:r>
              <a:rPr lang="en-US" dirty="0" smtClean="0">
                <a:latin typeface="Arial" pitchFamily="34" charset="0"/>
                <a:cs typeface="Arial" pitchFamily="34" charset="0"/>
              </a:rPr>
              <a:t> (2) using the comparison of current market price and intrinsic value of the bond (similar to decisions when investing in stocks). </a:t>
            </a:r>
          </a:p>
          <a:p>
            <a:endParaRPr lang="en-US" dirty="0" smtClean="0">
              <a:latin typeface="Arial" pitchFamily="34" charset="0"/>
              <a:cs typeface="Arial" pitchFamily="34" charset="0"/>
            </a:endParaRPr>
          </a:p>
          <a:p>
            <a:r>
              <a:rPr lang="en-US" dirty="0" smtClean="0">
                <a:latin typeface="Arial" pitchFamily="34" charset="0"/>
                <a:cs typeface="Arial" pitchFamily="34" charset="0"/>
              </a:rPr>
              <a:t>Both approaches are based on the capitalization of income method of valuation.</a:t>
            </a:r>
          </a:p>
          <a:p>
            <a:endParaRPr lang="en-US"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Investment in bonds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b="1" dirty="0" smtClean="0">
                <a:latin typeface="Arial" pitchFamily="34" charset="0"/>
                <a:cs typeface="Arial" pitchFamily="34" charset="0"/>
              </a:rPr>
              <a:t>(1) approach:</a:t>
            </a:r>
          </a:p>
          <a:p>
            <a:r>
              <a:rPr lang="en-US" dirty="0" smtClean="0">
                <a:latin typeface="Arial" pitchFamily="34" charset="0"/>
                <a:cs typeface="Arial" pitchFamily="34" charset="0"/>
              </a:rPr>
              <a:t> If YTM &gt; YTM* - decision to buy or to keep the bond as it is under valuated;</a:t>
            </a: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r>
              <a:rPr lang="en-US" dirty="0" smtClean="0">
                <a:latin typeface="Arial" pitchFamily="34" charset="0"/>
                <a:cs typeface="Arial" pitchFamily="34" charset="0"/>
              </a:rPr>
              <a:t> If YTM &lt; YTM * - decision to sell the bond as it is over valuated;</a:t>
            </a:r>
          </a:p>
          <a:p>
            <a:endParaRPr lang="en-US" dirty="0" smtClean="0">
              <a:latin typeface="Arial" pitchFamily="34" charset="0"/>
              <a:cs typeface="Arial" pitchFamily="34" charset="0"/>
            </a:endParaRPr>
          </a:p>
          <a:p>
            <a:r>
              <a:rPr lang="en-US" dirty="0" smtClean="0"/>
              <a:t> If YTM = YTM * - bond is valuated at the same range as in the market and its current market price shows the intrinsic value.</a:t>
            </a:r>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Investment in bonds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smtClean="0">
                <a:latin typeface="Arial" pitchFamily="34" charset="0"/>
                <a:cs typeface="Arial" pitchFamily="34" charset="0"/>
              </a:rPr>
              <a:t>(2) approach:</a:t>
            </a:r>
          </a:p>
          <a:p>
            <a:r>
              <a:rPr lang="en-US" dirty="0" smtClean="0">
                <a:latin typeface="Arial" pitchFamily="34" charset="0"/>
                <a:cs typeface="Arial" pitchFamily="34" charset="0"/>
              </a:rPr>
              <a:t> If P &lt; V - decision to buy or to keep the bond as it is under valuated;</a:t>
            </a:r>
          </a:p>
          <a:p>
            <a:endParaRPr lang="en-US" dirty="0" smtClean="0">
              <a:latin typeface="Arial" pitchFamily="34" charset="0"/>
              <a:cs typeface="Arial" pitchFamily="34" charset="0"/>
            </a:endParaRPr>
          </a:p>
          <a:p>
            <a:r>
              <a:rPr lang="en-US" dirty="0" smtClean="0">
                <a:latin typeface="Arial" pitchFamily="34" charset="0"/>
                <a:cs typeface="Arial" pitchFamily="34" charset="0"/>
              </a:rPr>
              <a:t> If P &gt; V - decision to sell the bond as it is over valuated;</a:t>
            </a:r>
          </a:p>
          <a:p>
            <a:endParaRPr lang="en-US" dirty="0" smtClean="0">
              <a:latin typeface="Arial" pitchFamily="34" charset="0"/>
              <a:cs typeface="Arial" pitchFamily="34" charset="0"/>
            </a:endParaRPr>
          </a:p>
          <a:p>
            <a:r>
              <a:rPr lang="en-US" dirty="0" smtClean="0">
                <a:latin typeface="Arial" pitchFamily="34" charset="0"/>
                <a:cs typeface="Arial" pitchFamily="34" charset="0"/>
              </a:rPr>
              <a:t> If P = V - bond is valuated at the same range as in the market and its current market price shows the intrinsic value.</a:t>
            </a:r>
            <a:endParaRPr lang="en-US" dirty="0">
              <a:latin typeface="Arial" pitchFamily="34" charset="0"/>
              <a:cs typeface="Arial" pitchFamily="34" charset="0"/>
            </a:endParaRPr>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Investment in bonds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b="1" dirty="0" smtClean="0">
                <a:latin typeface="Arial" pitchFamily="34" charset="0"/>
                <a:cs typeface="Arial" pitchFamily="34" charset="0"/>
              </a:rPr>
              <a:t>Strategies for investing in bonds. Immunization</a:t>
            </a:r>
          </a:p>
          <a:p>
            <a:r>
              <a:rPr lang="en-US" sz="2000" dirty="0" smtClean="0">
                <a:latin typeface="Arial" pitchFamily="34" charset="0"/>
                <a:cs typeface="Arial" pitchFamily="34" charset="0"/>
              </a:rPr>
              <a:t>Two types of strategies investing in bonds:</a:t>
            </a:r>
          </a:p>
          <a:p>
            <a:r>
              <a:rPr lang="en-US" sz="2000" dirty="0" smtClean="0">
                <a:latin typeface="Arial" pitchFamily="34" charset="0"/>
                <a:cs typeface="Arial" pitchFamily="34" charset="0"/>
              </a:rPr>
              <a:t> Passive management strategies;</a:t>
            </a:r>
          </a:p>
          <a:p>
            <a:r>
              <a:rPr lang="en-US" sz="2000" dirty="0" smtClean="0">
                <a:latin typeface="Arial" pitchFamily="34" charset="0"/>
                <a:cs typeface="Arial" pitchFamily="34" charset="0"/>
              </a:rPr>
              <a:t> Active management strategies.</a:t>
            </a:r>
          </a:p>
          <a:p>
            <a:endParaRPr lang="en-US" sz="2000" dirty="0" smtClean="0">
              <a:latin typeface="Arial" pitchFamily="34" charset="0"/>
              <a:cs typeface="Arial" pitchFamily="34" charset="0"/>
            </a:endParaRPr>
          </a:p>
          <a:p>
            <a:r>
              <a:rPr lang="en-US" sz="2000" b="1" i="1" dirty="0" smtClean="0">
                <a:latin typeface="Arial" pitchFamily="34" charset="0"/>
                <a:cs typeface="Arial" pitchFamily="34" charset="0"/>
              </a:rPr>
              <a:t>Passive bond management strategies are based on the proposition that bond </a:t>
            </a:r>
            <a:r>
              <a:rPr lang="en-US" sz="2000" dirty="0" smtClean="0">
                <a:latin typeface="Arial" pitchFamily="34" charset="0"/>
                <a:cs typeface="Arial" pitchFamily="34" charset="0"/>
              </a:rPr>
              <a:t>prices are determined rationally, leaving risk as the portfolio variable to control</a:t>
            </a:r>
            <a:r>
              <a:rPr lang="en-US" sz="2000" b="1" i="1" dirty="0" smtClean="0">
                <a:latin typeface="Arial" pitchFamily="34" charset="0"/>
                <a:cs typeface="Arial" pitchFamily="34" charset="0"/>
              </a:rPr>
              <a:t>. </a:t>
            </a:r>
          </a:p>
          <a:p>
            <a:endParaRPr lang="en-US" sz="2000" b="1" i="1" dirty="0" smtClean="0">
              <a:latin typeface="Arial" pitchFamily="34" charset="0"/>
              <a:cs typeface="Arial" pitchFamily="34" charset="0"/>
            </a:endParaRPr>
          </a:p>
          <a:p>
            <a:r>
              <a:rPr lang="en-US" sz="2000" b="1" i="1" dirty="0" smtClean="0">
                <a:latin typeface="Arial" pitchFamily="34" charset="0"/>
                <a:cs typeface="Arial" pitchFamily="34" charset="0"/>
              </a:rPr>
              <a:t>The main features of the passive management strategies:</a:t>
            </a:r>
          </a:p>
          <a:p>
            <a:r>
              <a:rPr lang="en-US" sz="2000" dirty="0" smtClean="0">
                <a:latin typeface="Arial" pitchFamily="34" charset="0"/>
                <a:cs typeface="Arial" pitchFamily="34" charset="0"/>
              </a:rPr>
              <a:t>• They are the expression of the little volatile in the investor’s forecasts regarding interest rate and/ or bond price;</a:t>
            </a:r>
          </a:p>
          <a:p>
            <a:endParaRPr lang="en-US" sz="2000" dirty="0" smtClean="0">
              <a:latin typeface="Arial" pitchFamily="34" charset="0"/>
              <a:cs typeface="Arial" pitchFamily="34" charset="0"/>
            </a:endParaRPr>
          </a:p>
          <a:p>
            <a:r>
              <a:rPr lang="en-US" sz="2000" b="1" i="1" dirty="0" smtClean="0">
                <a:latin typeface="Arial" pitchFamily="34" charset="0"/>
                <a:cs typeface="Arial" pitchFamily="34" charset="0"/>
              </a:rPr>
              <a:t>:</a:t>
            </a:r>
            <a:endParaRPr lang="en-US" sz="2000" dirty="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Strategies for investing in bonds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sz="2800" dirty="0" smtClean="0">
                <a:latin typeface="Arial" pitchFamily="34" charset="0"/>
                <a:cs typeface="Arial" pitchFamily="34" charset="0"/>
              </a:rPr>
              <a:t>• Have a lower expected return and risk than do active strategies;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The small transaction costs.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passive bond management strategies include following two broad classes of strategies: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Buy and hold strategies;</a:t>
            </a:r>
          </a:p>
          <a:p>
            <a:r>
              <a:rPr lang="en-US" sz="2800" dirty="0" smtClean="0">
                <a:latin typeface="Arial" pitchFamily="34" charset="0"/>
                <a:cs typeface="Arial" pitchFamily="34" charset="0"/>
              </a:rPr>
              <a:t> Indexing strategies.</a:t>
            </a: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Investing in bonds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b="1" i="1" dirty="0" smtClean="0">
                <a:latin typeface="Arial" pitchFamily="34" charset="0"/>
                <a:cs typeface="Arial" pitchFamily="34" charset="0"/>
              </a:rPr>
              <a:t>Buy and hold strategy is the most passive from all passive strategies. </a:t>
            </a:r>
          </a:p>
          <a:p>
            <a:endParaRPr lang="en-US" sz="2400" b="1" i="1" dirty="0" smtClean="0">
              <a:latin typeface="Arial" pitchFamily="34" charset="0"/>
              <a:cs typeface="Arial" pitchFamily="34" charset="0"/>
            </a:endParaRPr>
          </a:p>
          <a:p>
            <a:r>
              <a:rPr lang="en-US" sz="2400" b="1" i="1" dirty="0" smtClean="0">
                <a:latin typeface="Arial" pitchFamily="34" charset="0"/>
                <a:cs typeface="Arial" pitchFamily="34" charset="0"/>
              </a:rPr>
              <a:t>This is </a:t>
            </a:r>
            <a:r>
              <a:rPr lang="en-US" sz="2400" dirty="0" smtClean="0">
                <a:latin typeface="Arial" pitchFamily="34" charset="0"/>
                <a:cs typeface="Arial" pitchFamily="34" charset="0"/>
              </a:rPr>
              <a:t>strategy for any investor interested in non-active investing and trading in the market.</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Investing in bonds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smtClean="0">
                <a:latin typeface="Arial" pitchFamily="34" charset="0"/>
                <a:cs typeface="Arial" pitchFamily="34" charset="0"/>
              </a:rPr>
              <a:t>An important part of this strategy is to choose the most promising bonds that meet the investor’s requirements.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Simply because an investor is following a buy-and-hold strategy does not mean that the initial selection is unimportant.</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An investor forms the diversified portfolio of bonds and does not attempt to trade them in search for the higher return.</a:t>
            </a:r>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Investing in bonds</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400" dirty="0" smtClean="0">
                <a:latin typeface="Arial" pitchFamily="34" charset="0"/>
                <a:cs typeface="Arial" pitchFamily="34" charset="0"/>
              </a:rPr>
              <a:t>Following this strategy, the investor has to make the investment decisions only in these cases: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The bonds held by investor lost their rating, it decreases remarkably;</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The term to maturity ended;</a:t>
            </a:r>
          </a:p>
          <a:p>
            <a:r>
              <a:rPr lang="en-US" sz="2400" dirty="0" smtClean="0">
                <a:latin typeface="Arial" pitchFamily="34" charset="0"/>
                <a:cs typeface="Arial" pitchFamily="34" charset="0"/>
              </a:rPr>
              <a:t>• The bonds were recalled by issuer before term to maturity.</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Using </a:t>
            </a:r>
            <a:r>
              <a:rPr lang="en-US" sz="2400" b="1" i="1" dirty="0" smtClean="0">
                <a:latin typeface="Arial" pitchFamily="34" charset="0"/>
                <a:cs typeface="Arial" pitchFamily="34" charset="0"/>
              </a:rPr>
              <a:t>Indexing </a:t>
            </a:r>
            <a:r>
              <a:rPr lang="en-US" sz="2400" dirty="0" smtClean="0">
                <a:latin typeface="Arial" pitchFamily="34" charset="0"/>
                <a:cs typeface="Arial" pitchFamily="34" charset="0"/>
              </a:rPr>
              <a:t>strategy</a:t>
            </a:r>
            <a:r>
              <a:rPr lang="en-US" sz="2400" i="1" dirty="0" smtClean="0">
                <a:latin typeface="Arial" pitchFamily="34" charset="0"/>
                <a:cs typeface="Arial" pitchFamily="34" charset="0"/>
              </a:rPr>
              <a:t> investor forms such a bond portfolio which is </a:t>
            </a:r>
            <a:r>
              <a:rPr lang="en-US" sz="2400" dirty="0" smtClean="0">
                <a:latin typeface="Arial" pitchFamily="34" charset="0"/>
                <a:cs typeface="Arial" pitchFamily="34" charset="0"/>
              </a:rPr>
              <a:t>identical to the well diversified bond market index.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While indexing is a passive strategy, assuming that bonds are priced fairly, it is by no means a simply strategy.</a:t>
            </a:r>
          </a:p>
          <a:p>
            <a:endParaRPr lang="en-US" sz="2400"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Investing in bonds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z="2800" dirty="0" smtClean="0">
                <a:latin typeface="Arial" pitchFamily="34" charset="0"/>
                <a:cs typeface="Arial" pitchFamily="34" charset="0"/>
              </a:rPr>
              <a:t>Each of the broad bond indexes contains thousands of individual bonds.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market indices are continually rebalanced as newly issued bonds are added to the index and existing bonds are dropped from the index as their maturity falls below the year.</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Information and transaction costs make it practically impossible to purchase each bond in proportion to the index.</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Rather than replicating the bond index exactly, indexing typically uses </a:t>
            </a:r>
            <a:r>
              <a:rPr lang="en-US" sz="2800" i="1" dirty="0" smtClean="0">
                <a:latin typeface="Arial" pitchFamily="34" charset="0"/>
                <a:cs typeface="Arial" pitchFamily="34" charset="0"/>
              </a:rPr>
              <a:t>a </a:t>
            </a:r>
            <a:r>
              <a:rPr lang="en-US" sz="2800" b="1" i="1" dirty="0" smtClean="0">
                <a:latin typeface="Arial" pitchFamily="34" charset="0"/>
                <a:cs typeface="Arial" pitchFamily="34" charset="0"/>
              </a:rPr>
              <a:t>stratified sampling approach</a:t>
            </a:r>
            <a:r>
              <a:rPr lang="en-US" sz="2800" i="1" dirty="0" smtClean="0">
                <a:latin typeface="Arial" pitchFamily="34" charset="0"/>
                <a:cs typeface="Arial" pitchFamily="34" charset="0"/>
              </a:rPr>
              <a:t>. </a:t>
            </a:r>
          </a:p>
          <a:p>
            <a:endParaRPr lang="en-US" sz="2800" i="1"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Investing in bonds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i="1" dirty="0" smtClean="0">
                <a:latin typeface="Arial" pitchFamily="34" charset="0"/>
                <a:cs typeface="Arial" pitchFamily="34" charset="0"/>
              </a:rPr>
              <a:t>The bond market is stratified into </a:t>
            </a:r>
            <a:r>
              <a:rPr lang="en-US" sz="2400" dirty="0" smtClean="0">
                <a:latin typeface="Arial" pitchFamily="34" charset="0"/>
                <a:cs typeface="Arial" pitchFamily="34" charset="0"/>
              </a:rPr>
              <a:t>several subcategories based on maturity, industry or credit quality.</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For every subcategory the percentage of bonds included in the market index that fall in that subcategory is computed. </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Investing in bonds</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The investor then constructs a bond portfolio with the similar distribution across the subcategories.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There are various indexing methodologies developed to realize this </a:t>
            </a:r>
            <a:r>
              <a:rPr lang="en-US" sz="2800" b="1" dirty="0" smtClean="0">
                <a:latin typeface="Arial" pitchFamily="34" charset="0"/>
                <a:cs typeface="Arial" pitchFamily="34" charset="0"/>
              </a:rPr>
              <a:t>passive strategy</a:t>
            </a:r>
            <a:r>
              <a:rPr lang="en-US" sz="2800" dirty="0" smtClean="0">
                <a:latin typeface="Arial" pitchFamily="34" charset="0"/>
                <a:cs typeface="Arial" pitchFamily="34" charset="0"/>
              </a:rPr>
              <a:t>.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But </a:t>
            </a:r>
            <a:r>
              <a:rPr lang="en-US" sz="2800" i="1" dirty="0" smtClean="0">
                <a:latin typeface="Arial" pitchFamily="34" charset="0"/>
                <a:cs typeface="Arial" pitchFamily="34" charset="0"/>
              </a:rPr>
              <a:t>for all indexing strategies the specific feature is that the return on bond portfolio formed following this strategy is close to the average bond market return.</a:t>
            </a:r>
          </a:p>
          <a:p>
            <a:endParaRPr lang="en-US" sz="2800" b="1" i="1" dirty="0" smtClean="0">
              <a:latin typeface="Arial" pitchFamily="34" charset="0"/>
              <a:cs typeface="Arial" pitchFamily="34" charset="0"/>
            </a:endParaRPr>
          </a:p>
          <a:p>
            <a:r>
              <a:rPr lang="en-US" sz="2800" b="1" i="1" dirty="0" smtClean="0">
                <a:latin typeface="Arial" pitchFamily="34" charset="0"/>
                <a:cs typeface="Arial" pitchFamily="34" charset="0"/>
              </a:rPr>
              <a:t>Active bond management strategies </a:t>
            </a:r>
            <a:r>
              <a:rPr lang="en-US" sz="2800" i="1" dirty="0" smtClean="0">
                <a:latin typeface="Arial" pitchFamily="34" charset="0"/>
                <a:cs typeface="Arial" pitchFamily="34" charset="0"/>
              </a:rPr>
              <a:t>are based on the assumption that the bonds market is not efficient and, </a:t>
            </a:r>
          </a:p>
          <a:p>
            <a:endParaRPr lang="en-US" sz="2800" i="1" dirty="0" smtClean="0">
              <a:latin typeface="Arial" pitchFamily="34" charset="0"/>
              <a:cs typeface="Arial" pitchFamily="34" charset="0"/>
            </a:endParaRPr>
          </a:p>
          <a:p>
            <a:r>
              <a:rPr lang="en-US" sz="2800" i="1" dirty="0" smtClean="0">
                <a:latin typeface="Arial" pitchFamily="34" charset="0"/>
                <a:cs typeface="Arial" pitchFamily="34" charset="0"/>
              </a:rPr>
              <a:t>hence, the excess returns can be achieved by forecasting future interest rates and identifying over valuate bonds and under valuated bonds.</a:t>
            </a:r>
          </a:p>
          <a:p>
            <a:endParaRPr lang="en-US" sz="2800"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Investing in bonds</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smtClean="0">
                <a:latin typeface="Arial" pitchFamily="34" charset="0"/>
                <a:cs typeface="Arial" pitchFamily="34" charset="0"/>
              </a:rPr>
              <a:t>There are many different active bond management (speculative) strategies.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a:t>
            </a:r>
            <a:r>
              <a:rPr lang="en-US" sz="2400" b="1" i="1" dirty="0" smtClean="0">
                <a:latin typeface="Arial" pitchFamily="34" charset="0"/>
                <a:cs typeface="Arial" pitchFamily="34" charset="0"/>
              </a:rPr>
              <a:t>main classes of active bond management strategies are:</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active reaction to the forecasted changes of interest rate;</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Bonds swaps;</a:t>
            </a:r>
          </a:p>
          <a:p>
            <a:r>
              <a:rPr lang="en-US" sz="2400" dirty="0" smtClean="0">
                <a:latin typeface="Arial" pitchFamily="34" charset="0"/>
                <a:cs typeface="Arial" pitchFamily="34" charset="0"/>
              </a:rPr>
              <a:t> Immunization.</a:t>
            </a:r>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Investing in bonds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400" i="1" dirty="0" smtClean="0">
                <a:latin typeface="Arial" pitchFamily="34" charset="0"/>
                <a:cs typeface="Arial" pitchFamily="34" charset="0"/>
              </a:rPr>
              <a:t>The essentiality of </a:t>
            </a:r>
            <a:r>
              <a:rPr lang="en-US" sz="2400" b="1" i="1" dirty="0" smtClean="0">
                <a:latin typeface="Arial" pitchFamily="34" charset="0"/>
                <a:cs typeface="Arial" pitchFamily="34" charset="0"/>
              </a:rPr>
              <a:t>the active reaction to the anticipated changes of interest rate </a:t>
            </a:r>
            <a:r>
              <a:rPr lang="en-US" sz="2400" i="1" dirty="0" smtClean="0">
                <a:latin typeface="Arial" pitchFamily="34" charset="0"/>
                <a:cs typeface="Arial" pitchFamily="34" charset="0"/>
              </a:rPr>
              <a:t>strategy:</a:t>
            </a:r>
          </a:p>
          <a:p>
            <a:endParaRPr lang="en-US" sz="2400" i="1" dirty="0" smtClean="0">
              <a:latin typeface="Arial" pitchFamily="34" charset="0"/>
              <a:cs typeface="Arial" pitchFamily="34" charset="0"/>
            </a:endParaRPr>
          </a:p>
          <a:p>
            <a:r>
              <a:rPr lang="en-US" sz="2400" i="1" dirty="0" smtClean="0">
                <a:latin typeface="Arial" pitchFamily="34" charset="0"/>
                <a:cs typeface="Arial" pitchFamily="34" charset="0"/>
              </a:rPr>
              <a:t> if the investor anticipates the decreasing in interest rates, he / she is </a:t>
            </a:r>
            <a:r>
              <a:rPr lang="en-US" sz="2400" dirty="0" smtClean="0">
                <a:latin typeface="Arial" pitchFamily="34" charset="0"/>
                <a:cs typeface="Arial" pitchFamily="34" charset="0"/>
              </a:rPr>
              <a:t>attempting to prolong the maturity of the bond portfolio or duration,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because long-term bonds’ prices influenced by decrease in interest rates will increase more than short term bonds’ prices;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if the increase in interest rates is anticipated, investor attempts to shorten the maturity of the bond portfolio or duration, by including more bonds with the shorter maturity of the portfolio.</a:t>
            </a:r>
          </a:p>
          <a:p>
            <a:endParaRPr lang="en-US" sz="2400" i="1" dirty="0" smtClean="0">
              <a:latin typeface="Arial" pitchFamily="34" charset="0"/>
              <a:cs typeface="Arial" pitchFamily="34" charset="0"/>
            </a:endParaRPr>
          </a:p>
          <a:p>
            <a:endParaRPr lang="en-US" dirty="0" smtClean="0"/>
          </a:p>
          <a:p>
            <a:endParaRPr lang="en-US" dirty="0" smtClean="0"/>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Investing in bonds</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i="1" dirty="0" smtClean="0">
                <a:latin typeface="Arial" pitchFamily="34" charset="0"/>
                <a:cs typeface="Arial" pitchFamily="34" charset="0"/>
              </a:rPr>
              <a:t>The essentiality of </a:t>
            </a:r>
            <a:r>
              <a:rPr lang="en-US" sz="2800" b="1" i="1" dirty="0" smtClean="0">
                <a:latin typeface="Arial" pitchFamily="34" charset="0"/>
                <a:cs typeface="Arial" pitchFamily="34" charset="0"/>
              </a:rPr>
              <a:t>bond swaps strategies is the replacement of the bond which </a:t>
            </a:r>
            <a:r>
              <a:rPr lang="en-US" sz="2800" dirty="0" smtClean="0">
                <a:latin typeface="Arial" pitchFamily="34" charset="0"/>
                <a:cs typeface="Arial" pitchFamily="34" charset="0"/>
              </a:rPr>
              <a:t>is in the portfolio by the other bond which was not in the portfolio for the meantime.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aim of such replacement - to increase the return on the bond portfolio based on the assumptions about the tendencies of changes in interest rates.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There are various types of swaps, but all are designed to improve the investor’s portfolio position.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bond swaps can be: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Substitution swap;</a:t>
            </a:r>
          </a:p>
          <a:p>
            <a:r>
              <a:rPr lang="en-US" sz="2800" dirty="0" smtClean="0">
                <a:latin typeface="Arial" pitchFamily="34" charset="0"/>
                <a:cs typeface="Arial" pitchFamily="34" charset="0"/>
              </a:rPr>
              <a:t>• Interest rate anticipation swap;</a:t>
            </a:r>
          </a:p>
          <a:p>
            <a:r>
              <a:rPr lang="en-US" sz="2800" dirty="0" smtClean="0">
                <a:latin typeface="Arial" pitchFamily="34" charset="0"/>
                <a:cs typeface="Arial" pitchFamily="34" charset="0"/>
              </a:rPr>
              <a:t>• Swaps when various bond market segments are used.</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Investing in bonds</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800" i="1" dirty="0" smtClean="0">
                <a:latin typeface="Arial" pitchFamily="34" charset="0"/>
                <a:cs typeface="Arial" pitchFamily="34" charset="0"/>
              </a:rPr>
              <a:t>The essentiality </a:t>
            </a:r>
            <a:r>
              <a:rPr lang="en-US" sz="2800" b="1" i="1" dirty="0" smtClean="0">
                <a:latin typeface="Arial" pitchFamily="34" charset="0"/>
                <a:cs typeface="Arial" pitchFamily="34" charset="0"/>
              </a:rPr>
              <a:t>of substitution swap: </a:t>
            </a:r>
          </a:p>
          <a:p>
            <a:endParaRPr lang="en-US" sz="2800" b="1" i="1" dirty="0" smtClean="0">
              <a:latin typeface="Arial" pitchFamily="34" charset="0"/>
              <a:cs typeface="Arial" pitchFamily="34" charset="0"/>
            </a:endParaRPr>
          </a:p>
          <a:p>
            <a:r>
              <a:rPr lang="en-US" sz="2800" b="1" i="1" dirty="0" smtClean="0">
                <a:latin typeface="Arial" pitchFamily="34" charset="0"/>
                <a:cs typeface="Arial" pitchFamily="34" charset="0"/>
              </a:rPr>
              <a:t>one bond in the portfolio is replaced by </a:t>
            </a:r>
            <a:r>
              <a:rPr lang="en-US" sz="2800" dirty="0" smtClean="0">
                <a:latin typeface="Arial" pitchFamily="34" charset="0"/>
                <a:cs typeface="Arial" pitchFamily="34" charset="0"/>
              </a:rPr>
              <a:t>the other bond which fully suits the changing bond by:</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coupon rate, term to maturity, credit rating, but suggests the higher return for the investor.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risk of substitution swap can be determined by the incorrect rating of the bonds and the exchange of the unequal bonds causing the loss of the investor.</a:t>
            </a:r>
          </a:p>
          <a:p>
            <a:endParaRPr lang="en-US" sz="2800"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Investing in bonds</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b="1" i="1" dirty="0" smtClean="0">
                <a:latin typeface="Arial" pitchFamily="34" charset="0"/>
                <a:cs typeface="Arial" pitchFamily="34" charset="0"/>
              </a:rPr>
              <a:t>Interest rate anticipation swap is based on one of the key features of the bond.</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the inverse relationship between the market price and the interest rate</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this means that when the interest rates are growing, the bonds prices are decreasing and vice versa.</a:t>
            </a:r>
          </a:p>
          <a:p>
            <a:endParaRPr lang="en-US" sz="24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Investing in bonds</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z="2400" dirty="0" smtClean="0">
                <a:latin typeface="Arial" pitchFamily="34" charset="0"/>
                <a:cs typeface="Arial" pitchFamily="34" charset="0"/>
              </a:rPr>
              <a:t>The investor using this strategy:</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based on his steady belief about the anticipated changes of interest rates and;</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attempts to change frequently the structure of his/ her bond portfolio seeking to receive the abnormal return from the changes in bonds’ prices.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This type of swaps is very risky because of the inexact and unsubstantiated forecasts about the changes in the interest rates.</a:t>
            </a:r>
          </a:p>
          <a:p>
            <a:endParaRPr lang="en-US" sz="2400" dirty="0" smtClean="0">
              <a:latin typeface="Arial" pitchFamily="34" charset="0"/>
              <a:cs typeface="Arial" pitchFamily="34" charset="0"/>
            </a:endParaRPr>
          </a:p>
          <a:p>
            <a:r>
              <a:rPr lang="en-US" sz="2400" b="1" i="1" dirty="0" smtClean="0">
                <a:latin typeface="Arial" pitchFamily="34" charset="0"/>
                <a:cs typeface="Arial" pitchFamily="34" charset="0"/>
              </a:rPr>
              <a:t>Swaps when various bond market segments are used are based on the </a:t>
            </a:r>
            <a:r>
              <a:rPr lang="en-US" sz="2400" dirty="0" smtClean="0">
                <a:latin typeface="Arial" pitchFamily="34" charset="0"/>
                <a:cs typeface="Arial" pitchFamily="34" charset="0"/>
              </a:rPr>
              <a:t>assessment of differences of yield for the bonds in the segregated bond market segments. </a:t>
            </a:r>
          </a:p>
          <a:p>
            <a:endParaRPr lang="en-US" sz="24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Investing in bonds</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sz="2400" dirty="0" smtClean="0">
                <a:latin typeface="Arial" pitchFamily="34" charset="0"/>
                <a:cs typeface="Arial" pitchFamily="34" charset="0"/>
              </a:rPr>
              <a:t>The differences of the yields in the bond market are called </a:t>
            </a:r>
            <a:r>
              <a:rPr lang="en-US" sz="2400" b="1" i="1" dirty="0" smtClean="0">
                <a:latin typeface="Arial" pitchFamily="34" charset="0"/>
                <a:cs typeface="Arial" pitchFamily="34" charset="0"/>
              </a:rPr>
              <a:t>yield spreads and </a:t>
            </a:r>
            <a:r>
              <a:rPr lang="en-US" sz="2400" dirty="0" smtClean="0">
                <a:latin typeface="Arial" pitchFamily="34" charset="0"/>
                <a:cs typeface="Arial" pitchFamily="34" charset="0"/>
              </a:rPr>
              <a:t>their existence can be explained by differences between: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Quality of bonds credit (ratings);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Types of issuers of the bonds (government, company, etc.);</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The terms to maturity of the bonds (2 years, 5 years, etc.).</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This strategy is less risky than the other swaps’ strategies; however the return for such a portfolio is lower also.</a:t>
            </a:r>
          </a:p>
          <a:p>
            <a:endParaRPr lang="en-US" sz="2400" dirty="0" smtClean="0">
              <a:latin typeface="Arial" pitchFamily="34" charset="0"/>
              <a:cs typeface="Arial" pitchFamily="34" charset="0"/>
            </a:endParaRPr>
          </a:p>
          <a:p>
            <a:endParaRPr lang="en-US" sz="2400" b="1" i="1" dirty="0" smtClean="0">
              <a:latin typeface="Arial" pitchFamily="34" charset="0"/>
              <a:cs typeface="Arial" pitchFamily="34" charset="0"/>
            </a:endParaRPr>
          </a:p>
          <a:p>
            <a:endParaRPr lang="en-US" dirty="0" smtClean="0"/>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Investing in bonds</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b="1" i="1" dirty="0" smtClean="0">
                <a:latin typeface="Arial" pitchFamily="34" charset="0"/>
                <a:cs typeface="Arial" pitchFamily="34" charset="0"/>
              </a:rPr>
              <a:t>The immunization is the strategy of immunizing (protecting) a bond portfolio </a:t>
            </a:r>
            <a:r>
              <a:rPr lang="en-US" sz="2800" dirty="0" smtClean="0">
                <a:latin typeface="Arial" pitchFamily="34" charset="0"/>
                <a:cs typeface="Arial" pitchFamily="34" charset="0"/>
              </a:rPr>
              <a:t>against interest rate risk (i.e., changes in the general level of interest rates).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Applying this strategy the investor attempts to keep the same duration of his portfolio.</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Investing in bonds</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800" b="1" i="1" dirty="0" smtClean="0">
                <a:latin typeface="Arial" pitchFamily="34" charset="0"/>
                <a:cs typeface="Arial" pitchFamily="34" charset="0"/>
              </a:rPr>
              <a:t>Duration is the present value weighted average of the number of years over </a:t>
            </a:r>
            <a:r>
              <a:rPr lang="en-US" sz="2800" dirty="0" smtClean="0">
                <a:latin typeface="Arial" pitchFamily="34" charset="0"/>
                <a:cs typeface="Arial" pitchFamily="34" charset="0"/>
              </a:rPr>
              <a:t>which investors receive cash flow from the bond.</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It measures the economic life or the effective maturity of a bond (or bond portfolio) rather than simply its time to maturity.</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Such concept, called duration (or </a:t>
            </a:r>
            <a:r>
              <a:rPr lang="en-US" sz="2800" b="1" i="1" dirty="0" smtClean="0">
                <a:latin typeface="Arial" pitchFamily="34" charset="0"/>
                <a:cs typeface="Arial" pitchFamily="34" charset="0"/>
              </a:rPr>
              <a:t>Macaulay's duration) was developed by Frederick </a:t>
            </a:r>
            <a:r>
              <a:rPr lang="en-US" sz="2800" dirty="0" smtClean="0">
                <a:latin typeface="Arial" pitchFamily="34" charset="0"/>
                <a:cs typeface="Arial" pitchFamily="34" charset="0"/>
              </a:rPr>
              <a:t>Macaulay. </a:t>
            </a:r>
            <a:endParaRPr lang="en-US" dirty="0" smtClean="0"/>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Investing in bonds</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dirty="0" smtClean="0">
                <a:latin typeface="Arial" pitchFamily="34" charset="0"/>
                <a:cs typeface="Arial" pitchFamily="34" charset="0"/>
              </a:rPr>
              <a:t>1. The main advantages of bonds to the investor: they are good source of current income; investment to bonds is relatively safe from large losses; in case of default bondholders receive their payments before shareholders can be compensated.</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A major disadvantage of bonds is that potential profit from investment in bonds is limited.</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2. Currently in the financial markets there are a lot of various types of bonds and investor must understand their differences and features before deciding what bonds  would be suitable for his/ her investment portfolio. </a:t>
            </a:r>
          </a:p>
          <a:p>
            <a:endParaRPr lang="en-US" sz="2000"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Summary: Investing in bonds</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Bonds can be classified by such features as form of payment, coupon payment, collateral, type of circulation, recall possibility, issuers.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Investment in bonds decision making process: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(1) selection of bond’s type according to the investor’s goals (expected income and risk);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(2) bond analysis (quantitative and qualitative);</a:t>
            </a:r>
          </a:p>
          <a:p>
            <a:r>
              <a:rPr lang="en-US" sz="2800" dirty="0" smtClean="0">
                <a:latin typeface="Arial" pitchFamily="34" charset="0"/>
                <a:cs typeface="Arial" pitchFamily="34" charset="0"/>
              </a:rPr>
              <a:t> (3) bond valuation;</a:t>
            </a:r>
          </a:p>
          <a:p>
            <a:r>
              <a:rPr lang="en-US" sz="2800" dirty="0" smtClean="0">
                <a:latin typeface="Arial" pitchFamily="34" charset="0"/>
                <a:cs typeface="Arial" pitchFamily="34" charset="0"/>
              </a:rPr>
              <a:t> (4) Investment decision making.</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4. Quantitative analysis of bonds is based on the financial ratios which allow assessing the financial situation, debt capacity and credibility of the company – issuer of the bonds.</a:t>
            </a: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Summary: Investing in bonds</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sz="2400" dirty="0" smtClean="0">
                <a:latin typeface="Arial" pitchFamily="34" charset="0"/>
                <a:cs typeface="Arial" pitchFamily="34" charset="0"/>
              </a:rPr>
              <a:t>The most important financial ratios for the bond analysis are:</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Debt / Equity ratio;</a:t>
            </a:r>
          </a:p>
          <a:p>
            <a:r>
              <a:rPr lang="en-US" sz="2400" dirty="0" smtClean="0">
                <a:latin typeface="Arial" pitchFamily="34" charset="0"/>
                <a:cs typeface="Arial" pitchFamily="34" charset="0"/>
              </a:rPr>
              <a:t> Debt / Cash flow ratio;</a:t>
            </a:r>
          </a:p>
          <a:p>
            <a:r>
              <a:rPr lang="en-US" sz="2400" dirty="0" smtClean="0">
                <a:latin typeface="Arial" pitchFamily="34" charset="0"/>
                <a:cs typeface="Arial" pitchFamily="34" charset="0"/>
              </a:rPr>
              <a:t> Debt coverage ratio; </a:t>
            </a:r>
          </a:p>
          <a:p>
            <a:r>
              <a:rPr lang="en-US" sz="2400" dirty="0" smtClean="0">
                <a:latin typeface="Arial" pitchFamily="34" charset="0"/>
                <a:cs typeface="Arial" pitchFamily="34" charset="0"/>
              </a:rPr>
              <a:t>Cash flow / Debt service ratio.</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5. Quantitative analysis of bonds is based on the qualitative indicators which measure the factors influencing the credibility of the company and most of which are subjective in their nature and valuation, are not quantifiable. </a:t>
            </a:r>
          </a:p>
          <a:p>
            <a:endParaRPr lang="en-US" sz="24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Summary: Investing in bonds</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The main groups of qualitative indicators/ dimensions are: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economic fundamentals (the current economic climate – overall economic and industry-wide factors);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market position (market dominance and overall firm size: the larger firm – the stronger is its credit rating);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management capability (quality of the firm’s management team);</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bond market factors (term of maturity, financial sector, bond quality, supply and demand for credit);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bond ratings (relationship between bond yields and bond quality).</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Summary: Investing in bonds</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400" dirty="0" smtClean="0">
                <a:latin typeface="Arial" pitchFamily="34" charset="0"/>
                <a:cs typeface="Arial" pitchFamily="34" charset="0"/>
              </a:rPr>
              <a:t>6. The role of the bond ratings as the integrated indicator for the investor is important in the evaluation of yield and prices for the bonds.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bond rating and the yield of the bond are inversely related: the higher the rating, the lower the yield of the bond.</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7. Macroeconomic factors, changes of which have an influence to the interest rates (increase or decrease), are: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level of investment; savings level; export/ import; government spending; taxes.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8. Term structure of interest rates is a yield curve displaying the relationship between spot rates of zero-coupon securities and their term to maturity. </a:t>
            </a:r>
          </a:p>
          <a:p>
            <a:r>
              <a:rPr lang="en-US" sz="2400" dirty="0" smtClean="0">
                <a:latin typeface="Arial" pitchFamily="34" charset="0"/>
                <a:cs typeface="Arial" pitchFamily="34" charset="0"/>
              </a:rPr>
              <a:t>. </a:t>
            </a:r>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Summary: Investing in bonds</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The resulting curve allows an interest rate pattern to be determined, which can then be used to explain the movements and to forecast interest rates.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a:t>
            </a:r>
            <a:r>
              <a:rPr lang="en-US" sz="2800" b="1" dirty="0" smtClean="0">
                <a:latin typeface="Arial" pitchFamily="34" charset="0"/>
                <a:cs typeface="Arial" pitchFamily="34" charset="0"/>
              </a:rPr>
              <a:t>3 main factors </a:t>
            </a:r>
            <a:r>
              <a:rPr lang="en-US" sz="2800" dirty="0" smtClean="0">
                <a:latin typeface="Arial" pitchFamily="34" charset="0"/>
                <a:cs typeface="Arial" pitchFamily="34" charset="0"/>
              </a:rPr>
              <a:t>influencing the yield curve are identified:</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market forecasts and expectations about the direction of changes in interest rates;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presumable liquidity premium in the yield of the bond;</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market inefficiency or the turn from the long-term (or short-term) cash flows to the short-term (or long term cash flows.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9. In the bond market investment decisions are made more on the bond’s yield than its price basis</a:t>
            </a:r>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Summary: Investing in bonds</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There are three widely used measures of the yield: Current Yield;</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Yield-to-Maturity; </a:t>
            </a:r>
          </a:p>
          <a:p>
            <a:r>
              <a:rPr lang="en-US" sz="2800" dirty="0" smtClean="0">
                <a:latin typeface="Arial" pitchFamily="34" charset="0"/>
                <a:cs typeface="Arial" pitchFamily="34" charset="0"/>
              </a:rPr>
              <a:t>Yield- to- Call.</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Current Yield indicates the amount of current income a bond provides relative to its market price.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a:t>
            </a:r>
            <a:r>
              <a:rPr lang="en-US" sz="2800" b="1" dirty="0" smtClean="0">
                <a:latin typeface="Arial" pitchFamily="34" charset="0"/>
                <a:cs typeface="Arial" pitchFamily="34" charset="0"/>
              </a:rPr>
              <a:t>Yield- to- Maturity </a:t>
            </a:r>
            <a:r>
              <a:rPr lang="en-US" sz="2800" dirty="0" smtClean="0">
                <a:latin typeface="Arial" pitchFamily="34" charset="0"/>
                <a:cs typeface="Arial" pitchFamily="34" charset="0"/>
              </a:rPr>
              <a:t>is the fully compounded rate of return earned by an investor in bond over the life of the security, including interest income and price appreciation. </a:t>
            </a:r>
          </a:p>
          <a:p>
            <a:endParaRPr lang="en-US" sz="2800" dirty="0" smtClean="0">
              <a:latin typeface="Arial" pitchFamily="34" charset="0"/>
              <a:cs typeface="Arial" pitchFamily="34" charset="0"/>
            </a:endParaRPr>
          </a:p>
          <a:p>
            <a:r>
              <a:rPr lang="en-US" sz="2800" b="1" dirty="0" smtClean="0">
                <a:latin typeface="Arial" pitchFamily="34" charset="0"/>
                <a:cs typeface="Arial" pitchFamily="34" charset="0"/>
              </a:rPr>
              <a:t>Yield- to- Maturity </a:t>
            </a:r>
            <a:r>
              <a:rPr lang="en-US" sz="2800" dirty="0" smtClean="0">
                <a:latin typeface="Arial" pitchFamily="34" charset="0"/>
                <a:cs typeface="Arial" pitchFamily="34" charset="0"/>
              </a:rPr>
              <a:t>is the most important and widely used measure of the bonds returns and key measure in bond valuation process. </a:t>
            </a:r>
          </a:p>
          <a:p>
            <a:endParaRPr lang="en-US" sz="2800"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Summary: Investing in bonds</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US" sz="2400" b="1" dirty="0" smtClean="0">
                <a:latin typeface="Arial" pitchFamily="34" charset="0"/>
                <a:cs typeface="Arial" pitchFamily="34" charset="0"/>
              </a:rPr>
              <a:t>Yield-to-Call</a:t>
            </a:r>
            <a:r>
              <a:rPr lang="en-US" sz="2400" dirty="0" smtClean="0">
                <a:latin typeface="Arial" pitchFamily="34" charset="0"/>
                <a:cs typeface="Arial" pitchFamily="34" charset="0"/>
              </a:rPr>
              <a:t> measures the yield on the bond if the issue remains outstanding not to maturity, but rather until its specified call date.</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10. The decision for investment in bond can be made on the bases of two alternative approaches: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(1) using the comparison of yield-to-maturity and appropriate yield-to maturity</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or (2) using the comparison of current market price and intrinsic value of the bond (similar to decisions when investing in stocks).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Both approaches are based on the capitalization of income method of valuation.</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Summary: Investing in bonds</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z="2400" dirty="0" smtClean="0">
                <a:latin typeface="Arial" pitchFamily="34" charset="0"/>
                <a:cs typeface="Arial" pitchFamily="34" charset="0"/>
              </a:rPr>
              <a:t>11. Using yield-to-maturity approach,</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if yield-to-maturity is higher than appropriate yield-to-maturity,</a:t>
            </a:r>
          </a:p>
          <a:p>
            <a:r>
              <a:rPr lang="en-US" sz="2400" dirty="0" smtClean="0">
                <a:latin typeface="Arial" pitchFamily="34" charset="0"/>
                <a:cs typeface="Arial" pitchFamily="34" charset="0"/>
              </a:rPr>
              <a:t>bond is under valuated and investor’s decision should be to buy or to keep bond in the portfolio;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if yield-to-maturity is lower than appropriate yield-to-maturity, bond is over valuated and investor’s decision should be not to buy or to sell the bond;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if yield-to-maturity is lower than appropriate yield-to maturity,</a:t>
            </a:r>
          </a:p>
          <a:p>
            <a:r>
              <a:rPr lang="en-US" sz="2400" dirty="0" smtClean="0">
                <a:latin typeface="Arial" pitchFamily="34" charset="0"/>
                <a:cs typeface="Arial" pitchFamily="34" charset="0"/>
              </a:rPr>
              <a:t>bond is valuated at the same range as in the market and its current market price shows the intrinsic value.</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12. Two types of strategies investing in bonds: (1) passive management strategies; (2) active management strategies. </a:t>
            </a:r>
          </a:p>
          <a:p>
            <a:endParaRPr lang="en-US" sz="2400" dirty="0" smtClean="0">
              <a:latin typeface="Arial" pitchFamily="34" charset="0"/>
              <a:cs typeface="Arial" pitchFamily="34" charset="0"/>
            </a:endParaRPr>
          </a:p>
          <a:p>
            <a:endParaRPr lang="en-US" dirty="0" smtClean="0"/>
          </a:p>
          <a:p>
            <a:endParaRPr lang="en-US" dirty="0" smtClean="0"/>
          </a:p>
          <a:p>
            <a:endParaRPr lang="en-US" dirty="0" smtClean="0"/>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Summary: Investing in bonds</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800" dirty="0" smtClean="0">
                <a:latin typeface="Arial" pitchFamily="34" charset="0"/>
                <a:cs typeface="Arial" pitchFamily="34" charset="0"/>
              </a:rPr>
              <a:t>Passive bond management strategies are based on the proposition that bond prices are determined rationally, leaving risk as the portfolio variable to control.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Active bond management strategies are based on the assumption that the bonds market is not efficient and,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hence, the excess returns can be achieved by forecasting future interest rates and identifying over valuate bonds and under valuated bonds.</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Summary: Investing in bonds</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800" dirty="0" smtClean="0">
                <a:latin typeface="Arial" pitchFamily="34" charset="0"/>
                <a:cs typeface="Arial" pitchFamily="34" charset="0"/>
              </a:rPr>
              <a:t>13. The passive bond management strategies include two broad classes of strategies: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“buy and hold” and indexing.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t>
            </a:r>
            <a:r>
              <a:rPr lang="en-US" sz="2800" b="1" dirty="0" smtClean="0">
                <a:latin typeface="Arial" pitchFamily="34" charset="0"/>
                <a:cs typeface="Arial" pitchFamily="34" charset="0"/>
              </a:rPr>
              <a:t>Buy and hold</a:t>
            </a:r>
            <a:r>
              <a:rPr lang="en-US" sz="2800" dirty="0" smtClean="0">
                <a:latin typeface="Arial" pitchFamily="34" charset="0"/>
                <a:cs typeface="Arial" pitchFamily="34" charset="0"/>
              </a:rPr>
              <a:t>” is strategy for any investor interested in non active investing and trading in the market.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An important part of this strategy is to choose and to buy the most promising bonds that meet the investor’s requirements.</a:t>
            </a: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Summary: Investing in bonds</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smtClean="0">
                <a:latin typeface="Arial" pitchFamily="34" charset="0"/>
                <a:cs typeface="Arial" pitchFamily="34" charset="0"/>
              </a:rPr>
              <a:t>Using Indexing strategy the investor forms such a bond portfolio which is identical to the well diversified bond market index.</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14. The active reaction to the anticipated changes of interest rate is based on:</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investor’s decision making in his/ her portfolio as reaction to the anticipated changes in interest rates.</a:t>
            </a:r>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Summary: Investing in bonds</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sz="2400" dirty="0" smtClean="0">
                <a:latin typeface="Arial" pitchFamily="34" charset="0"/>
                <a:cs typeface="Arial" pitchFamily="34" charset="0"/>
              </a:rPr>
              <a:t>15. The essentiality of bond swaps strategies is the replacement of the bond which is in the portfolio by the other bond which was not in the portfolio for the meantime.</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aim of such replacement - based on the assumptions about the tendencies of changes in interest rates to increase the return on the bond portfolio.</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bond swaps can be:</a:t>
            </a:r>
          </a:p>
          <a:p>
            <a:r>
              <a:rPr lang="en-US" sz="2400" dirty="0" smtClean="0">
                <a:latin typeface="Arial" pitchFamily="34" charset="0"/>
                <a:cs typeface="Arial" pitchFamily="34" charset="0"/>
              </a:rPr>
              <a:t> Substitution swaps; </a:t>
            </a:r>
          </a:p>
          <a:p>
            <a:r>
              <a:rPr lang="en-US" sz="2400" dirty="0" smtClean="0">
                <a:latin typeface="Arial" pitchFamily="34" charset="0"/>
                <a:cs typeface="Arial" pitchFamily="34" charset="0"/>
              </a:rPr>
              <a:t>Interest rate anticipation swap;</a:t>
            </a:r>
          </a:p>
          <a:p>
            <a:r>
              <a:rPr lang="en-US" sz="2400" dirty="0" smtClean="0">
                <a:latin typeface="Arial" pitchFamily="34" charset="0"/>
                <a:cs typeface="Arial" pitchFamily="34" charset="0"/>
              </a:rPr>
              <a:t> Swaps when various bond market segments are used.</a:t>
            </a:r>
          </a:p>
          <a:p>
            <a:endParaRPr lang="en-US" sz="24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Summary: Investing in bonds</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800" dirty="0" smtClean="0">
                <a:latin typeface="Arial" pitchFamily="34" charset="0"/>
                <a:cs typeface="Arial" pitchFamily="34" charset="0"/>
              </a:rPr>
              <a:t>16. The immunization is the strategy of immunizing (protecting) a bond portfolio against interest rate risk (i.e., changes in the general level of interest rates).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Applying this strategy the investor attempts to keep the same duration of his/her portfolio.</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17. Duration is the present value weighted average of the number of years over which investors receive cash flow from the bond and it measures the economic life or the effective maturity of a bond (or bond portfolio) rather than simply its time to maturity.</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Summary: Investing in bonds</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a:lnSpc>
                <a:spcPct val="170000"/>
              </a:lnSpc>
            </a:pPr>
            <a:r>
              <a:rPr lang="en-US" dirty="0" smtClean="0">
                <a:latin typeface="Arial" pitchFamily="34" charset="0"/>
                <a:cs typeface="Arial" pitchFamily="34" charset="0"/>
              </a:rPr>
              <a:t>• Active management strategies, • Asset-Backed Securities (ABS), • Bond ratings, • Bonds swaps, • Buy and hold strategy, • Callable (redeemable) bonds, • Cash flow / Debt service ratio, • Convertible bonds, • Corporate bonds, • Coupon bonds, • Current Yield, • Debenture bonds, • Debt / Equity ratio, • Debt / Cash flow ratio, • Debt coverage ratio, • Deferred –interest bonds, • Duration (Macaulay duration ), • Full coupon bonds, • Floating-rate bonds, • External bonds, • Eurobonds,</a:t>
            </a:r>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Key-terms</a:t>
            </a:r>
            <a:br>
              <a:rPr lang="en-US"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a:lnSpc>
                <a:spcPct val="170000"/>
              </a:lnSpc>
            </a:pPr>
            <a:r>
              <a:rPr lang="en-US" dirty="0" smtClean="0">
                <a:latin typeface="Arial" pitchFamily="34" charset="0"/>
                <a:cs typeface="Arial" pitchFamily="34" charset="0"/>
              </a:rPr>
              <a:t> • General obligation bonds, • Gilt-edged bonds, • Guaranteed bonds, • Immunization, </a:t>
            </a:r>
            <a:r>
              <a:rPr lang="en-US" sz="8000" dirty="0" smtClean="0">
                <a:latin typeface="Arial" pitchFamily="34" charset="0"/>
                <a:cs typeface="Arial" pitchFamily="34" charset="0"/>
              </a:rPr>
              <a:t>•</a:t>
            </a:r>
            <a:r>
              <a:rPr lang="en-US" dirty="0" smtClean="0">
                <a:latin typeface="Arial" pitchFamily="34" charset="0"/>
                <a:cs typeface="Arial" pitchFamily="34" charset="0"/>
              </a:rPr>
              <a:t> Income bonds, • Industrial bonds, • Indexing strategy, • Indexed bonds, • Interchangeable bonds, • Internal bonds, • Intrinsic value of the bond, • Junior bonds, • Junk bonds, • Liquidity preference theory, • Market expectations theory, • Market segmentation theory, • Mortgage bonds, • Municipal bonds, • </a:t>
            </a:r>
            <a:r>
              <a:rPr lang="en-US" dirty="0" err="1" smtClean="0">
                <a:latin typeface="Arial" pitchFamily="34" charset="0"/>
                <a:cs typeface="Arial" pitchFamily="34" charset="0"/>
              </a:rPr>
              <a:t>Noncallable</a:t>
            </a:r>
            <a:r>
              <a:rPr lang="en-US" dirty="0" smtClean="0">
                <a:latin typeface="Arial" pitchFamily="34" charset="0"/>
                <a:cs typeface="Arial" pitchFamily="34" charset="0"/>
              </a:rPr>
              <a:t> (irredeemable) bonds, </a:t>
            </a:r>
          </a:p>
          <a:p>
            <a:endParaRPr lang="en-US" dirty="0"/>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Key-terms</a:t>
            </a:r>
            <a:br>
              <a:rPr lang="en-US"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latin typeface="Arial" pitchFamily="34" charset="0"/>
                <a:cs typeface="Arial" pitchFamily="34" charset="0"/>
              </a:rPr>
              <a:t>• </a:t>
            </a:r>
            <a:r>
              <a:rPr lang="en-US" dirty="0" err="1" smtClean="0">
                <a:latin typeface="Arial" pitchFamily="34" charset="0"/>
                <a:cs typeface="Arial" pitchFamily="34" charset="0"/>
              </a:rPr>
              <a:t>Noninteresting</a:t>
            </a:r>
            <a:r>
              <a:rPr lang="en-US" dirty="0" smtClean="0">
                <a:latin typeface="Arial" pitchFamily="34" charset="0"/>
                <a:cs typeface="Arial" pitchFamily="34" charset="0"/>
              </a:rPr>
              <a:t> bearing bonds, • Optional payment bonds, • Passive management strategies, • Participating bonds, • Public utility bonds, • Regular serial bonds, • Revenue bonds, • Quantitative indicators, • Qualitative indicators, • Secured bonds, • Senior bonds, • Sinking fund bonds, • Term structure of interest rates, • Treasury (government) bonds, • Unsecured bonds, • Voting bonds, • Yield-to-Call, • Yield-to-Maturity, • Zero-coupon bonds</a:t>
            </a:r>
            <a:endParaRPr lang="en-US" dirty="0"/>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Key-terms</a:t>
            </a:r>
            <a:br>
              <a:rPr lang="en-US"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5639</TotalTime>
  <Words>3136</Words>
  <Application>Microsoft Office PowerPoint</Application>
  <PresentationFormat>On-screen Show (4:3)</PresentationFormat>
  <Paragraphs>331</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Concourse</vt:lpstr>
      <vt:lpstr>Slide 1</vt:lpstr>
      <vt:lpstr> Investment and portfolio management MGT 531 </vt:lpstr>
      <vt:lpstr>References </vt:lpstr>
      <vt:lpstr>Summary of last lecture </vt:lpstr>
      <vt:lpstr>Contents of today's lecture </vt:lpstr>
      <vt:lpstr>Investment in bonds</vt:lpstr>
      <vt:lpstr>Investment in bonds</vt:lpstr>
      <vt:lpstr>Investment in bonds</vt:lpstr>
      <vt:lpstr>Strategies for investing in bonds</vt:lpstr>
      <vt:lpstr>Investing in bonds</vt:lpstr>
      <vt:lpstr>Investing in bonds</vt:lpstr>
      <vt:lpstr>Investing in bonds</vt:lpstr>
      <vt:lpstr>Investing in bonds</vt:lpstr>
      <vt:lpstr>Investing in bonds</vt:lpstr>
      <vt:lpstr>Investing in bonds</vt:lpstr>
      <vt:lpstr>Investing in bonds</vt:lpstr>
      <vt:lpstr>Investing in bonds</vt:lpstr>
      <vt:lpstr>Investing in bonds</vt:lpstr>
      <vt:lpstr>Investing in bonds</vt:lpstr>
      <vt:lpstr>Investing in bonds</vt:lpstr>
      <vt:lpstr>Investing in bonds</vt:lpstr>
      <vt:lpstr>Investing in bonds</vt:lpstr>
      <vt:lpstr>Investing in bonds</vt:lpstr>
      <vt:lpstr>Investing in bonds</vt:lpstr>
      <vt:lpstr>Investing in bonds</vt:lpstr>
      <vt:lpstr>Summary: Investing in bonds</vt:lpstr>
      <vt:lpstr>Summary: Investing in bonds</vt:lpstr>
      <vt:lpstr>Summary: Investing in bonds</vt:lpstr>
      <vt:lpstr>Summary: Investing in bonds</vt:lpstr>
      <vt:lpstr>Summary: Investing in bonds</vt:lpstr>
      <vt:lpstr>Summary: Investing in bonds</vt:lpstr>
      <vt:lpstr>Summary: Investing in bonds</vt:lpstr>
      <vt:lpstr>Summary: Investing in bonds</vt:lpstr>
      <vt:lpstr>Summary: Investing in bonds</vt:lpstr>
      <vt:lpstr>Summary: Investing in bonds</vt:lpstr>
      <vt:lpstr>Summary: Investing in bonds</vt:lpstr>
      <vt:lpstr>Summary: Investing in bonds</vt:lpstr>
      <vt:lpstr>Summary: Investing in bonds</vt:lpstr>
      <vt:lpstr>Summary: Investing in bonds</vt:lpstr>
      <vt:lpstr>Key-terms </vt:lpstr>
      <vt:lpstr>Key-terms </vt:lpstr>
      <vt:lpstr>Key-terms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5 DETERMINANTS OF LABOR SUPPLY OF HUSBANDS AND WIVES</dc:title>
  <dc:creator>Ranjhas</dc:creator>
  <cp:lastModifiedBy>NTS</cp:lastModifiedBy>
  <cp:revision>1709</cp:revision>
  <dcterms:created xsi:type="dcterms:W3CDTF">2012-09-17T13:13:53Z</dcterms:created>
  <dcterms:modified xsi:type="dcterms:W3CDTF">2014-06-29T12:49:26Z</dcterms:modified>
</cp:coreProperties>
</file>