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ppt/slides/slide153.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60"/>
  </p:notesMasterIdLst>
  <p:sldIdLst>
    <p:sldId id="485" r:id="rId2"/>
    <p:sldId id="560" r:id="rId3"/>
    <p:sldId id="561" r:id="rId4"/>
    <p:sldId id="542" r:id="rId5"/>
    <p:sldId id="575" r:id="rId6"/>
    <p:sldId id="793" r:id="rId7"/>
    <p:sldId id="794" r:id="rId8"/>
    <p:sldId id="795" r:id="rId9"/>
    <p:sldId id="796" r:id="rId10"/>
    <p:sldId id="797" r:id="rId11"/>
    <p:sldId id="798" r:id="rId12"/>
    <p:sldId id="800" r:id="rId13"/>
    <p:sldId id="956" r:id="rId14"/>
    <p:sldId id="799" r:id="rId15"/>
    <p:sldId id="802" r:id="rId16"/>
    <p:sldId id="801" r:id="rId17"/>
    <p:sldId id="803" r:id="rId18"/>
    <p:sldId id="805" r:id="rId19"/>
    <p:sldId id="806" r:id="rId20"/>
    <p:sldId id="808" r:id="rId21"/>
    <p:sldId id="807" r:id="rId22"/>
    <p:sldId id="809" r:id="rId23"/>
    <p:sldId id="810" r:id="rId24"/>
    <p:sldId id="811" r:id="rId25"/>
    <p:sldId id="812" r:id="rId26"/>
    <p:sldId id="813" r:id="rId27"/>
    <p:sldId id="814" r:id="rId28"/>
    <p:sldId id="822" r:id="rId29"/>
    <p:sldId id="823" r:id="rId30"/>
    <p:sldId id="839" r:id="rId31"/>
    <p:sldId id="830" r:id="rId32"/>
    <p:sldId id="824" r:id="rId33"/>
    <p:sldId id="831" r:id="rId34"/>
    <p:sldId id="832" r:id="rId35"/>
    <p:sldId id="825" r:id="rId36"/>
    <p:sldId id="833" r:id="rId37"/>
    <p:sldId id="826" r:id="rId38"/>
    <p:sldId id="837" r:id="rId39"/>
    <p:sldId id="827" r:id="rId40"/>
    <p:sldId id="836" r:id="rId41"/>
    <p:sldId id="834" r:id="rId42"/>
    <p:sldId id="828" r:id="rId43"/>
    <p:sldId id="840" r:id="rId44"/>
    <p:sldId id="829" r:id="rId45"/>
    <p:sldId id="841" r:id="rId46"/>
    <p:sldId id="842" r:id="rId47"/>
    <p:sldId id="849" r:id="rId48"/>
    <p:sldId id="851" r:id="rId49"/>
    <p:sldId id="843" r:id="rId50"/>
    <p:sldId id="852" r:id="rId51"/>
    <p:sldId id="844" r:id="rId52"/>
    <p:sldId id="853" r:id="rId53"/>
    <p:sldId id="845" r:id="rId54"/>
    <p:sldId id="854" r:id="rId55"/>
    <p:sldId id="846" r:id="rId56"/>
    <p:sldId id="855" r:id="rId57"/>
    <p:sldId id="847" r:id="rId58"/>
    <p:sldId id="848" r:id="rId59"/>
    <p:sldId id="856" r:id="rId60"/>
    <p:sldId id="858" r:id="rId61"/>
    <p:sldId id="859" r:id="rId62"/>
    <p:sldId id="857" r:id="rId63"/>
    <p:sldId id="860" r:id="rId64"/>
    <p:sldId id="861" r:id="rId65"/>
    <p:sldId id="862" r:id="rId66"/>
    <p:sldId id="864" r:id="rId67"/>
    <p:sldId id="865" r:id="rId68"/>
    <p:sldId id="867" r:id="rId69"/>
    <p:sldId id="866" r:id="rId70"/>
    <p:sldId id="903" r:id="rId71"/>
    <p:sldId id="863" r:id="rId72"/>
    <p:sldId id="904" r:id="rId73"/>
    <p:sldId id="905" r:id="rId74"/>
    <p:sldId id="870" r:id="rId75"/>
    <p:sldId id="871" r:id="rId76"/>
    <p:sldId id="868" r:id="rId77"/>
    <p:sldId id="872" r:id="rId78"/>
    <p:sldId id="869" r:id="rId79"/>
    <p:sldId id="874" r:id="rId80"/>
    <p:sldId id="875" r:id="rId81"/>
    <p:sldId id="876" r:id="rId82"/>
    <p:sldId id="877" r:id="rId83"/>
    <p:sldId id="878" r:id="rId84"/>
    <p:sldId id="880" r:id="rId85"/>
    <p:sldId id="881" r:id="rId86"/>
    <p:sldId id="882" r:id="rId87"/>
    <p:sldId id="883" r:id="rId88"/>
    <p:sldId id="885" r:id="rId89"/>
    <p:sldId id="873" r:id="rId90"/>
    <p:sldId id="886" r:id="rId91"/>
    <p:sldId id="884" r:id="rId92"/>
    <p:sldId id="879" r:id="rId93"/>
    <p:sldId id="888" r:id="rId94"/>
    <p:sldId id="889" r:id="rId95"/>
    <p:sldId id="890" r:id="rId96"/>
    <p:sldId id="891" r:id="rId97"/>
    <p:sldId id="892" r:id="rId98"/>
    <p:sldId id="893" r:id="rId99"/>
    <p:sldId id="894" r:id="rId100"/>
    <p:sldId id="895" r:id="rId101"/>
    <p:sldId id="896" r:id="rId102"/>
    <p:sldId id="897" r:id="rId103"/>
    <p:sldId id="898" r:id="rId104"/>
    <p:sldId id="899" r:id="rId105"/>
    <p:sldId id="900" r:id="rId106"/>
    <p:sldId id="887" r:id="rId107"/>
    <p:sldId id="901" r:id="rId108"/>
    <p:sldId id="906" r:id="rId109"/>
    <p:sldId id="907" r:id="rId110"/>
    <p:sldId id="908" r:id="rId111"/>
    <p:sldId id="909" r:id="rId112"/>
    <p:sldId id="910" r:id="rId113"/>
    <p:sldId id="911" r:id="rId114"/>
    <p:sldId id="912" r:id="rId115"/>
    <p:sldId id="913" r:id="rId116"/>
    <p:sldId id="914" r:id="rId117"/>
    <p:sldId id="915" r:id="rId118"/>
    <p:sldId id="916" r:id="rId119"/>
    <p:sldId id="917" r:id="rId120"/>
    <p:sldId id="918" r:id="rId121"/>
    <p:sldId id="919" r:id="rId122"/>
    <p:sldId id="920" r:id="rId123"/>
    <p:sldId id="921" r:id="rId124"/>
    <p:sldId id="922" r:id="rId125"/>
    <p:sldId id="902" r:id="rId126"/>
    <p:sldId id="923" r:id="rId127"/>
    <p:sldId id="924" r:id="rId128"/>
    <p:sldId id="925" r:id="rId129"/>
    <p:sldId id="926" r:id="rId130"/>
    <p:sldId id="928" r:id="rId131"/>
    <p:sldId id="929" r:id="rId132"/>
    <p:sldId id="930" r:id="rId133"/>
    <p:sldId id="931" r:id="rId134"/>
    <p:sldId id="932" r:id="rId135"/>
    <p:sldId id="933" r:id="rId136"/>
    <p:sldId id="927" r:id="rId137"/>
    <p:sldId id="935" r:id="rId138"/>
    <p:sldId id="936" r:id="rId139"/>
    <p:sldId id="937" r:id="rId140"/>
    <p:sldId id="938" r:id="rId141"/>
    <p:sldId id="939" r:id="rId142"/>
    <p:sldId id="940" r:id="rId143"/>
    <p:sldId id="941" r:id="rId144"/>
    <p:sldId id="934" r:id="rId145"/>
    <p:sldId id="944" r:id="rId146"/>
    <p:sldId id="946" r:id="rId147"/>
    <p:sldId id="945" r:id="rId148"/>
    <p:sldId id="942" r:id="rId149"/>
    <p:sldId id="948" r:id="rId150"/>
    <p:sldId id="952" r:id="rId151"/>
    <p:sldId id="953" r:id="rId152"/>
    <p:sldId id="949" r:id="rId153"/>
    <p:sldId id="950" r:id="rId154"/>
    <p:sldId id="951" r:id="rId155"/>
    <p:sldId id="954" r:id="rId156"/>
    <p:sldId id="947" r:id="rId157"/>
    <p:sldId id="955" r:id="rId158"/>
    <p:sldId id="943"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70" d="100"/>
          <a:sy n="70" d="100"/>
        </p:scale>
        <p:origin x="-125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29/06/2014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76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125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29/06/2014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29/06/2014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14478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a:t>
            </a:r>
            <a:r>
              <a:rPr lang="en-US" dirty="0" smtClean="0"/>
              <a:t>26</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i="1" dirty="0" smtClean="0">
                <a:latin typeface="Arial" pitchFamily="34" charset="0"/>
                <a:cs typeface="Arial" pitchFamily="34" charset="0"/>
              </a:rPr>
              <a:t>Qualitative indicators</a:t>
            </a:r>
          </a:p>
          <a:p>
            <a:r>
              <a:rPr lang="en-US" b="1" i="1" dirty="0" smtClean="0">
                <a:latin typeface="Arial" pitchFamily="34" charset="0"/>
                <a:cs typeface="Arial" pitchFamily="34" charset="0"/>
              </a:rPr>
              <a:t>Groups of qualitative indicators</a:t>
            </a:r>
          </a:p>
          <a:p>
            <a:r>
              <a:rPr lang="en-US" sz="2800" b="1" i="1" dirty="0" smtClean="0">
                <a:latin typeface="Arial" pitchFamily="34" charset="0"/>
                <a:cs typeface="Arial" pitchFamily="34" charset="0"/>
              </a:rPr>
              <a:t>Economic fundamentals</a:t>
            </a:r>
          </a:p>
          <a:p>
            <a:r>
              <a:rPr lang="en-US" sz="2800" b="1" dirty="0" smtClean="0">
                <a:latin typeface="Arial" pitchFamily="34" charset="0"/>
                <a:cs typeface="Arial" pitchFamily="34" charset="0"/>
              </a:rPr>
              <a:t>predominance of the firm</a:t>
            </a:r>
          </a:p>
          <a:p>
            <a:r>
              <a:rPr lang="en-US" sz="2400" b="1" dirty="0" smtClean="0">
                <a:latin typeface="Arial" pitchFamily="34" charset="0"/>
                <a:cs typeface="Arial" pitchFamily="34" charset="0"/>
              </a:rPr>
              <a:t>aggressive policy</a:t>
            </a:r>
          </a:p>
          <a:p>
            <a:r>
              <a:rPr lang="en-US" sz="2400" b="1" dirty="0" smtClean="0">
                <a:latin typeface="Arial" pitchFamily="34" charset="0"/>
                <a:cs typeface="Arial" pitchFamily="34" charset="0"/>
              </a:rPr>
              <a:t>Conservative policy</a:t>
            </a:r>
            <a:endParaRPr lang="en-US" dirty="0" smtClean="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i="1" dirty="0" smtClean="0">
                <a:latin typeface="Arial" pitchFamily="34" charset="0"/>
                <a:cs typeface="Arial" pitchFamily="34" charset="0"/>
              </a:rPr>
              <a:t>Qualitative </a:t>
            </a:r>
            <a:r>
              <a:rPr lang="en-US" sz="2800" dirty="0" smtClean="0">
                <a:latin typeface="Arial" pitchFamily="34" charset="0"/>
                <a:cs typeface="Arial" pitchFamily="34" charset="0"/>
              </a:rPr>
              <a:t>analysis</a:t>
            </a:r>
            <a:endParaRPr lang="en-US" b="1" i="1" dirty="0" smtClean="0">
              <a:latin typeface="Arial" pitchFamily="34" charset="0"/>
              <a:cs typeface="Arial" pitchFamily="34" charset="0"/>
            </a:endParaRPr>
          </a:p>
          <a:p>
            <a:r>
              <a:rPr lang="en-US" sz="2800" b="1" i="1" dirty="0" smtClean="0">
                <a:latin typeface="Arial" pitchFamily="34" charset="0"/>
                <a:cs typeface="Arial" pitchFamily="34" charset="0"/>
              </a:rPr>
              <a:t>Term structure of interest </a:t>
            </a:r>
            <a:r>
              <a:rPr lang="en-US" sz="2800" b="1" i="1" dirty="0" smtClean="0">
                <a:latin typeface="Arial" pitchFamily="34" charset="0"/>
                <a:cs typeface="Arial" pitchFamily="34" charset="0"/>
              </a:rPr>
              <a:t>rates</a:t>
            </a:r>
          </a:p>
          <a:p>
            <a:r>
              <a:rPr lang="en-US" sz="2400" b="1" i="1" dirty="0" smtClean="0">
                <a:latin typeface="Arial" pitchFamily="34" charset="0"/>
                <a:cs typeface="Arial" pitchFamily="34" charset="0"/>
              </a:rPr>
              <a:t>normal yield curve</a:t>
            </a:r>
            <a:r>
              <a:rPr lang="en-US" sz="2400" i="1" dirty="0" smtClean="0">
                <a:latin typeface="Arial" pitchFamily="34" charset="0"/>
                <a:cs typeface="Arial" pitchFamily="34" charset="0"/>
              </a:rPr>
              <a:t>". </a:t>
            </a:r>
            <a:endParaRPr lang="en-US" sz="2400" i="1" dirty="0" smtClean="0">
              <a:latin typeface="Arial" pitchFamily="34" charset="0"/>
              <a:cs typeface="Arial" pitchFamily="34" charset="0"/>
            </a:endParaRPr>
          </a:p>
          <a:p>
            <a:r>
              <a:rPr lang="en-US" sz="2400" b="1" i="1" dirty="0" smtClean="0"/>
              <a:t>Flat” Yield curve</a:t>
            </a:r>
            <a:r>
              <a:rPr lang="en-US" sz="2400" b="1" i="1" dirty="0" smtClean="0">
                <a:latin typeface="Arial" pitchFamily="34" charset="0"/>
                <a:cs typeface="Arial" pitchFamily="34" charset="0"/>
              </a:rPr>
              <a:t> </a:t>
            </a:r>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Market </a:t>
            </a:r>
            <a:r>
              <a:rPr lang="en-US" sz="2400" b="1" i="1" dirty="0" smtClean="0">
                <a:latin typeface="Arial" pitchFamily="34" charset="0"/>
                <a:cs typeface="Arial" pitchFamily="34" charset="0"/>
              </a:rPr>
              <a:t>segmentation theory </a:t>
            </a:r>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Investment in bonds decision making process</a:t>
            </a:r>
            <a:endParaRPr lang="en-US" sz="2400" b="1" i="1" dirty="0" smtClean="0"/>
          </a:p>
          <a:p>
            <a:endParaRPr lang="en-US" sz="2400"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At the macroeconomic level;</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relationship between the interest rate and the level of savings and investments, changes in government spending, taxes, foreign trade balance is identified.</a:t>
            </a:r>
          </a:p>
          <a:p>
            <a:endParaRPr lang="en-US" sz="2000" b="1" i="1" dirty="0" smtClean="0">
              <a:latin typeface="Arial" pitchFamily="34" charset="0"/>
              <a:cs typeface="Arial" pitchFamily="34" charset="0"/>
            </a:endParaRPr>
          </a:p>
          <a:p>
            <a:r>
              <a:rPr lang="en-US" sz="2000" b="1" i="1" dirty="0" smtClean="0">
                <a:latin typeface="Arial" pitchFamily="34" charset="0"/>
                <a:cs typeface="Arial" pitchFamily="34" charset="0"/>
              </a:rPr>
              <a:t>Macroeconomic factors with positive influence to the interest rates (from the investors in bonds position - increase in interest rates):</a:t>
            </a:r>
          </a:p>
          <a:p>
            <a:r>
              <a:rPr lang="en-US" sz="2000" dirty="0" smtClean="0">
                <a:latin typeface="Arial" pitchFamily="34" charset="0"/>
                <a:cs typeface="Arial" pitchFamily="34" charset="0"/>
              </a:rPr>
              <a:t>• Increase in investments;</a:t>
            </a:r>
          </a:p>
          <a:p>
            <a:r>
              <a:rPr lang="en-US" sz="2000" dirty="0" smtClean="0">
                <a:latin typeface="Arial" pitchFamily="34" charset="0"/>
                <a:cs typeface="Arial" pitchFamily="34" charset="0"/>
              </a:rPr>
              <a:t>• Decrease in savings level;</a:t>
            </a:r>
          </a:p>
          <a:p>
            <a:r>
              <a:rPr lang="en-US" sz="2000" dirty="0" smtClean="0">
                <a:latin typeface="Arial" pitchFamily="34" charset="0"/>
                <a:cs typeface="Arial" pitchFamily="34" charset="0"/>
              </a:rPr>
              <a:t>• Increase in export;</a:t>
            </a:r>
          </a:p>
          <a:p>
            <a:r>
              <a:rPr lang="en-US" sz="2000" dirty="0" smtClean="0">
                <a:latin typeface="Arial" pitchFamily="34" charset="0"/>
                <a:cs typeface="Arial" pitchFamily="34" charset="0"/>
              </a:rPr>
              <a:t>• Decrease in import;</a:t>
            </a: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3600" dirty="0" smtClean="0">
                <a:latin typeface="Arial" pitchFamily="34" charset="0"/>
                <a:cs typeface="Arial" pitchFamily="34" charset="0"/>
              </a:rPr>
              <a:t>• Increase in government spending;</a:t>
            </a:r>
          </a:p>
          <a:p>
            <a:r>
              <a:rPr lang="en-US" sz="3600" dirty="0" smtClean="0">
                <a:latin typeface="Arial" pitchFamily="34" charset="0"/>
                <a:cs typeface="Arial" pitchFamily="34" charset="0"/>
              </a:rPr>
              <a:t>• Decrease in Taxes.</a:t>
            </a:r>
          </a:p>
          <a:p>
            <a:endParaRPr lang="en-US" sz="3600" b="1" i="1" dirty="0" smtClean="0">
              <a:latin typeface="Arial" pitchFamily="34" charset="0"/>
              <a:cs typeface="Arial" pitchFamily="34" charset="0"/>
            </a:endParaRPr>
          </a:p>
          <a:p>
            <a:r>
              <a:rPr lang="en-US" sz="3600" b="1" i="1" dirty="0" smtClean="0">
                <a:latin typeface="Arial" pitchFamily="34" charset="0"/>
                <a:cs typeface="Arial" pitchFamily="34" charset="0"/>
              </a:rPr>
              <a:t>Macroeconomic factors with negative influence to the interest rates (from the investors in bonds position - decrease in interest rates):</a:t>
            </a:r>
          </a:p>
          <a:p>
            <a:endParaRPr lang="en-US" sz="3600" b="1" i="1" dirty="0" smtClean="0">
              <a:latin typeface="Arial" pitchFamily="34" charset="0"/>
              <a:cs typeface="Arial" pitchFamily="34" charset="0"/>
            </a:endParaRPr>
          </a:p>
          <a:p>
            <a:r>
              <a:rPr lang="en-US" sz="3600" dirty="0" smtClean="0">
                <a:latin typeface="Arial" pitchFamily="34" charset="0"/>
                <a:cs typeface="Arial" pitchFamily="34" charset="0"/>
              </a:rPr>
              <a:t>• Decrease in investments;</a:t>
            </a:r>
          </a:p>
          <a:p>
            <a:r>
              <a:rPr lang="en-US" sz="3600" dirty="0" smtClean="0">
                <a:latin typeface="Arial" pitchFamily="34" charset="0"/>
                <a:cs typeface="Arial" pitchFamily="34" charset="0"/>
              </a:rPr>
              <a:t>• Increase in savings level;</a:t>
            </a:r>
          </a:p>
          <a:p>
            <a:r>
              <a:rPr lang="en-US" sz="3600" dirty="0" smtClean="0">
                <a:latin typeface="Arial" pitchFamily="34" charset="0"/>
                <a:cs typeface="Arial" pitchFamily="34" charset="0"/>
              </a:rPr>
              <a:t>• Decrease in export;</a:t>
            </a:r>
          </a:p>
          <a:p>
            <a:r>
              <a:rPr lang="en-US" sz="3600" dirty="0" smtClean="0">
                <a:latin typeface="Arial" pitchFamily="34" charset="0"/>
                <a:cs typeface="Arial" pitchFamily="34" charset="0"/>
              </a:rPr>
              <a:t>• Increase in import;</a:t>
            </a:r>
          </a:p>
          <a:p>
            <a:r>
              <a:rPr lang="en-US" sz="3600" dirty="0" smtClean="0">
                <a:latin typeface="Arial" pitchFamily="34" charset="0"/>
                <a:cs typeface="Arial" pitchFamily="34" charset="0"/>
              </a:rPr>
              <a:t>• Decrease in government spending;</a:t>
            </a:r>
          </a:p>
          <a:p>
            <a:r>
              <a:rPr lang="en-US" sz="3600" dirty="0" smtClean="0">
                <a:latin typeface="Arial" pitchFamily="34" charset="0"/>
                <a:cs typeface="Arial" pitchFamily="34" charset="0"/>
              </a:rPr>
              <a:t>• Increase in Taxes.</a:t>
            </a:r>
          </a:p>
          <a:p>
            <a:endParaRPr lang="en-US" sz="36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By observing and examining macroeconomic indicators presented above the investors can assess the situation in the credit securities market and to revise his/ her portfolio.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For interest rates forecasting purpose such tool as the term structure of interest rates is used. </a:t>
            </a:r>
          </a:p>
          <a:p>
            <a:endParaRPr lang="en-US" sz="1800" dirty="0" smtClean="0"/>
          </a:p>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Term structure of interest rates is a yield curve displaying the</a:t>
            </a:r>
          </a:p>
          <a:p>
            <a:r>
              <a:rPr lang="en-US" sz="2400" dirty="0" smtClean="0">
                <a:latin typeface="Arial" pitchFamily="34" charset="0"/>
                <a:cs typeface="Arial" pitchFamily="34" charset="0"/>
              </a:rPr>
              <a:t>relationship between spot rates of zero-coupon securities and their term to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resulting curve allows an interest rate pattern to be determined, which can then be used to explain the movements and to forecast interest rates. </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Unfortunately, most bonds carry coupons, so the term structure must be determined using the prices of these securities.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Term structures are continuously changing,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Though the resulting yield curve is usually normal, it can also be flat or inverted.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Usually, longer term interest rates are higher than shorter term interest rates.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called a </a:t>
            </a:r>
            <a:r>
              <a:rPr lang="en-US" sz="2800" i="1" dirty="0" smtClean="0">
                <a:latin typeface="Arial" pitchFamily="34" charset="0"/>
                <a:cs typeface="Arial" pitchFamily="34" charset="0"/>
              </a:rPr>
              <a:t>"</a:t>
            </a:r>
            <a:r>
              <a:rPr lang="en-US" sz="2800" b="1" i="1" dirty="0" smtClean="0">
                <a:latin typeface="Arial" pitchFamily="34" charset="0"/>
                <a:cs typeface="Arial" pitchFamily="34" charset="0"/>
              </a:rPr>
              <a:t>normal yield curve</a:t>
            </a:r>
            <a:r>
              <a:rPr lang="en-US" sz="2800" i="1" dirty="0" smtClean="0">
                <a:latin typeface="Arial" pitchFamily="34" charset="0"/>
                <a:cs typeface="Arial" pitchFamily="34" charset="0"/>
              </a:rPr>
              <a:t>". </a:t>
            </a:r>
          </a:p>
          <a:p>
            <a:endParaRPr lang="en-US" sz="2800"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i="1" dirty="0" smtClean="0">
                <a:latin typeface="Arial" pitchFamily="34" charset="0"/>
                <a:cs typeface="Arial" pitchFamily="34" charset="0"/>
              </a:rPr>
              <a:t>A small or negligible difference between short and long term interest rates is </a:t>
            </a:r>
            <a:r>
              <a:rPr lang="en-US" sz="1800" dirty="0" smtClean="0"/>
              <a:t>called a </a:t>
            </a:r>
            <a:r>
              <a:rPr lang="en-US" sz="1800" i="1" dirty="0" smtClean="0"/>
              <a:t>"</a:t>
            </a:r>
            <a:r>
              <a:rPr lang="en-US" sz="1800" b="1" i="1" dirty="0" smtClean="0"/>
              <a:t>flat" yield curve.</a:t>
            </a:r>
            <a:endParaRPr lang="en-US" sz="2000" b="1"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When the difference between long and short term interest rates is large, the </a:t>
            </a:r>
            <a:r>
              <a:rPr lang="en-US" sz="2000" i="1" dirty="0" smtClean="0">
                <a:latin typeface="Arial" pitchFamily="34" charset="0"/>
                <a:cs typeface="Arial" pitchFamily="34" charset="0"/>
              </a:rPr>
              <a:t>yield curve is said to be "</a:t>
            </a:r>
            <a:r>
              <a:rPr lang="en-US" sz="2000" b="1" i="1" dirty="0" smtClean="0">
                <a:latin typeface="Arial" pitchFamily="34" charset="0"/>
                <a:cs typeface="Arial" pitchFamily="34" charset="0"/>
              </a:rPr>
              <a:t>steep</a:t>
            </a:r>
            <a:r>
              <a:rPr lang="en-US" sz="2000" i="1" dirty="0" smtClean="0">
                <a:latin typeface="Arial" pitchFamily="34" charset="0"/>
                <a:cs typeface="Arial" pitchFamily="34" charset="0"/>
              </a:rPr>
              <a:t>".</a:t>
            </a:r>
          </a:p>
          <a:p>
            <a:endParaRPr lang="en-US" sz="2000" i="1" dirty="0" smtClean="0">
              <a:latin typeface="Arial" pitchFamily="34" charset="0"/>
              <a:cs typeface="Arial" pitchFamily="34" charset="0"/>
            </a:endParaRPr>
          </a:p>
          <a:p>
            <a:r>
              <a:rPr lang="en-US" sz="2000" dirty="0" smtClean="0">
                <a:latin typeface="Arial" pitchFamily="34" charset="0"/>
                <a:cs typeface="Arial" pitchFamily="34" charset="0"/>
              </a:rPr>
              <a:t>The </a:t>
            </a:r>
            <a:r>
              <a:rPr lang="en-US" sz="2000" i="1" dirty="0" smtClean="0">
                <a:latin typeface="Arial" pitchFamily="34" charset="0"/>
                <a:cs typeface="Arial" pitchFamily="34" charset="0"/>
              </a:rPr>
              <a:t>3 main factors influencing the yield curve are identified: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market forecasts and expectations about the direction of changes in interest rates;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presumable liquidity premium in the yield of the bond.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market inefficiency or the turn from the long-term (or short-term) cash flows to the short-term (or long term cash flows.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On the bases of these key factors three </a:t>
            </a:r>
            <a:r>
              <a:rPr lang="en-US" sz="2800" b="1" i="1" dirty="0" smtClean="0">
                <a:latin typeface="Arial" pitchFamily="34" charset="0"/>
                <a:cs typeface="Arial" pitchFamily="34" charset="0"/>
              </a:rPr>
              <a:t>interest rates term structure theories </a:t>
            </a:r>
            <a:r>
              <a:rPr lang="en-US" sz="2800" dirty="0" smtClean="0">
                <a:latin typeface="Arial" pitchFamily="34" charset="0"/>
                <a:cs typeface="Arial" pitchFamily="34" charset="0"/>
              </a:rPr>
              <a:t>are developed to explain the shape of the yield curve.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 The </a:t>
            </a:r>
            <a:r>
              <a:rPr lang="en-US" sz="2800" b="1" i="1" dirty="0" smtClean="0">
                <a:latin typeface="Arial" pitchFamily="34" charset="0"/>
                <a:cs typeface="Arial" pitchFamily="34" charset="0"/>
              </a:rPr>
              <a:t>Market expectations theory, which states that since short term bonds </a:t>
            </a:r>
            <a:r>
              <a:rPr lang="en-US" sz="2800" dirty="0" smtClean="0">
                <a:latin typeface="Arial" pitchFamily="34" charset="0"/>
                <a:cs typeface="Arial" pitchFamily="34" charset="0"/>
              </a:rPr>
              <a:t>can be combined for the same time period as a longer term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total interest earned should be equivalent, given the efficiency of the market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chance for arbitrage (speculators using opportunities to make money).</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According to this theory</a:t>
            </a:r>
            <a:r>
              <a:rPr lang="en-US" sz="2800" dirty="0" smtClean="0">
                <a:latin typeface="Arial" pitchFamily="34" charset="0"/>
                <a:cs typeface="Arial" pitchFamily="34" charset="0"/>
              </a:rPr>
              <a:t>, yield to maturity for the 5 year bond is simply the average of 1 year yield to maturity during next 5 years.</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dirty="0" smtClean="0">
                <a:latin typeface="Arial" pitchFamily="34" charset="0"/>
                <a:cs typeface="Arial" pitchFamily="34" charset="0"/>
              </a:rPr>
              <a:t> Mathematically, the yield curve can then be used to predict interest rates at future dates.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2. The </a:t>
            </a:r>
            <a:r>
              <a:rPr lang="en-US" sz="2400" b="1" i="1" dirty="0" smtClean="0">
                <a:latin typeface="Arial" pitchFamily="34" charset="0"/>
                <a:cs typeface="Arial" pitchFamily="34" charset="0"/>
              </a:rPr>
              <a:t>Liquidity preference theory, which states that the profile of yield curve </a:t>
            </a:r>
            <a:r>
              <a:rPr lang="en-US" sz="2400" dirty="0" smtClean="0">
                <a:latin typeface="Arial" pitchFamily="34" charset="0"/>
                <a:cs typeface="Arial" pitchFamily="34" charset="0"/>
              </a:rPr>
              <a:t>depends upon the liquidity premiums.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the investor does not consider short term and long-term bonds as the good substitutes for the investments;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He / she may require the different yields to the maturity, similar to the stocks with high and low Beta.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smtClean="0">
                <a:latin typeface="Arial" pitchFamily="34" charset="0"/>
                <a:cs typeface="Arial" pitchFamily="34" charset="0"/>
              </a:rPr>
              <a:t>Thus, </a:t>
            </a:r>
            <a:r>
              <a:rPr lang="en-US" sz="2400" b="1" dirty="0" smtClean="0">
                <a:latin typeface="Arial" pitchFamily="34" charset="0"/>
                <a:cs typeface="Arial" pitchFamily="34" charset="0"/>
              </a:rPr>
              <a:t>Liquidity preference theory </a:t>
            </a:r>
            <a:r>
              <a:rPr lang="en-US" sz="2400" dirty="0" smtClean="0">
                <a:latin typeface="Arial" pitchFamily="34" charset="0"/>
                <a:cs typeface="Arial" pitchFamily="34" charset="0"/>
              </a:rPr>
              <a:t>states that the yield curve of interest term structure depends not only upon the market expectations;,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But upon the spread of liquidity premiums between shorter-term and longer-term bonds.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3. The </a:t>
            </a:r>
            <a:r>
              <a:rPr lang="en-US" sz="2400" b="1" i="1" dirty="0" smtClean="0">
                <a:latin typeface="Arial" pitchFamily="34" charset="0"/>
                <a:cs typeface="Arial" pitchFamily="34" charset="0"/>
              </a:rPr>
              <a:t>Market segmentation theory </a:t>
            </a:r>
            <a:r>
              <a:rPr lang="en-US" sz="2400" i="1" dirty="0" smtClean="0">
                <a:latin typeface="Arial" pitchFamily="34" charset="0"/>
                <a:cs typeface="Arial" pitchFamily="34" charset="0"/>
              </a:rPr>
              <a:t>is based on the understanding of </a:t>
            </a:r>
            <a:r>
              <a:rPr lang="en-US" sz="2400" b="1" i="1" dirty="0" smtClean="0">
                <a:latin typeface="Arial" pitchFamily="34" charset="0"/>
                <a:cs typeface="Arial" pitchFamily="34" charset="0"/>
              </a:rPr>
              <a:t>market </a:t>
            </a:r>
            <a:r>
              <a:rPr lang="en-US" sz="2400" b="1" dirty="0" smtClean="0">
                <a:latin typeface="Arial" pitchFamily="34" charset="0"/>
                <a:cs typeface="Arial" pitchFamily="34" charset="0"/>
              </a:rPr>
              <a:t>inefficiency </a:t>
            </a:r>
            <a:r>
              <a:rPr lang="en-US" sz="2400" dirty="0" smtClean="0">
                <a:latin typeface="Arial" pitchFamily="34" charset="0"/>
                <a:cs typeface="Arial" pitchFamily="34" charset="0"/>
              </a:rPr>
              <a:t>in defining the prices of the bonds.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theory states that each segment in the bonds‘ market, identified on the basis of the yield to maturity of the bonds could be treated as independent segment from the others.</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These segments are represented by different groups of investors which are resolute about the necessity to invest in the bonds with this particular yield to maturity.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These different groups of investors (for example – banks, insurance companies, non-financial firms, individuals, etc.) need to employ their funds for specific periods of time.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Hence a preference for long or short term bonds which is reflected in the shape of the yield curve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An inverted curve can then be seen to reflect a definite investor preference for longer term bonds. </a:t>
            </a:r>
          </a:p>
          <a:p>
            <a:endParaRPr lang="en-US" dirty="0"/>
          </a:p>
        </p:txBody>
      </p:sp>
      <p:sp>
        <p:nvSpPr>
          <p:cNvPr id="3" name="Title 2"/>
          <p:cNvSpPr>
            <a:spLocks noGrp="1"/>
          </p:cNvSpPr>
          <p:nvPr>
            <p:ph type="title"/>
          </p:nvPr>
        </p:nvSpPr>
        <p:spPr/>
        <p:txBody>
          <a:bodyPr>
            <a:normAutofit/>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profile of terms structure will depend not on the market expectations or risk Premium but most often because of the changes in the direction of cash flows (similar to swing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in bonds often use yield curves in making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Analyzing the changes in yield curves over the time provides the investors with information about future interest rate movements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 they an affect price behavior and comparative returns.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endParaRPr lang="en-US" dirty="0" smtClean="0"/>
          </a:p>
          <a:p>
            <a:endParaRPr lang="en-US" dirty="0"/>
          </a:p>
        </p:txBody>
      </p:sp>
      <p:sp>
        <p:nvSpPr>
          <p:cNvPr id="3" name="Title 2"/>
          <p:cNvSpPr>
            <a:spLocks noGrp="1"/>
          </p:cNvSpPr>
          <p:nvPr>
            <p:ph type="title"/>
          </p:nvPr>
        </p:nvSpPr>
        <p:spPr/>
        <p:txBody>
          <a:bodyPr>
            <a:normAutofit/>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For example, if the yield curve begins to rise sharply, it usually means that inflation is growing or is expected to grow in the nearest future.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this case investors can expect that interest rates will rise also.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Under these conditions, the active investors will turn to short or intermediate maturities,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which provide reasonable returns and minimize exposure to capital loss hen prices fall.</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Another example could be steep yield curves.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They are generally viewed as a sign of bullish market.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r>
              <a:rPr lang="en-US" sz="8000" dirty="0" smtClean="0">
                <a:latin typeface="Arial" pitchFamily="34" charset="0"/>
                <a:cs typeface="Arial" pitchFamily="34" charset="0"/>
              </a:rPr>
              <a:t>For </a:t>
            </a:r>
            <a:r>
              <a:rPr lang="en-US" sz="8000" b="1" dirty="0" smtClean="0">
                <a:latin typeface="Arial" pitchFamily="34" charset="0"/>
                <a:cs typeface="Arial" pitchFamily="34" charset="0"/>
              </a:rPr>
              <a:t>aggressive investors </a:t>
            </a:r>
            <a:r>
              <a:rPr lang="en-US" sz="8000" dirty="0" smtClean="0">
                <a:latin typeface="Arial" pitchFamily="34" charset="0"/>
                <a:cs typeface="Arial" pitchFamily="34" charset="0"/>
              </a:rPr>
              <a:t>in bonds this profile of the yield curve can be a signal to start moving into long-term bonds segment.</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Flatter yield curves, contrary, reduce the incentive for investing in long-term debt securities.</a:t>
            </a:r>
          </a:p>
          <a:p>
            <a:endParaRPr lang="en-US" sz="8000" dirty="0" smtClean="0">
              <a:latin typeface="Arial" pitchFamily="34" charset="0"/>
              <a:cs typeface="Arial" pitchFamily="34" charset="0"/>
            </a:endParaRPr>
          </a:p>
          <a:p>
            <a:r>
              <a:rPr lang="en-US" sz="8000" b="1" dirty="0" smtClean="0">
                <a:latin typeface="Arial" pitchFamily="34" charset="0"/>
                <a:cs typeface="Arial" pitchFamily="34" charset="0"/>
              </a:rPr>
              <a:t>Decision making of investment in bonds. Bond valuation.</a:t>
            </a:r>
          </a:p>
          <a:p>
            <a:endParaRPr lang="en-US" sz="8000" b="1" dirty="0" smtClean="0">
              <a:latin typeface="Arial" pitchFamily="34" charset="0"/>
              <a:cs typeface="Arial" pitchFamily="34" charset="0"/>
            </a:endParaRPr>
          </a:p>
          <a:p>
            <a:endParaRPr lang="en-US" sz="8000" b="1" dirty="0" smtClean="0">
              <a:latin typeface="Arial" pitchFamily="34" charset="0"/>
              <a:cs typeface="Arial" pitchFamily="34" charset="0"/>
            </a:endParaRPr>
          </a:p>
          <a:p>
            <a:r>
              <a:rPr lang="en-US" sz="8000" dirty="0" smtClean="0">
                <a:latin typeface="Arial" pitchFamily="34" charset="0"/>
                <a:cs typeface="Arial" pitchFamily="34" charset="0"/>
              </a:rPr>
              <a:t>Selection of bond types relevant for investor and bond analysis are the important components of overall investment in bonds decision making process.</a:t>
            </a:r>
          </a:p>
          <a:p>
            <a:endParaRPr lang="en-US" sz="8000" b="1" i="1"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b="1" i="1" dirty="0" smtClean="0">
                <a:latin typeface="Arial" pitchFamily="34" charset="0"/>
                <a:cs typeface="Arial" pitchFamily="34" charset="0"/>
              </a:rPr>
              <a:t>Investment in bonds decision making process: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1. Selection of bond’s type according to the investor’s goals (expected income and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2. Bond analysis (quantitative and qualitative).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3. </a:t>
            </a:r>
            <a:r>
              <a:rPr lang="en-US" sz="2800" i="1" dirty="0" smtClean="0">
                <a:latin typeface="Arial" pitchFamily="34" charset="0"/>
                <a:cs typeface="Arial" pitchFamily="34" charset="0"/>
              </a:rPr>
              <a:t>Bond valuation.</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4. </a:t>
            </a:r>
            <a:r>
              <a:rPr lang="en-US" sz="2800" i="1" dirty="0" smtClean="0">
                <a:latin typeface="Arial" pitchFamily="34" charset="0"/>
                <a:cs typeface="Arial" pitchFamily="34" charset="0"/>
              </a:rPr>
              <a:t>Investment decision making</a:t>
            </a:r>
            <a:r>
              <a:rPr lang="en-US" sz="2800" b="1" i="1" dirty="0" smtClean="0">
                <a:latin typeface="Arial" pitchFamily="34" charset="0"/>
                <a:cs typeface="Arial" pitchFamily="34" charset="0"/>
              </a:rPr>
              <a:t>.</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In the bond market investment decisions are made more on the bond’s yield than its price basis.</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There are three widely used measures of the yield:</a:t>
            </a:r>
          </a:p>
          <a:p>
            <a:r>
              <a:rPr lang="en-US" sz="2400" dirty="0" smtClean="0">
                <a:latin typeface="Arial" pitchFamily="34" charset="0"/>
                <a:cs typeface="Arial" pitchFamily="34" charset="0"/>
              </a:rPr>
              <a:t> Current Yield  </a:t>
            </a:r>
          </a:p>
          <a:p>
            <a:r>
              <a:rPr lang="en-US" sz="2400" dirty="0" smtClean="0">
                <a:latin typeface="Arial" pitchFamily="34" charset="0"/>
                <a:cs typeface="Arial" pitchFamily="34" charset="0"/>
              </a:rPr>
              <a:t>Yield-to-Maturity</a:t>
            </a:r>
          </a:p>
          <a:p>
            <a:r>
              <a:rPr lang="en-US" sz="2400" dirty="0" smtClean="0">
                <a:latin typeface="Arial" pitchFamily="34" charset="0"/>
                <a:cs typeface="Arial" pitchFamily="34" charset="0"/>
              </a:rPr>
              <a:t>Yield- to- Call</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Current yield (CY) is the simples measure of bond‘s return and has a imitated </a:t>
            </a:r>
            <a:r>
              <a:rPr lang="en-US" sz="2800" dirty="0" smtClean="0">
                <a:latin typeface="Arial" pitchFamily="34" charset="0"/>
                <a:cs typeface="Arial" pitchFamily="34" charset="0"/>
              </a:rPr>
              <a:t>application because it measures only the interest return of the bond.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interpretation of this measure to investor: </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current yield </a:t>
            </a:r>
            <a:r>
              <a:rPr lang="en-US" sz="2800" dirty="0" smtClean="0">
                <a:latin typeface="Arial" pitchFamily="34" charset="0"/>
                <a:cs typeface="Arial" pitchFamily="34" charset="0"/>
              </a:rPr>
              <a:t>indicates the amount of current income a bond provides relative to its market price. </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CY is estimated using formula:</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CY = I / Pm , </a:t>
            </a:r>
          </a:p>
          <a:p>
            <a:r>
              <a:rPr lang="en-US" sz="2400" dirty="0" smtClean="0">
                <a:latin typeface="Arial" pitchFamily="34" charset="0"/>
                <a:cs typeface="Arial" pitchFamily="34" charset="0"/>
              </a:rPr>
              <a:t>here: I - annual interest of the bond;</a:t>
            </a:r>
          </a:p>
          <a:p>
            <a:r>
              <a:rPr lang="en-US" sz="2400" dirty="0" smtClean="0">
                <a:latin typeface="Arial" pitchFamily="34" charset="0"/>
                <a:cs typeface="Arial" pitchFamily="34" charset="0"/>
              </a:rPr>
              <a:t>Pm - current market price of the bond</a:t>
            </a:r>
          </a:p>
          <a:p>
            <a:endParaRPr lang="en-US" sz="2400" dirty="0" smtClean="0">
              <a:latin typeface="Arial" pitchFamily="34" charset="0"/>
              <a:cs typeface="Arial" pitchFamily="34" charset="0"/>
            </a:endParaRPr>
          </a:p>
          <a:p>
            <a:r>
              <a:rPr lang="en-US" sz="2400" b="1" i="1" dirty="0" smtClean="0">
                <a:latin typeface="Arial" pitchFamily="34" charset="0"/>
                <a:cs typeface="Arial" pitchFamily="34" charset="0"/>
              </a:rPr>
              <a:t>Yield- to- Maturity (YTM) is the most important and widely used measure of </a:t>
            </a:r>
            <a:r>
              <a:rPr lang="en-US" sz="2400" dirty="0" smtClean="0">
                <a:latin typeface="Arial" pitchFamily="34" charset="0"/>
                <a:cs typeface="Arial" pitchFamily="34" charset="0"/>
              </a:rPr>
              <a:t>the bonds returns and key measure in bond valuation process.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YTM is the fully compounded rate of return earned by an investor in bond over the life of the security, including interest income and price appreciation. </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YTM is also known as the </a:t>
            </a:r>
            <a:r>
              <a:rPr lang="en-US" sz="2800" b="1" i="1" dirty="0" smtClean="0">
                <a:latin typeface="Arial" pitchFamily="34" charset="0"/>
                <a:cs typeface="Arial" pitchFamily="34" charset="0"/>
              </a:rPr>
              <a:t>promised yield- to- maturity.</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Yield-to-maturity can be calculated as an internal rate of return of </a:t>
            </a:r>
            <a:r>
              <a:rPr lang="en-US" sz="2800" dirty="0" smtClean="0">
                <a:latin typeface="Arial" pitchFamily="34" charset="0"/>
                <a:cs typeface="Arial" pitchFamily="34" charset="0"/>
              </a:rPr>
              <a:t>the bond or the discount rate,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which equalizes present value of the future cash flows of the bond to its current market price (value).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Thus the YTM may not always be the appropriate measure of value.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Instead, the effect of the bond called away prior to maturity must be estimated.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For the callable bonds the </a:t>
            </a:r>
            <a:r>
              <a:rPr lang="en-US" sz="2000" b="1" i="1" dirty="0" smtClean="0">
                <a:latin typeface="Arial" pitchFamily="34" charset="0"/>
                <a:cs typeface="Arial" pitchFamily="34" charset="0"/>
              </a:rPr>
              <a:t>yield-to-call (YTC) is </a:t>
            </a:r>
            <a:r>
              <a:rPr lang="en-US" sz="2000" dirty="0" smtClean="0">
                <a:latin typeface="Arial" pitchFamily="34" charset="0"/>
                <a:cs typeface="Arial" pitchFamily="34" charset="0"/>
              </a:rPr>
              <a:t>used.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YTC measures the yield on the bond if the issue remains outstanding not to maturity, but rather until its specified call date. </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YTC can be calculated similar to YTM as an internal rate of return of the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or the discount rate, which equalizes present value of the future cash flows of the bond to its current market price (value).</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The </a:t>
            </a:r>
            <a:r>
              <a:rPr lang="en-US" b="1" i="1" dirty="0" smtClean="0">
                <a:latin typeface="Arial" pitchFamily="34" charset="0"/>
                <a:cs typeface="Arial" pitchFamily="34" charset="0"/>
              </a:rPr>
              <a:t>decision for investment in bond can be made on the bases of two </a:t>
            </a:r>
            <a:r>
              <a:rPr lang="en-US" dirty="0" smtClean="0">
                <a:latin typeface="Arial" pitchFamily="34" charset="0"/>
                <a:cs typeface="Arial" pitchFamily="34" charset="0"/>
              </a:rPr>
              <a:t>alternative approaches: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(1) using the comparison of yield-to-maturity and appropriate yield-to-maturity 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(2) using the comparison of current market price and intrinsic value of the bond (similar to decisions when investing in stocks).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Both approaches are based on the capitalization of income method of valuation.</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latin typeface="Arial" pitchFamily="34" charset="0"/>
                <a:cs typeface="Arial" pitchFamily="34" charset="0"/>
              </a:rPr>
              <a:t>(1) approach:</a:t>
            </a:r>
          </a:p>
          <a:p>
            <a:r>
              <a:rPr lang="en-US" dirty="0" smtClean="0">
                <a:latin typeface="Arial" pitchFamily="34" charset="0"/>
                <a:cs typeface="Arial" pitchFamily="34" charset="0"/>
              </a:rPr>
              <a:t> If YTM &gt; YTM* - decision to buy or to keep the bond as it is under valuated;</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If YTM &lt; YTM * - decision to sell the bond as it is over valuated;</a:t>
            </a:r>
          </a:p>
          <a:p>
            <a:endParaRPr lang="en-US" dirty="0" smtClean="0">
              <a:latin typeface="Arial" pitchFamily="34" charset="0"/>
              <a:cs typeface="Arial" pitchFamily="34" charset="0"/>
            </a:endParaRPr>
          </a:p>
          <a:p>
            <a:r>
              <a:rPr lang="en-US" dirty="0" smtClean="0"/>
              <a:t> If YTM = YTM * - bond is valuated at the same range as in the market and its current market price shows the intrinsic value.</a:t>
            </a:r>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latin typeface="Arial" pitchFamily="34" charset="0"/>
                <a:cs typeface="Arial" pitchFamily="34" charset="0"/>
              </a:rPr>
              <a:t>(2) approach:</a:t>
            </a:r>
          </a:p>
          <a:p>
            <a:r>
              <a:rPr lang="en-US" dirty="0" smtClean="0">
                <a:latin typeface="Arial" pitchFamily="34" charset="0"/>
                <a:cs typeface="Arial" pitchFamily="34" charset="0"/>
              </a:rPr>
              <a:t> If P &lt; V - decision to buy or to keep the bond as it is under valuated;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If P &gt; V - decision to sell the bond as it is over valuated;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If P = V - bond is valuated at the same range as in the market and its current market price shows the intrinsic value.</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Strategies for investing in bonds. Immunization</a:t>
            </a:r>
          </a:p>
          <a:p>
            <a:r>
              <a:rPr lang="en-US" sz="2000" dirty="0" smtClean="0">
                <a:latin typeface="Arial" pitchFamily="34" charset="0"/>
                <a:cs typeface="Arial" pitchFamily="34" charset="0"/>
              </a:rPr>
              <a:t>Two types of strategies investing in bonds:</a:t>
            </a:r>
          </a:p>
          <a:p>
            <a:r>
              <a:rPr lang="en-US" sz="2000" dirty="0" smtClean="0">
                <a:latin typeface="Arial" pitchFamily="34" charset="0"/>
                <a:cs typeface="Arial" pitchFamily="34" charset="0"/>
              </a:rPr>
              <a:t> Passive management strategies;</a:t>
            </a:r>
          </a:p>
          <a:p>
            <a:r>
              <a:rPr lang="en-US" sz="2000" dirty="0" smtClean="0">
                <a:latin typeface="Arial" pitchFamily="34" charset="0"/>
                <a:cs typeface="Arial" pitchFamily="34" charset="0"/>
              </a:rPr>
              <a:t> Active management strategies.</a:t>
            </a:r>
          </a:p>
          <a:p>
            <a:endParaRPr lang="en-US" sz="2000" dirty="0" smtClean="0">
              <a:latin typeface="Arial" pitchFamily="34" charset="0"/>
              <a:cs typeface="Arial" pitchFamily="34" charset="0"/>
            </a:endParaRPr>
          </a:p>
          <a:p>
            <a:r>
              <a:rPr lang="en-US" sz="2000" b="1" i="1" dirty="0" smtClean="0">
                <a:latin typeface="Arial" pitchFamily="34" charset="0"/>
                <a:cs typeface="Arial" pitchFamily="34" charset="0"/>
              </a:rPr>
              <a:t>Passive bond management strategies are based on the proposition that bond </a:t>
            </a:r>
            <a:r>
              <a:rPr lang="en-US" sz="2000" dirty="0" smtClean="0">
                <a:latin typeface="Arial" pitchFamily="34" charset="0"/>
                <a:cs typeface="Arial" pitchFamily="34" charset="0"/>
              </a:rPr>
              <a:t>prices are determined rationally, leaving risk as the portfolio variable to control</a:t>
            </a:r>
            <a:r>
              <a:rPr lang="en-US" sz="2000" b="1" i="1" dirty="0" smtClean="0">
                <a:latin typeface="Arial" pitchFamily="34" charset="0"/>
                <a:cs typeface="Arial" pitchFamily="34" charset="0"/>
              </a:rPr>
              <a:t>. </a:t>
            </a:r>
          </a:p>
          <a:p>
            <a:endParaRPr lang="en-US" sz="2000" b="1" i="1" dirty="0" smtClean="0">
              <a:latin typeface="Arial" pitchFamily="34" charset="0"/>
              <a:cs typeface="Arial" pitchFamily="34" charset="0"/>
            </a:endParaRPr>
          </a:p>
          <a:p>
            <a:r>
              <a:rPr lang="en-US" sz="2000" b="1" i="1" dirty="0" smtClean="0">
                <a:latin typeface="Arial" pitchFamily="34" charset="0"/>
                <a:cs typeface="Arial" pitchFamily="34" charset="0"/>
              </a:rPr>
              <a:t>The main features of the passive management strategies:</a:t>
            </a:r>
          </a:p>
          <a:p>
            <a:r>
              <a:rPr lang="en-US" sz="2000" dirty="0" smtClean="0">
                <a:latin typeface="Arial" pitchFamily="34" charset="0"/>
                <a:cs typeface="Arial" pitchFamily="34" charset="0"/>
              </a:rPr>
              <a:t>• They are the expression of the little volatile in the investor’s forecasts regarding interest rate and/ or bond price;</a:t>
            </a:r>
          </a:p>
          <a:p>
            <a:endParaRPr lang="en-US" sz="2000" dirty="0" smtClean="0">
              <a:latin typeface="Arial" pitchFamily="34" charset="0"/>
              <a:cs typeface="Arial" pitchFamily="34" charset="0"/>
            </a:endParaRPr>
          </a:p>
          <a:p>
            <a:r>
              <a:rPr lang="en-US" sz="2000" b="1" i="1"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Strategies for investing in bonds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smtClean="0">
                <a:latin typeface="Arial" pitchFamily="34" charset="0"/>
                <a:cs typeface="Arial" pitchFamily="34" charset="0"/>
              </a:rPr>
              <a:t>• Have a lower expected return and risk than do active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small transaction costs.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passive bond management strategies include following two broad classes of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Buy and hold strategies;</a:t>
            </a:r>
          </a:p>
          <a:p>
            <a:r>
              <a:rPr lang="en-US" sz="2800" dirty="0" smtClean="0">
                <a:latin typeface="Arial" pitchFamily="34" charset="0"/>
                <a:cs typeface="Arial" pitchFamily="34" charset="0"/>
              </a:rPr>
              <a:t> Indexing strategies.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Investing in bonds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Buy and hold strategy is the most passive from all passive strategies. </a:t>
            </a:r>
          </a:p>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This is </a:t>
            </a:r>
            <a:r>
              <a:rPr lang="en-US" sz="2400" dirty="0" smtClean="0">
                <a:latin typeface="Arial" pitchFamily="34" charset="0"/>
                <a:cs typeface="Arial" pitchFamily="34" charset="0"/>
              </a:rPr>
              <a:t>strategy for any investor interested in non-active investing and trading in the market.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An important part of this strategy is to choose the most promising bonds that meet the investor’s requirements.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Simply because an investor is following a buy-and-hold strategy does not mean that the initial selection is unimportant.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An investor forms the diversified portfolio of bonds and does not attempt to trade them in search for the higher return.</a:t>
            </a: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Following this strategy, the investor has to make the investment decisions only in these cases: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bonds held by investor lost their rating, it decreases remarkably;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term to maturity ended;</a:t>
            </a:r>
          </a:p>
          <a:p>
            <a:r>
              <a:rPr lang="en-US" sz="2400" dirty="0" smtClean="0">
                <a:latin typeface="Arial" pitchFamily="34" charset="0"/>
                <a:cs typeface="Arial" pitchFamily="34" charset="0"/>
              </a:rPr>
              <a:t>• The bonds were recalled by issuer before term to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Using </a:t>
            </a:r>
            <a:r>
              <a:rPr lang="en-US" sz="2400" b="1" i="1" dirty="0" smtClean="0">
                <a:latin typeface="Arial" pitchFamily="34" charset="0"/>
                <a:cs typeface="Arial" pitchFamily="34" charset="0"/>
              </a:rPr>
              <a:t>Indexing strategy the investor forms such a bond portfolio which is </a:t>
            </a:r>
            <a:r>
              <a:rPr lang="en-US" sz="2400" dirty="0" smtClean="0">
                <a:latin typeface="Arial" pitchFamily="34" charset="0"/>
                <a:cs typeface="Arial" pitchFamily="34" charset="0"/>
              </a:rPr>
              <a:t>identical to the well diversified bond market index.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While indexing is a passive strategy, assuming that bonds are priced fairly, it is by no means a simply strategy.</a:t>
            </a:r>
          </a:p>
          <a:p>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Each of the broad bond indexes contains thousands of individual bonds.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market indices are continually rebalanced as newly issued bonds are added to the index and existing bonds are dropped from the index as their maturity falls below the year.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Information and transaction costs make it practically impossible to purchase each bond in proportion to the index.</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Rather than replicating the bond index exactly, indexing typically uses </a:t>
            </a:r>
            <a:r>
              <a:rPr lang="en-US" sz="2800" i="1" dirty="0" smtClean="0">
                <a:latin typeface="Arial" pitchFamily="34" charset="0"/>
                <a:cs typeface="Arial" pitchFamily="34" charset="0"/>
              </a:rPr>
              <a:t>a </a:t>
            </a:r>
            <a:r>
              <a:rPr lang="en-US" sz="2800" b="1" i="1" dirty="0" smtClean="0">
                <a:latin typeface="Arial" pitchFamily="34" charset="0"/>
                <a:cs typeface="Arial" pitchFamily="34" charset="0"/>
              </a:rPr>
              <a:t>stratified sampling approach</a:t>
            </a:r>
            <a:r>
              <a:rPr lang="en-US" sz="2800" i="1" dirty="0" smtClean="0">
                <a:latin typeface="Arial" pitchFamily="34" charset="0"/>
                <a:cs typeface="Arial" pitchFamily="34" charset="0"/>
              </a:rPr>
              <a:t>. </a:t>
            </a:r>
          </a:p>
          <a:p>
            <a:endParaRPr lang="en-US" sz="2800"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i="1" dirty="0" smtClean="0">
                <a:latin typeface="Arial" pitchFamily="34" charset="0"/>
                <a:cs typeface="Arial" pitchFamily="34" charset="0"/>
              </a:rPr>
              <a:t>The bond market is stratified into </a:t>
            </a:r>
            <a:r>
              <a:rPr lang="en-US" sz="2400" dirty="0" smtClean="0">
                <a:latin typeface="Arial" pitchFamily="34" charset="0"/>
                <a:cs typeface="Arial" pitchFamily="34" charset="0"/>
              </a:rPr>
              <a:t>several subcategories based on maturity, industry or credit quality.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For every subcategory the percentage of bonds included in the market index that fall in that subcategory is computed.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investor then constructs a bond portfolio with the similar distribution across the subcategories.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are various indexing methodologies developed to realize this </a:t>
            </a:r>
            <a:r>
              <a:rPr lang="en-US" sz="2800" b="1" dirty="0" smtClean="0">
                <a:latin typeface="Arial" pitchFamily="34" charset="0"/>
                <a:cs typeface="Arial" pitchFamily="34" charset="0"/>
              </a:rPr>
              <a:t>passive strategy</a:t>
            </a:r>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But </a:t>
            </a:r>
            <a:r>
              <a:rPr lang="en-US" sz="2800" i="1" dirty="0" smtClean="0">
                <a:latin typeface="Arial" pitchFamily="34" charset="0"/>
                <a:cs typeface="Arial" pitchFamily="34" charset="0"/>
              </a:rPr>
              <a:t>for all indexing strategies the specific feature is that the return on bond portfolio formed following this strategy is close to the average bond market return.</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Active bond management strategies </a:t>
            </a:r>
            <a:r>
              <a:rPr lang="en-US" sz="2800" i="1" dirty="0" smtClean="0">
                <a:latin typeface="Arial" pitchFamily="34" charset="0"/>
                <a:cs typeface="Arial" pitchFamily="34" charset="0"/>
              </a:rPr>
              <a:t>are based on the assumption that the bonds market is not efficient and,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hence, the excess returns can be achieved by forecasting future interest rates and identifying over valuate bonds and under valuated bonds.</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There are many different active bond management (speculative) strategies.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b="1" i="1" dirty="0" smtClean="0">
                <a:latin typeface="Arial" pitchFamily="34" charset="0"/>
                <a:cs typeface="Arial" pitchFamily="34" charset="0"/>
              </a:rPr>
              <a:t>main classes of active bond management strategies are: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active reaction to the forecasted changes of interest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Bonds swaps;</a:t>
            </a:r>
          </a:p>
          <a:p>
            <a:r>
              <a:rPr lang="en-US" sz="2400" dirty="0" smtClean="0">
                <a:latin typeface="Arial" pitchFamily="34" charset="0"/>
                <a:cs typeface="Arial" pitchFamily="34" charset="0"/>
              </a:rPr>
              <a:t> Immunization.</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i="1" dirty="0" smtClean="0">
                <a:latin typeface="Arial" pitchFamily="34" charset="0"/>
                <a:cs typeface="Arial" pitchFamily="34" charset="0"/>
              </a:rPr>
              <a:t>The essentiality of </a:t>
            </a:r>
            <a:r>
              <a:rPr lang="en-US" sz="2400" b="1" i="1" dirty="0" smtClean="0">
                <a:latin typeface="Arial" pitchFamily="34" charset="0"/>
                <a:cs typeface="Arial" pitchFamily="34" charset="0"/>
              </a:rPr>
              <a:t>the active reaction to the anticipated changes of interest rate </a:t>
            </a:r>
            <a:r>
              <a:rPr lang="en-US" sz="2400" i="1" dirty="0" smtClean="0">
                <a:latin typeface="Arial" pitchFamily="34" charset="0"/>
                <a:cs typeface="Arial" pitchFamily="34" charset="0"/>
              </a:rPr>
              <a:t>strategy:</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 if the investor anticipates the decreasing in interest rates, he / she is </a:t>
            </a:r>
            <a:r>
              <a:rPr lang="en-US" sz="2400" dirty="0" smtClean="0">
                <a:latin typeface="Arial" pitchFamily="34" charset="0"/>
                <a:cs typeface="Arial" pitchFamily="34" charset="0"/>
              </a:rPr>
              <a:t>attempting to prolong the maturity of the bond portfolio or duration,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because long-term bonds’ prices influenced by decrease in interest rates will increase more than short term bonds’ prices;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the increase in interest rates is anticipated, investor attempts to shorten the maturity of the bond portfolio or duration, by including more bonds with the shorter maturity of the portfolio.</a:t>
            </a:r>
          </a:p>
          <a:p>
            <a:endParaRPr lang="en-US" sz="2400" i="1" dirty="0" smtClean="0">
              <a:latin typeface="Arial" pitchFamily="34" charset="0"/>
              <a:cs typeface="Arial" pitchFamily="34" charset="0"/>
            </a:endParaRPr>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i="1" dirty="0" smtClean="0">
                <a:latin typeface="Arial" pitchFamily="34" charset="0"/>
                <a:cs typeface="Arial" pitchFamily="34" charset="0"/>
              </a:rPr>
              <a:t>The essentiality of </a:t>
            </a:r>
            <a:r>
              <a:rPr lang="en-US" sz="2800" b="1" i="1" dirty="0" smtClean="0">
                <a:latin typeface="Arial" pitchFamily="34" charset="0"/>
                <a:cs typeface="Arial" pitchFamily="34" charset="0"/>
              </a:rPr>
              <a:t>bond swaps strategies is the replacement of the bond which </a:t>
            </a:r>
            <a:r>
              <a:rPr lang="en-US" sz="2800" dirty="0" smtClean="0">
                <a:latin typeface="Arial" pitchFamily="34" charset="0"/>
                <a:cs typeface="Arial" pitchFamily="34" charset="0"/>
              </a:rPr>
              <a:t>is in the portfolio by the other bond which was not in the portfolio for the meantime.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aim of such replacement - to increase the return on the bond portfolio based on the assumptions about the tendencies of changes in interest rates.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are various types of swaps, but all are designed to improve the investor’s portfolio position.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bond swaps can be: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Substitution swap;</a:t>
            </a:r>
          </a:p>
          <a:p>
            <a:r>
              <a:rPr lang="en-US" sz="2800" dirty="0" smtClean="0">
                <a:latin typeface="Arial" pitchFamily="34" charset="0"/>
                <a:cs typeface="Arial" pitchFamily="34" charset="0"/>
              </a:rPr>
              <a:t>• Interest rate anticipation swap;</a:t>
            </a:r>
          </a:p>
          <a:p>
            <a:r>
              <a:rPr lang="en-US" sz="2800" dirty="0" smtClean="0">
                <a:latin typeface="Arial" pitchFamily="34" charset="0"/>
                <a:cs typeface="Arial" pitchFamily="34" charset="0"/>
              </a:rPr>
              <a:t>• Swaps when various bond market segments are used.</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i="1" dirty="0" smtClean="0">
                <a:latin typeface="Arial" pitchFamily="34" charset="0"/>
                <a:cs typeface="Arial" pitchFamily="34" charset="0"/>
              </a:rPr>
              <a:t>The essentiality </a:t>
            </a:r>
            <a:r>
              <a:rPr lang="en-US" sz="2800" b="1" i="1" dirty="0" smtClean="0">
                <a:latin typeface="Arial" pitchFamily="34" charset="0"/>
                <a:cs typeface="Arial" pitchFamily="34" charset="0"/>
              </a:rPr>
              <a:t>of substitution swap: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one bond in the portfolio is replaced by </a:t>
            </a:r>
            <a:r>
              <a:rPr lang="en-US" sz="2800" dirty="0" smtClean="0">
                <a:latin typeface="Arial" pitchFamily="34" charset="0"/>
                <a:cs typeface="Arial" pitchFamily="34" charset="0"/>
              </a:rPr>
              <a:t>the other bond which fully suits the changing bond by: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coupon rate, term to maturity, credit rating, but suggests the higher return for the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risk of substitution swap can be determined by the incorrect rating of the bonds and the exchange of the unequal bonds causing the loss of the investor.</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Interest rate anticipation swap is based on one of the key features of the bond.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inverse relationship between the market price and the interest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means that when the interest rates are growing, the bonds prices are decreasing and vice versa.</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The investor using this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based on his steady belief about the anticipated changes of interest rates 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attempts to change frequently the structure of his/ her bond portfolio seeking to receive the abnormal return from the changes in bonds’ prices.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type of swaps is very risky because of the inexact and unsubstantiated forecasts about the changes in the interest rates.</a:t>
            </a:r>
          </a:p>
          <a:p>
            <a:endParaRPr lang="en-US" sz="2400" dirty="0" smtClean="0">
              <a:latin typeface="Arial" pitchFamily="34" charset="0"/>
              <a:cs typeface="Arial" pitchFamily="34" charset="0"/>
            </a:endParaRPr>
          </a:p>
          <a:p>
            <a:r>
              <a:rPr lang="en-US" sz="2400" b="1" i="1" dirty="0" smtClean="0">
                <a:latin typeface="Arial" pitchFamily="34" charset="0"/>
                <a:cs typeface="Arial" pitchFamily="34" charset="0"/>
              </a:rPr>
              <a:t>Swaps when various bond market segments are used are based on the </a:t>
            </a:r>
            <a:r>
              <a:rPr lang="en-US" sz="2400" dirty="0" smtClean="0">
                <a:latin typeface="Arial" pitchFamily="34" charset="0"/>
                <a:cs typeface="Arial" pitchFamily="34" charset="0"/>
              </a:rPr>
              <a:t>assessment of differences of yield for the bonds in the segregated bond market segments.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The differences of the yields in the bond market are called </a:t>
            </a:r>
            <a:r>
              <a:rPr lang="en-US" sz="2400" b="1" i="1" dirty="0" smtClean="0">
                <a:latin typeface="Arial" pitchFamily="34" charset="0"/>
                <a:cs typeface="Arial" pitchFamily="34" charset="0"/>
              </a:rPr>
              <a:t>yield spreads and </a:t>
            </a:r>
            <a:r>
              <a:rPr lang="en-US" sz="2400" dirty="0" smtClean="0">
                <a:latin typeface="Arial" pitchFamily="34" charset="0"/>
                <a:cs typeface="Arial" pitchFamily="34" charset="0"/>
              </a:rPr>
              <a:t>their existence can be explained by differences between: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Quality of bonds credit (ratings);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Types of issuers of the bonds (government, company, etc.);</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terms to maturity of the bonds (2 years, 5 years, etc.).</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strategy is less risky than the other swaps’ strategies; however the return for such a portfolio is lower also.</a:t>
            </a:r>
          </a:p>
          <a:p>
            <a:endParaRPr lang="en-US" sz="2400" dirty="0" smtClean="0">
              <a:latin typeface="Arial" pitchFamily="34" charset="0"/>
              <a:cs typeface="Arial" pitchFamily="34" charset="0"/>
            </a:endParaRPr>
          </a:p>
          <a:p>
            <a:endParaRPr lang="en-US" sz="2400" b="1" i="1"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The immunization is the strategy of immunizing (protecting) a bond portfolio </a:t>
            </a:r>
            <a:r>
              <a:rPr lang="en-US" sz="2800" dirty="0" smtClean="0">
                <a:latin typeface="Arial" pitchFamily="34" charset="0"/>
                <a:cs typeface="Arial" pitchFamily="34" charset="0"/>
              </a:rPr>
              <a:t>against interest rate risk (i.e., changes in the general level of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Applying this strategy the investor attempts to keep the same duration of his portfolio.</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i="1" dirty="0" smtClean="0">
                <a:latin typeface="Arial" pitchFamily="34" charset="0"/>
                <a:cs typeface="Arial" pitchFamily="34" charset="0"/>
              </a:rPr>
              <a:t>Duration is the present value weighted average of the number of years over </a:t>
            </a:r>
            <a:r>
              <a:rPr lang="en-US" sz="2800" dirty="0" smtClean="0">
                <a:latin typeface="Arial" pitchFamily="34" charset="0"/>
                <a:cs typeface="Arial" pitchFamily="34" charset="0"/>
              </a:rPr>
              <a:t>which investors receive cash flow from the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measures the economic life or the effective maturity of a bond (or bond portfolio) rather than simply its time to maturity.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Such concept, called duration (or </a:t>
            </a:r>
            <a:r>
              <a:rPr lang="en-US" sz="2800" b="1" i="1" dirty="0" smtClean="0">
                <a:latin typeface="Arial" pitchFamily="34" charset="0"/>
                <a:cs typeface="Arial" pitchFamily="34" charset="0"/>
              </a:rPr>
              <a:t>Macaulay's duration) was developed by Frederick </a:t>
            </a:r>
            <a:r>
              <a:rPr lang="en-US" sz="2800" dirty="0" smtClean="0">
                <a:latin typeface="Arial" pitchFamily="34" charset="0"/>
                <a:cs typeface="Arial" pitchFamily="34" charset="0"/>
              </a:rPr>
              <a:t>Macaulay. </a:t>
            </a:r>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The main advantages of bonds to the investor: they are good source of current income; investment to bonds is relatively safe from large losses; in case of default bondholders receive their payments before shareholders can be compensated.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 major disadvantage of bonds is that potential profit from investment in bonds is limited.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2. Currently in the financial markets there are a lot of various types of bonds and investor must understand their differences and features before deciding what bonds  would be suitable for his/ her investment portfolio. </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Bonds can be classified by such features as form of payment, coupon payment, collateral, type of circulation, recall possibility, issuers.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Investment in bonds decision making process: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 selection of bond’s type according to the investor’s goals (expected income and risk);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(2) bond analysis (quantitative and qualitative);</a:t>
            </a:r>
          </a:p>
          <a:p>
            <a:r>
              <a:rPr lang="en-US" sz="2800" dirty="0" smtClean="0">
                <a:latin typeface="Arial" pitchFamily="34" charset="0"/>
                <a:cs typeface="Arial" pitchFamily="34" charset="0"/>
              </a:rPr>
              <a:t> (3) bond valuation;</a:t>
            </a:r>
          </a:p>
          <a:p>
            <a:r>
              <a:rPr lang="en-US" sz="2800" dirty="0" smtClean="0">
                <a:latin typeface="Arial" pitchFamily="34" charset="0"/>
                <a:cs typeface="Arial" pitchFamily="34" charset="0"/>
              </a:rPr>
              <a:t> (4) Investment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4. Quantitative analysis of bonds is based on the financial ratios which allow assessing the financial situation, debt capacity and credibility of the company – issuer of the bonds.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The most important financial ratios for the bond analysis are: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Debt / Equity ratio;</a:t>
            </a:r>
          </a:p>
          <a:p>
            <a:r>
              <a:rPr lang="en-US" sz="2400" dirty="0" smtClean="0">
                <a:latin typeface="Arial" pitchFamily="34" charset="0"/>
                <a:cs typeface="Arial" pitchFamily="34" charset="0"/>
              </a:rPr>
              <a:t> Debt / Cash flow ratio;</a:t>
            </a:r>
          </a:p>
          <a:p>
            <a:r>
              <a:rPr lang="en-US" sz="2400" dirty="0" smtClean="0">
                <a:latin typeface="Arial" pitchFamily="34" charset="0"/>
                <a:cs typeface="Arial" pitchFamily="34" charset="0"/>
              </a:rPr>
              <a:t> Debt coverage ratio; </a:t>
            </a:r>
          </a:p>
          <a:p>
            <a:r>
              <a:rPr lang="en-US" sz="2400" dirty="0" smtClean="0">
                <a:latin typeface="Arial" pitchFamily="34" charset="0"/>
                <a:cs typeface="Arial" pitchFamily="34" charset="0"/>
              </a:rPr>
              <a:t>Cash flow / Debt service ratio.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5. Quantitative analysis of bonds is based on the qualitative indicators which measure the factors influencing the credibility of the company and most of which are subjective in their nature and valuation, are not quantifiable.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main groups of qualitative indicators/ dimensions are: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economic fundamentals (the current economic climate – overall economic and industry-wide factors);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market position (market dominance and overall firm size: the larger firm – the stronger is its credit rating);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management capability (quality of the firm’s management team);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bond market factors (term of maturity, financial sector, bond quality, supply and demand for credit);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bond ratings (relationship between bond yields and bond quality).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400" dirty="0" smtClean="0">
                <a:latin typeface="Arial" pitchFamily="34" charset="0"/>
                <a:cs typeface="Arial" pitchFamily="34" charset="0"/>
              </a:rPr>
              <a:t>6. The role of the bond ratings as the integrated indicator for the investor is important in the evaluation of yield and prices for the bonds.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bond rating and the yield of the bond are inversely related: the higher the rating, the lower the yield of the bond.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7. Macroeconomic factors, changes of which have an influence to the interest rates (increase or decrease), are: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level of investment; savings level; export/ import; government spending; taxes.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8. Term structure of interest rates is a yield curve displaying the relationship between spot rates of zero-coupon securities and their term to maturity. </a:t>
            </a:r>
          </a:p>
          <a:p>
            <a:r>
              <a:rPr lang="en-US" sz="2400" dirty="0" smtClean="0">
                <a:latin typeface="Arial" pitchFamily="34" charset="0"/>
                <a:cs typeface="Arial" pitchFamily="34" charset="0"/>
              </a:rPr>
              <a:t>. </a:t>
            </a: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resulting curve allows an interest rate pattern to be determined, which can then be used to explain the movements and to forecast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t>
            </a:r>
            <a:r>
              <a:rPr lang="en-US" sz="2800" b="1" dirty="0" smtClean="0">
                <a:latin typeface="Arial" pitchFamily="34" charset="0"/>
                <a:cs typeface="Arial" pitchFamily="34" charset="0"/>
              </a:rPr>
              <a:t>3 main factors </a:t>
            </a:r>
            <a:r>
              <a:rPr lang="en-US" sz="2800" dirty="0" smtClean="0">
                <a:latin typeface="Arial" pitchFamily="34" charset="0"/>
                <a:cs typeface="Arial" pitchFamily="34" charset="0"/>
              </a:rPr>
              <a:t>influencing the yield curve are identified: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market forecasts and expectations about the direction of changes in interest rates;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presumable liquidity premium in the yield of the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market inefficiency or the turn from the long-term (or short-term) cash flows to the short-term (or long term cash flows.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9. In the bond market investment decisions are made more on the bond’s yield than its price basis</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There are three widely used measures of the yield: Current Yield;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Yield-to-Maturity; </a:t>
            </a:r>
          </a:p>
          <a:p>
            <a:r>
              <a:rPr lang="en-US" sz="2800" dirty="0" smtClean="0">
                <a:latin typeface="Arial" pitchFamily="34" charset="0"/>
                <a:cs typeface="Arial" pitchFamily="34" charset="0"/>
              </a:rPr>
              <a:t>Yield- to- Call.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Current Yield indicates the amount of current income a bond provides relative to its market price.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Yield- to- Maturity </a:t>
            </a:r>
            <a:r>
              <a:rPr lang="en-US" sz="2800" dirty="0" smtClean="0">
                <a:latin typeface="Arial" pitchFamily="34" charset="0"/>
                <a:cs typeface="Arial" pitchFamily="34" charset="0"/>
              </a:rPr>
              <a:t>is the fully compounded rate of return earned by an investor in bond over the life of the security, including interest income and price appreciation. </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Yield- to- Maturity </a:t>
            </a:r>
            <a:r>
              <a:rPr lang="en-US" sz="2800" dirty="0" smtClean="0">
                <a:latin typeface="Arial" pitchFamily="34" charset="0"/>
                <a:cs typeface="Arial" pitchFamily="34" charset="0"/>
              </a:rPr>
              <a:t>is the most important and widely used measure of the bonds returns and key measure in bond valuation process. </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400" b="1" dirty="0" smtClean="0">
                <a:latin typeface="Arial" pitchFamily="34" charset="0"/>
                <a:cs typeface="Arial" pitchFamily="34" charset="0"/>
              </a:rPr>
              <a:t>Yield-to-Call</a:t>
            </a:r>
            <a:r>
              <a:rPr lang="en-US" sz="2400" dirty="0" smtClean="0">
                <a:latin typeface="Arial" pitchFamily="34" charset="0"/>
                <a:cs typeface="Arial" pitchFamily="34" charset="0"/>
              </a:rPr>
              <a:t> measures the yield on the bond if the issue remains outstanding not to maturity, but rather until its specified call date.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10. The decision for investment in bond can be made on the bases of two alternative approaches: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(1) using the comparison of yield-to-maturity and appropriate yield-to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or (2) using the comparison of current market price and intrinsic value of the bond (similar to decisions when investing in stocks).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Both approaches are based on the capitalization of income method of valuation.</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11. Using yield-to-maturity approach,</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if yield-to-maturity is higher than appropriate yield-to-maturity,</a:t>
            </a:r>
          </a:p>
          <a:p>
            <a:r>
              <a:rPr lang="en-US" sz="2400" dirty="0" smtClean="0">
                <a:latin typeface="Arial" pitchFamily="34" charset="0"/>
                <a:cs typeface="Arial" pitchFamily="34" charset="0"/>
              </a:rPr>
              <a:t>bond is under valuated and investor’s decision should be to buy or to keep bond in the portfolio;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yield-to-maturity is lower than appropriate yield-to-maturity, bond is over valuated and investor’s decision should be not to buy or to sell the bond;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yield-to-maturity is lower than appropriate yield-to maturity,</a:t>
            </a:r>
          </a:p>
          <a:p>
            <a:r>
              <a:rPr lang="en-US" sz="2400" dirty="0" smtClean="0">
                <a:latin typeface="Arial" pitchFamily="34" charset="0"/>
                <a:cs typeface="Arial" pitchFamily="34" charset="0"/>
              </a:rPr>
              <a:t>bond is valuated at the same range as in the market and its current market price shows the intrinsic value.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12. Two types of strategies investing in bonds: (1) passive management strategies; (2) active management strategies. </a:t>
            </a:r>
          </a:p>
          <a:p>
            <a:endParaRPr lang="en-US" sz="2400" dirty="0" smtClean="0">
              <a:latin typeface="Arial" pitchFamily="34" charset="0"/>
              <a:cs typeface="Arial" pitchFamily="34" charset="0"/>
            </a:endParaRPr>
          </a:p>
          <a:p>
            <a:endParaRPr lang="en-US" dirty="0" smtClean="0"/>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Passive bond management strategies are based on the proposition that bond prices are determined rationally, leaving risk as the portfolio variable to control.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Active bond management strategies are based on the assumption that the bonds market is not efficient and,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hence, the excess returns can be achieved by forecasting future interest rates and identifying over valuate bonds and under valuated bonds.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13. The passive bond management strategies include two broad classes of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“buy and hold” and indexing.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t>
            </a:r>
            <a:r>
              <a:rPr lang="en-US" sz="2800" b="1" dirty="0" smtClean="0">
                <a:latin typeface="Arial" pitchFamily="34" charset="0"/>
                <a:cs typeface="Arial" pitchFamily="34" charset="0"/>
              </a:rPr>
              <a:t>Buy and hold</a:t>
            </a:r>
            <a:r>
              <a:rPr lang="en-US" sz="2800" dirty="0" smtClean="0">
                <a:latin typeface="Arial" pitchFamily="34" charset="0"/>
                <a:cs typeface="Arial" pitchFamily="34" charset="0"/>
              </a:rPr>
              <a:t>” is strategy for any investor interested in non active investing and trading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An important part of this strategy is to choose and to buy the most promising bonds that meet the investor’s requirements.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Using Indexing strategy the investor forms such a bond portfolio which is identical to the well diversified bond market index.</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14. The active reaction to the anticipated changes of interest rate is based 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investor’s decision making in his/ her portfolio as reaction to the anticipated changes in interest rates.</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15. The essentiality of bond swaps strategies is the replacement of the bond which is in the portfolio by the other bond which was not in the portfolio for the meantime.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aim of such replacement - based on the assumptions about the tendencies of changes in interest rates to increase the return on the bond portfolio.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bond swaps can be:</a:t>
            </a:r>
          </a:p>
          <a:p>
            <a:r>
              <a:rPr lang="en-US" sz="2400" dirty="0" smtClean="0">
                <a:latin typeface="Arial" pitchFamily="34" charset="0"/>
                <a:cs typeface="Arial" pitchFamily="34" charset="0"/>
              </a:rPr>
              <a:t> Substitution swaps; </a:t>
            </a:r>
          </a:p>
          <a:p>
            <a:r>
              <a:rPr lang="en-US" sz="2400" dirty="0" smtClean="0">
                <a:latin typeface="Arial" pitchFamily="34" charset="0"/>
                <a:cs typeface="Arial" pitchFamily="34" charset="0"/>
              </a:rPr>
              <a:t>Interest rate anticipation swap;</a:t>
            </a:r>
          </a:p>
          <a:p>
            <a:r>
              <a:rPr lang="en-US" sz="2400" dirty="0" smtClean="0">
                <a:latin typeface="Arial" pitchFamily="34" charset="0"/>
                <a:cs typeface="Arial" pitchFamily="34" charset="0"/>
              </a:rPr>
              <a:t> Swaps when various bond market segments are used.</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16. The immunization is the strategy of immunizing (protecting) a bond portfolio against interest rate risk (i.e., changes in the general level of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Applying this strategy the investor attempts to keep the same duration of his/her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17. Duration is the present value weighted average of the number of years over which investors receive cash flow from the bond and it measures the economic life or the effective maturity of a bond (or bond portfolio) rather than simply its time to maturity.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nSpc>
                <a:spcPct val="170000"/>
              </a:lnSpc>
            </a:pPr>
            <a:r>
              <a:rPr lang="en-US" dirty="0" smtClean="0">
                <a:latin typeface="Arial" pitchFamily="34" charset="0"/>
                <a:cs typeface="Arial" pitchFamily="34" charset="0"/>
              </a:rPr>
              <a:t>• Active management strategies, • Asset-Backed Securities (ABS), • Bond ratings, • Bonds swaps, • Buy and hold strategy, • Callable (redeemable) bonds, • Cash flow / Debt service ratio, • Convertible bonds, • Corporate bonds, • Coupon bonds, • Current Yield, • Debenture bonds, • Debt / Equity ratio, • Debt / Cash flow ratio, • Debt coverage ratio, • Deferred –interest bonds, • Duration (Macaulay duration ), • Full coupon bonds, • Floating-rate bonds, • External bonds, • Eurobonds,</a:t>
            </a: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nSpc>
                <a:spcPct val="170000"/>
              </a:lnSpc>
            </a:pPr>
            <a:r>
              <a:rPr lang="en-US" dirty="0" smtClean="0">
                <a:latin typeface="Arial" pitchFamily="34" charset="0"/>
                <a:cs typeface="Arial" pitchFamily="34" charset="0"/>
              </a:rPr>
              <a:t> • General obligation bonds, • Gilt-edged bonds, • Guaranteed bonds, • Immunization, </a:t>
            </a:r>
            <a:r>
              <a:rPr lang="en-US" sz="8000" dirty="0" smtClean="0">
                <a:latin typeface="Arial" pitchFamily="34" charset="0"/>
                <a:cs typeface="Arial" pitchFamily="34" charset="0"/>
              </a:rPr>
              <a:t>•</a:t>
            </a:r>
            <a:r>
              <a:rPr lang="en-US" dirty="0" smtClean="0">
                <a:latin typeface="Arial" pitchFamily="34" charset="0"/>
                <a:cs typeface="Arial" pitchFamily="34" charset="0"/>
              </a:rPr>
              <a:t> Income bonds, • Industrial bonds, • Indexing strategy, • Indexed bonds, • Interchangeable bonds, • Internal bonds, • Intrinsic value of the bond, • Junior bonds, • Junk bonds, • Liquidity preference theory, • Market expectations theory, • Market segmentation theory, • Mortgage bonds, • Municipal bonds, • </a:t>
            </a:r>
            <a:r>
              <a:rPr lang="en-US" dirty="0" err="1" smtClean="0">
                <a:latin typeface="Arial" pitchFamily="34" charset="0"/>
                <a:cs typeface="Arial" pitchFamily="34" charset="0"/>
              </a:rPr>
              <a:t>Noncallable</a:t>
            </a:r>
            <a:r>
              <a:rPr lang="en-US" dirty="0" smtClean="0">
                <a:latin typeface="Arial" pitchFamily="34" charset="0"/>
                <a:cs typeface="Arial" pitchFamily="34" charset="0"/>
              </a:rPr>
              <a:t> (irredeemable) bonds, </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 </a:t>
            </a:r>
            <a:r>
              <a:rPr lang="en-US" dirty="0" err="1" smtClean="0">
                <a:latin typeface="Arial" pitchFamily="34" charset="0"/>
                <a:cs typeface="Arial" pitchFamily="34" charset="0"/>
              </a:rPr>
              <a:t>Noninteresting</a:t>
            </a:r>
            <a:r>
              <a:rPr lang="en-US" dirty="0" smtClean="0">
                <a:latin typeface="Arial" pitchFamily="34" charset="0"/>
                <a:cs typeface="Arial" pitchFamily="34" charset="0"/>
              </a:rPr>
              <a:t> bearing bonds, • Optional payment bonds, • Passive management strategies, • Participating bonds, • Public utility bonds, • Regular serial bonds, • Revenue bonds, • Quantitative indicators, • Qualitative indicators, • Secured bonds, • Senior bonds, • Sinking fund bonds, • Term structure of interest rates, • Treasury (government) bonds, • Unsecured bonds, • Voting bonds, • Yield-to-Call, • Yield-to-Maturity, • Zero-coupon bonds</a:t>
            </a:r>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How the zero coupon bond provide returns to investors?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2. Is any mortgage bond or asset backed security necessarily a more secure investment than any debenture? Comment.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3. What features of the Eurobond market make Eurobonds attractive both for issuers and investors?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4. What is the purpose of bond ratings? If the bonds ratings are so important to the investors why don‘t common stock investors focus on quality ratings of the companies in making their investment decisions?</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5. How would you expect interest rates to respond to the following economic events (what would be the direction of the interest rates changes)? Explain why.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Increase in investments;</a:t>
            </a:r>
          </a:p>
          <a:p>
            <a:r>
              <a:rPr lang="en-US" sz="2800" dirty="0" smtClean="0">
                <a:latin typeface="Arial" pitchFamily="34" charset="0"/>
                <a:cs typeface="Arial" pitchFamily="34" charset="0"/>
              </a:rPr>
              <a:t>b) Increase in savings level;</a:t>
            </a:r>
          </a:p>
          <a:p>
            <a:r>
              <a:rPr lang="en-US" sz="2800" dirty="0" smtClean="0">
                <a:latin typeface="Arial" pitchFamily="34" charset="0"/>
                <a:cs typeface="Arial" pitchFamily="34" charset="0"/>
              </a:rPr>
              <a:t>c) Decrease in export;</a:t>
            </a:r>
          </a:p>
          <a:p>
            <a:r>
              <a:rPr lang="en-US" sz="2800" dirty="0" smtClean="0">
                <a:latin typeface="Arial" pitchFamily="34" charset="0"/>
                <a:cs typeface="Arial" pitchFamily="34" charset="0"/>
              </a:rPr>
              <a:t>d) Decrease in import;</a:t>
            </a:r>
          </a:p>
          <a:p>
            <a:r>
              <a:rPr lang="en-US" sz="2800" dirty="0" smtClean="0">
                <a:latin typeface="Arial" pitchFamily="34" charset="0"/>
                <a:cs typeface="Arial" pitchFamily="34" charset="0"/>
              </a:rPr>
              <a:t>e) Increase in government spending;</a:t>
            </a:r>
          </a:p>
          <a:p>
            <a:r>
              <a:rPr lang="en-US" sz="2800" dirty="0" smtClean="0">
                <a:latin typeface="Arial" pitchFamily="34" charset="0"/>
                <a:cs typeface="Arial" pitchFamily="34" charset="0"/>
              </a:rPr>
              <a:t>f) Increase in Taxes.</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Questions and problems</a:t>
            </a:r>
            <a:br>
              <a:rPr lang="en-US" sz="4000" dirty="0" smtClean="0">
                <a:latin typeface="Arial" pitchFamily="34" charset="0"/>
                <a:cs typeface="Arial" pitchFamily="34" charset="0"/>
              </a:rPr>
            </a:b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6. Distinguish between an interest rate anticipation swap and a substitution swap.</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7. What is a key factor in analyzing bonds? Why?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8. Distinguish between yield-to-call and yield-to-maturity.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9. What is the difference between the market expectation theory and the liquidity preference theory?</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Questions and problems</a:t>
            </a:r>
            <a:br>
              <a:rPr lang="en-US" sz="4000" dirty="0" smtClean="0">
                <a:latin typeface="Arial" pitchFamily="34" charset="0"/>
                <a:cs typeface="Arial" pitchFamily="34" charset="0"/>
              </a:rPr>
            </a:b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6. Psychological aspects in investment decision making</a:t>
            </a:r>
          </a:p>
          <a:p>
            <a:r>
              <a:rPr lang="en-US" sz="2000" b="1" dirty="0" smtClean="0">
                <a:latin typeface="Arial" pitchFamily="34" charset="0"/>
                <a:cs typeface="Arial" pitchFamily="34" charset="0"/>
              </a:rPr>
              <a:t>Mini-contents</a:t>
            </a:r>
          </a:p>
          <a:p>
            <a:r>
              <a:rPr lang="en-US" sz="2000" dirty="0" smtClean="0">
                <a:latin typeface="Arial" pitchFamily="34" charset="0"/>
                <a:cs typeface="Arial" pitchFamily="34" charset="0"/>
              </a:rPr>
              <a:t>6.1. Overconfidence</a:t>
            </a:r>
          </a:p>
          <a:p>
            <a:r>
              <a:rPr lang="en-US" sz="2000" dirty="0" smtClean="0">
                <a:latin typeface="Arial" pitchFamily="34" charset="0"/>
                <a:cs typeface="Arial" pitchFamily="34" charset="0"/>
              </a:rPr>
              <a:t>6.2. Disposition effect</a:t>
            </a:r>
          </a:p>
          <a:p>
            <a:r>
              <a:rPr lang="en-US" sz="2000" dirty="0" smtClean="0">
                <a:latin typeface="Arial" pitchFamily="34" charset="0"/>
                <a:cs typeface="Arial" pitchFamily="34" charset="0"/>
              </a:rPr>
              <a:t>6.3. Perceptions of investment risk</a:t>
            </a:r>
          </a:p>
          <a:p>
            <a:r>
              <a:rPr lang="en-US" sz="2000" dirty="0" smtClean="0">
                <a:latin typeface="Arial" pitchFamily="34" charset="0"/>
                <a:cs typeface="Arial" pitchFamily="34" charset="0"/>
              </a:rPr>
              <a:t>6.4. Mental accounting and investing</a:t>
            </a:r>
          </a:p>
          <a:p>
            <a:r>
              <a:rPr lang="en-US" sz="2000" dirty="0" smtClean="0">
                <a:latin typeface="Arial" pitchFamily="34" charset="0"/>
                <a:cs typeface="Arial" pitchFamily="34" charset="0"/>
              </a:rPr>
              <a:t>6.5. Emotions and investing</a:t>
            </a:r>
          </a:p>
          <a:p>
            <a:r>
              <a:rPr lang="en-US" sz="2000" dirty="0" smtClean="0">
                <a:latin typeface="Arial" pitchFamily="34" charset="0"/>
                <a:cs typeface="Arial" pitchFamily="34" charset="0"/>
              </a:rPr>
              <a:t>Summary</a:t>
            </a:r>
          </a:p>
          <a:p>
            <a:r>
              <a:rPr lang="en-US" sz="2000" dirty="0" smtClean="0">
                <a:latin typeface="Arial" pitchFamily="34" charset="0"/>
                <a:cs typeface="Arial" pitchFamily="34" charset="0"/>
              </a:rPr>
              <a:t>Key terms</a:t>
            </a:r>
          </a:p>
          <a:p>
            <a:r>
              <a:rPr lang="en-US" sz="2000" dirty="0" smtClean="0">
                <a:latin typeface="Arial" pitchFamily="34" charset="0"/>
                <a:cs typeface="Arial" pitchFamily="34" charset="0"/>
              </a:rPr>
              <a:t>Questions and problems</a:t>
            </a:r>
          </a:p>
        </p:txBody>
      </p:sp>
      <p:sp>
        <p:nvSpPr>
          <p:cNvPr id="3" name="Title 2"/>
          <p:cNvSpPr>
            <a:spLocks noGrp="1"/>
          </p:cNvSpPr>
          <p:nvPr>
            <p:ph type="title"/>
          </p:nvPr>
        </p:nvSpPr>
        <p:spPr>
          <a:xfrm>
            <a:off x="457200" y="152400"/>
            <a:ext cx="8229600" cy="1265238"/>
          </a:xfrm>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6. Psychological aspects in investment decision making</a:t>
            </a:r>
            <a:br>
              <a:rPr lang="en-US" sz="4400" dirty="0" smtClean="0">
                <a:latin typeface="Arial" pitchFamily="34" charset="0"/>
                <a:cs typeface="Arial" pitchFamily="34" charset="0"/>
              </a:rPr>
            </a:b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The finance and investment decisions for some decades in the past are based on the assumptions that people make rational decisions and are unbiased in their predictions about the future.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modern portfolio theory as well as other theories, such as CAPM, APT presented in chapter 3, was developed following these assumptions.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But we all know that sometimes people act in obvious irrational way and they do the mistakes in their forecasts for the future.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Investors could be the case of irrational acting.</a:t>
            </a:r>
          </a:p>
          <a:p>
            <a:r>
              <a:rPr lang="en-US" sz="2400" dirty="0" smtClean="0">
                <a:latin typeface="Arial" pitchFamily="34" charset="0"/>
                <a:cs typeface="Arial" pitchFamily="34" charset="0"/>
              </a:rPr>
              <a:t> </a:t>
            </a:r>
          </a:p>
          <a:p>
            <a:r>
              <a:rPr lang="en-US" sz="2400" dirty="0" smtClean="0">
                <a:latin typeface="Arial" pitchFamily="34" charset="0"/>
                <a:cs typeface="Arial" pitchFamily="34" charset="0"/>
              </a:rPr>
              <a:t>For example, people usually are risk averse, but the investors will take the risk if the expected return is sufficient.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Over the past decade the evidence that psychology and emotions influence both financial and investment decisions became more and more convincing.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Today not only psychologists but the economists as well agree that investors can be irrational.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the predictable decision errors can affect the changes in the markets.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So it is very important to understand actual investors’ behavior and psychological biases that affect their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 this chapter some important psychological aspects and characteristics of investors’ behavior are discussed.</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Overconfidence causes people to overestimate their knowledge, risks, and their </a:t>
            </a:r>
            <a:r>
              <a:rPr lang="en-US" sz="2800" dirty="0" smtClean="0">
                <a:latin typeface="Arial" pitchFamily="34" charset="0"/>
                <a:cs typeface="Arial" pitchFamily="34" charset="0"/>
              </a:rPr>
              <a:t>ability to control events.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Interestingly, people are more overconfident when they feel like they have control of the outcome – even when this clearly not the case, just the illusion.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perception occurs in investing as well.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Even without information, people believe the stocks they own will perform better than stocks they do not own.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ownership of a stock only gives the illusion of having control of the performance of the stock.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Typically, investors expect to earn an above -average return.</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Investing is a difficult process.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involves gathering information, information analysis and decision making based on that information.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However, overconfidence causes us to misinterpret the accuracy of the information and overestimate our skills in analyzing it.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occurs after people experience some success.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self-attribution bias leads people to believe that successes are attributed to skill while failure is caused by bad luck.</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After some success in the market investors may exhibit overconfident</a:t>
            </a:r>
          </a:p>
          <a:p>
            <a:r>
              <a:rPr lang="en-US" sz="2400" dirty="0" smtClean="0">
                <a:latin typeface="Arial" pitchFamily="34" charset="0"/>
                <a:cs typeface="Arial" pitchFamily="34" charset="0"/>
              </a:rPr>
              <a:t>behavior.</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Overconfidence</a:t>
            </a:r>
            <a:br>
              <a:rPr lang="en-US" sz="4400" dirty="0" smtClean="0">
                <a:latin typeface="Arial" pitchFamily="34" charset="0"/>
                <a:cs typeface="Arial" pitchFamily="34" charset="0"/>
              </a:rPr>
            </a:b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sz="2400" dirty="0" smtClean="0">
                <a:latin typeface="Arial" pitchFamily="34" charset="0"/>
                <a:cs typeface="Arial" pitchFamily="34" charset="0"/>
              </a:rPr>
              <a:t>Overconfidence can lead investors to poor trading decisions which often manifest themselves as excessive trading, risk taking and ultimately portfolio losses.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Their overconfidence increases the amount they trade because it causes them to be to certain about their opinions. Investors’ opinions derive from their beliefs regarding</a:t>
            </a:r>
          </a:p>
          <a:p>
            <a:r>
              <a:rPr lang="en-US" sz="2400" dirty="0" smtClean="0">
                <a:latin typeface="Arial" pitchFamily="34" charset="0"/>
                <a:cs typeface="Arial" pitchFamily="34" charset="0"/>
              </a:rPr>
              <a:t>accuracy of the information they have obtained and their ability to interpret it.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Overconfident investors believe more strongly in their own valuation of a stock and concern themselves less about the believes of others.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Consider an investor who receives accurate information and is highly capable of interpreting it.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investor’s high frequency of trading should result in high returns due to the individual’s skill and the quality of the information.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In fact, these returns should be high enough to beat a simple buy-and-hold strategy while covering the costs of trading.</a:t>
            </a:r>
          </a:p>
          <a:p>
            <a:r>
              <a:rPr lang="en-US" sz="2400" dirty="0" smtClean="0">
                <a:latin typeface="Arial" pitchFamily="34" charset="0"/>
                <a:cs typeface="Arial" pitchFamily="34" charset="0"/>
              </a:rPr>
              <a:t> On the other hand, if the investor does not have superior ability but rather is suffering from a dose of overconfidence, then the high frequency of turnover will not</a:t>
            </a:r>
          </a:p>
          <a:p>
            <a:r>
              <a:rPr lang="en-US" sz="2400" dirty="0" smtClean="0">
                <a:latin typeface="Arial" pitchFamily="34" charset="0"/>
                <a:cs typeface="Arial" pitchFamily="34" charset="0"/>
              </a:rPr>
              <a:t>result in portfolio returns large enough to beat the buy-and-hold strategy and cover costs. </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Overconfidence–based trading is hazardous when it comes to accumulating </a:t>
            </a:r>
            <a:r>
              <a:rPr lang="en-US" sz="2400" dirty="0" smtClean="0">
                <a:latin typeface="Arial" pitchFamily="34" charset="0"/>
                <a:cs typeface="Arial" pitchFamily="34" charset="0"/>
              </a:rPr>
              <a:t>wealth.</a:t>
            </a:r>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High commission costs are not the only problem caused by excessive trading.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has been observed that overconfidence leads to trading too frequently as well as to purchase the wrong stocks.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So, overconfidence can also cause the investor to sell a good –performing stock in order to purchase a poor one.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many investors suffer from overconfidence at the same time, then signs might be found within the stock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Overconfidence</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smtClean="0">
                <a:latin typeface="Arial" pitchFamily="34" charset="0"/>
                <a:cs typeface="Arial" pitchFamily="34" charset="0"/>
              </a:rPr>
              <a:t>Specifically, after the overall stock market increase, many investors may attribute their success to their own skill and become overconfident.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will lead to greater trading by a large group of investors and may impact overall trading volume on the stock exchanges.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Alternatively, overall trading is lower after market declines. Investors appear to attribute the success of the good period to their own skill and begin trading more.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Poor performance makes them less overconfident and is followed by lower trading activity.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Overconfidence</a:t>
            </a:r>
            <a:r>
              <a:rPr lang="en-US" sz="2800" i="1" dirty="0" smtClean="0">
                <a:latin typeface="Arial" pitchFamily="34" charset="0"/>
                <a:cs typeface="Arial" pitchFamily="34" charset="0"/>
              </a:rPr>
              <a:t> also affects investors’ risk-taking behavior.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Rational investors </a:t>
            </a:r>
            <a:r>
              <a:rPr lang="en-US" sz="2800" dirty="0" smtClean="0">
                <a:latin typeface="Arial" pitchFamily="34" charset="0"/>
                <a:cs typeface="Arial" pitchFamily="34" charset="0"/>
              </a:rPr>
              <a:t>try to maximize returns while minimizing the amount of risk taken.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overconfident investors misinterpret the level of risk they take.</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After all, if an investor is confident that the stocks picked will gave a high return, then there is risk?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portfolios of overconfident investors will have higher risk for two reasons.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First is the tendency to purchase higher risk stocks.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Higher risk sticks are generally from smaller, newer companies. The second reason is a tendency to under diversify their portfolio.</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Prevalent risk can be measured in several ways: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portfolio volatility, beta and the size of the firms in the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Portfolio volatility measures the degree of ups and downs the portfolio experiences.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High-volatility portfolios exhibit dramatic swings in price and are indicative of under diversification.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higher beta of the portfolio indicates that the security has higher risk and will exhibit more volatility than the stock market in general.</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i="1" dirty="0" smtClean="0">
                <a:latin typeface="Arial" pitchFamily="34" charset="0"/>
                <a:cs typeface="Arial" pitchFamily="34" charset="0"/>
              </a:rPr>
              <a:t>Overconfidence comes partially from the illusion of knowledge. </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This refers to </a:t>
            </a:r>
            <a:r>
              <a:rPr lang="en-US" sz="2400" dirty="0" smtClean="0">
                <a:latin typeface="Arial" pitchFamily="34" charset="0"/>
                <a:cs typeface="Arial" pitchFamily="34" charset="0"/>
              </a:rPr>
              <a:t>the tendency for people to believe that the accuracy of their forecasts increases with more information;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that is, more information increases one’s knowledge about something and improves one’s decisions.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Using the Internet, today investors have access to huge quantities of information.</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This information includes historical data:,</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such as past prices, returns, the firms’ operational performance as well as current information, such as real-time news, prices,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most individual investors lack the training and experience of professional investors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therefore are less sure of how to interpret this information.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That is, this information does not give them as much knowledge about the situation as they think because they do not have training to interpret it properly.</a:t>
            </a:r>
          </a:p>
          <a:p>
            <a:r>
              <a:rPr lang="en-US" sz="2800" dirty="0" smtClean="0">
                <a:latin typeface="Arial" pitchFamily="34" charset="0"/>
                <a:cs typeface="Arial" pitchFamily="34" charset="0"/>
              </a:rPr>
              <a:t>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Many individual investors realize they have a limited ability to interpret investment information, so they use the Internet for help.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can get analyst recommendations, subscribe to expert services, join news groups,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online investors need to take what they see on the screen, but not all recommendations really are from experts.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if investors perceive the messages as having increased their knowledge, they might be overconfident about their</a:t>
            </a:r>
          </a:p>
          <a:p>
            <a:r>
              <a:rPr lang="en-US" sz="2800" dirty="0" smtClean="0">
                <a:latin typeface="Arial" pitchFamily="34" charset="0"/>
                <a:cs typeface="Arial" pitchFamily="34" charset="0"/>
              </a:rPr>
              <a:t>investment decisions.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Another important for investor psychological factor is the illusion of control. People often believe they have influence over the outcome of uncontrollable events.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Early positive results give the investor greater illusion of control than early negative results.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When a greater amount of information is obtained by investor, illusion of control is greater as well.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Overconfidence could be learned through the past success.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more successes the investors experience, the more they will attribute it to their own ability, even when much luck is involved. </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Overconfidence</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As a consequence, overconfident behavior will be more</a:t>
            </a:r>
          </a:p>
          <a:p>
            <a:r>
              <a:rPr lang="en-US" sz="2800" dirty="0" smtClean="0">
                <a:latin typeface="Arial" pitchFamily="34" charset="0"/>
                <a:cs typeface="Arial" pitchFamily="34" charset="0"/>
              </a:rPr>
              <a:t>pronounced in bull markets than in bear markets (see </a:t>
            </a:r>
            <a:r>
              <a:rPr lang="en-US" sz="2800" dirty="0" err="1" smtClean="0">
                <a:latin typeface="Arial" pitchFamily="34" charset="0"/>
                <a:cs typeface="Arial" pitchFamily="34" charset="0"/>
              </a:rPr>
              <a:t>Geervais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Odean</a:t>
            </a:r>
            <a:r>
              <a:rPr lang="en-US" sz="2800" dirty="0" smtClean="0">
                <a:latin typeface="Arial" pitchFamily="34" charset="0"/>
                <a:cs typeface="Arial" pitchFamily="34" charset="0"/>
              </a:rPr>
              <a:t>, 2001).</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Disposition effect</a:t>
            </a:r>
          </a:p>
          <a:p>
            <a:r>
              <a:rPr lang="en-US" sz="2800" dirty="0" smtClean="0">
                <a:latin typeface="Arial" pitchFamily="34" charset="0"/>
                <a:cs typeface="Arial" pitchFamily="34" charset="0"/>
              </a:rPr>
              <a:t>People usually avoid actions that create regret and seek actions that cause pride.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Regret is the emotional pain that comes with realizing that a previous decision turned out to be a bad one.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Pride is the emotional joy of realizing that a decision turned out well.</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2800" dirty="0" smtClean="0">
                <a:latin typeface="Arial" pitchFamily="34" charset="0"/>
                <a:cs typeface="Arial" pitchFamily="34" charset="0"/>
              </a:rPr>
              <a:t>Avoiding regret and seeking pride affects person’s behavior and this is the true for the investors’ decisions too.</a:t>
            </a:r>
          </a:p>
          <a:p>
            <a:endParaRPr lang="en-US" sz="2800" dirty="0" smtClean="0">
              <a:latin typeface="Arial" pitchFamily="34" charset="0"/>
              <a:cs typeface="Arial" pitchFamily="34" charset="0"/>
            </a:endParaRPr>
          </a:p>
          <a:p>
            <a:r>
              <a:rPr lang="en-US" sz="2800" dirty="0" err="1" smtClean="0">
                <a:latin typeface="Arial" pitchFamily="34" charset="0"/>
                <a:cs typeface="Arial" pitchFamily="34" charset="0"/>
              </a:rPr>
              <a:t>Shefrin</a:t>
            </a:r>
            <a:r>
              <a:rPr lang="en-US" sz="2800" dirty="0" smtClean="0">
                <a:latin typeface="Arial" pitchFamily="34" charset="0"/>
                <a:cs typeface="Arial" pitchFamily="34" charset="0"/>
              </a:rPr>
              <a:t> and </a:t>
            </a:r>
            <a:r>
              <a:rPr lang="en-US" sz="2800" dirty="0" err="1" smtClean="0">
                <a:latin typeface="Arial" pitchFamily="34" charset="0"/>
                <a:cs typeface="Arial" pitchFamily="34" charset="0"/>
              </a:rPr>
              <a:t>Statman</a:t>
            </a:r>
            <a:r>
              <a:rPr lang="en-US" sz="2800" dirty="0" smtClean="0">
                <a:latin typeface="Arial" pitchFamily="34" charset="0"/>
                <a:cs typeface="Arial" pitchFamily="34" charset="0"/>
              </a:rPr>
              <a:t> (1985) were the first economists who showed that fearing regret and seeking pride causes: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investors to be predisposed to selling winners (potential stocks with growing market prices) to early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riding losers (stocks with the negative tendencies in market prices)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They call this the </a:t>
            </a:r>
            <a:r>
              <a:rPr lang="en-US" sz="2800" b="1" i="1" dirty="0" smtClean="0">
                <a:latin typeface="Arial" pitchFamily="34" charset="0"/>
                <a:cs typeface="Arial" pitchFamily="34" charset="0"/>
              </a:rPr>
              <a:t>disposition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Do the investors behave in a rational manner by more often selling losers or are investors affected by their psychology and have a tendency to sell their best stocks?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Several empirical studies provide evidence that that investors behave in a manner more consistent with the disposition effect.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Researchers (</a:t>
            </a:r>
            <a:r>
              <a:rPr lang="en-US" sz="2800" dirty="0" err="1" smtClean="0">
                <a:latin typeface="Arial" pitchFamily="34" charset="0"/>
                <a:cs typeface="Arial" pitchFamily="34" charset="0"/>
              </a:rPr>
              <a:t>Shapira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Venezia</a:t>
            </a:r>
            <a:r>
              <a:rPr lang="en-US" sz="2800" dirty="0" smtClean="0">
                <a:latin typeface="Arial" pitchFamily="34" charset="0"/>
                <a:cs typeface="Arial" pitchFamily="34" charset="0"/>
              </a:rPr>
              <a:t>, 2001; Chen, et al, 2007) have found the disposition effect to be pervasive.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They found that the more recently the stock gains or losses occurred, the stronger the propensity was to sell winners and hold losers.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usually hold in their portfolios losers remarkably</a:t>
            </a:r>
          </a:p>
          <a:p>
            <a:r>
              <a:rPr lang="en-US" sz="2800" dirty="0" smtClean="0">
                <a:latin typeface="Arial" pitchFamily="34" charset="0"/>
                <a:cs typeface="Arial" pitchFamily="34" charset="0"/>
              </a:rPr>
              <a:t>longer than winners.</a:t>
            </a:r>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The disposition effect not only predicts selling of winners but also suggests that the winners are sold too soon and the losers are held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such investor behavior does affect the potential results from his investments?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Selling winners to soon suggests that those stocks will continue to perform well after they are sold and holding losers too long suggests that those stocks will continue to perform poorly.</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fear of regret and the seeking of pride can affect investors’ wealth in two ways: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first,</a:t>
            </a:r>
            <a:r>
              <a:rPr lang="en-US" sz="2800" dirty="0" smtClean="0">
                <a:latin typeface="Arial" pitchFamily="34" charset="0"/>
                <a:cs typeface="Arial" pitchFamily="34" charset="0"/>
              </a:rPr>
              <a:t> investors are paying more in taxes because of the disposition to sell winner instead of losers;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second</a:t>
            </a:r>
            <a:r>
              <a:rPr lang="en-US" sz="2800" dirty="0" smtClean="0">
                <a:latin typeface="Arial" pitchFamily="34" charset="0"/>
                <a:cs typeface="Arial" pitchFamily="34" charset="0"/>
              </a:rPr>
              <a:t>, investors earn a lower return on their portfolio because they sell the winners too early and hold poorly performing stocks that continue with decreasing market results.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Interesting are the results of some other studies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2001) in which individual investors’ reaction to the news about the economy and about the company was investigated.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Good news about the company that increases the stock price induces investors to sell stock (selling winners).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controversially, bad news about the firm does not induce investors to sell (holding losers).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consistent with avoiding regret and seeking pride.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news about the economy does not induce investor trading.</a:t>
            </a:r>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Investors are less likely than usual to sell winners after good economic news and these results are not consistent with the disposition effect.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such results could be explained?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actions are consistent with the disposition effect for company news because the feeling with the disposition effect of regret is strong.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the case of economic news, investors have a weaker feeling of regret because the outcome is considered beyond their control.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leads to actions that are not consistent with the predictions of the disposition effect.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dirty="0" smtClean="0">
                <a:latin typeface="Arial" pitchFamily="34" charset="0"/>
                <a:cs typeface="Arial" pitchFamily="34" charset="0"/>
              </a:rPr>
              <a:t>Perceptions of investment risk</a:t>
            </a:r>
          </a:p>
          <a:p>
            <a:endParaRPr lang="en-US" sz="2800" b="1" dirty="0" smtClean="0">
              <a:latin typeface="Arial" pitchFamily="34" charset="0"/>
              <a:cs typeface="Arial" pitchFamily="34" charset="0"/>
            </a:endParaRPr>
          </a:p>
          <a:p>
            <a:r>
              <a:rPr lang="en-US" sz="2800" dirty="0" smtClean="0">
                <a:latin typeface="Arial" pitchFamily="34" charset="0"/>
                <a:cs typeface="Arial" pitchFamily="34" charset="0"/>
              </a:rPr>
              <a:t>People’s perception of risk appears to vary.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important factor in evaluating a current risky decision is a past outcome: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are willing to take more risk after earning gains and less risk after losses.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experiencing a gain or profit, people are willing to take more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gaining big sum of money in gambling people don’t fully consider the new money as their own.</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Perceptions of investment risk</a:t>
            </a:r>
            <a:br>
              <a:rPr lang="en-US" sz="4400" dirty="0" smtClean="0">
                <a:latin typeface="Arial" pitchFamily="34" charset="0"/>
                <a:cs typeface="Arial" pitchFamily="34" charset="0"/>
              </a:rPr>
            </a:b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So, when they are taking additional risk they act as if they gamble with opponent’s money (casino money).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called as </a:t>
            </a:r>
            <a:r>
              <a:rPr lang="en-US" sz="2800" b="1" i="1" dirty="0" smtClean="0">
                <a:latin typeface="Arial" pitchFamily="34" charset="0"/>
                <a:cs typeface="Arial" pitchFamily="34" charset="0"/>
              </a:rPr>
              <a:t>“house-money” effect.</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 The </a:t>
            </a:r>
            <a:r>
              <a:rPr lang="en-US" sz="2800" dirty="0" smtClean="0">
                <a:latin typeface="Arial" pitchFamily="34" charset="0"/>
                <a:cs typeface="Arial" pitchFamily="34" charset="0"/>
              </a:rPr>
              <a:t>“house-money” effect predicts that investors are more likely to purchase higher-risk stocks after locking in gain by selling stocks at a profit.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experiencing a financial loss, people become less willing to take a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effect is recognized as </a:t>
            </a:r>
            <a:r>
              <a:rPr lang="en-US" sz="2800" b="1" i="1" dirty="0" smtClean="0">
                <a:latin typeface="Arial" pitchFamily="34" charset="0"/>
                <a:cs typeface="Arial" pitchFamily="34" charset="0"/>
              </a:rPr>
              <a:t>“snakebite” effect - the people remember this for a long </a:t>
            </a:r>
            <a:r>
              <a:rPr lang="en-US" sz="2800" dirty="0" smtClean="0">
                <a:latin typeface="Arial" pitchFamily="34" charset="0"/>
                <a:cs typeface="Arial" pitchFamily="34" charset="0"/>
              </a:rPr>
              <a:t>time and become cautious.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Perceptions of investment risk</a:t>
            </a:r>
            <a:br>
              <a:rPr lang="en-US" sz="4400" dirty="0" smtClean="0">
                <a:latin typeface="Arial" pitchFamily="34" charset="0"/>
                <a:cs typeface="Arial" pitchFamily="34" charset="0"/>
              </a:rPr>
            </a:b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Likewise, after having their money lost people often feel they will be unsuccessful in the future too and they avoid taking risk in their investment decisions. </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For example, picking new stocks to the portfolio can give better diversification of investors’ portfolio, </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but if the newly purchased stocks quickly decline in price, the investor might feel snakebite effect and be afraid of picking stocks in his portfolio in the future.</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But we can observe that sometimes losers don’t avoid risk.</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 Then losers use the chance to make up their losses. </a:t>
            </a:r>
          </a:p>
          <a:p>
            <a:endParaRPr lang="en-US" sz="80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And the need for breaking even becomes to be stronger than the “snakebite”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without significant gains or losses prefer not to take the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Examining the risks of the investor the </a:t>
            </a:r>
            <a:r>
              <a:rPr lang="en-US" sz="2800" i="1" dirty="0" smtClean="0">
                <a:latin typeface="Arial" pitchFamily="34" charset="0"/>
                <a:cs typeface="Arial" pitchFamily="34" charset="0"/>
              </a:rPr>
              <a:t>endowment effect must be mentioned </a:t>
            </a:r>
            <a:r>
              <a:rPr lang="en-US" sz="2800" dirty="0" smtClean="0">
                <a:latin typeface="Arial" pitchFamily="34" charset="0"/>
                <a:cs typeface="Arial" pitchFamily="34" charset="0"/>
              </a:rPr>
              <a:t>too.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endowment effect is when people demand much more to sell thing than they would be willing to pay to buy 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closely related to endowment effect is a status quo bias - behavior of the people when they try to keep what they have been given instead of exchanging.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can endowment or status quo bias affect investors?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have tendency to hold the investments they already have.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status quo bias increases as the number of investment options increases.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That means, the more complicated the investment decision that was needed becomes, the more likely the person is to choose to do nothing.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the real world investors face the choice of investing in thousands of companies stocks, bonds, other investment vehicles.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All these possibilities may affect the investors, and as a result they often choose to avoid making a change.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can be a particular problem when the investments have lost money.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We can observe such a behavior of the investors during last years</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Close related with the memory problems affecting the investors behavior is </a:t>
            </a:r>
            <a:r>
              <a:rPr lang="en-US" sz="2800" b="1" i="1" dirty="0" smtClean="0">
                <a:latin typeface="Arial" pitchFamily="34" charset="0"/>
                <a:cs typeface="Arial" pitchFamily="34" charset="0"/>
              </a:rPr>
              <a:t>cognitive dissonance.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Cognitive dissonance is based on evidence that people are</a:t>
            </a:r>
          </a:p>
          <a:p>
            <a:r>
              <a:rPr lang="en-US" sz="2800" dirty="0" smtClean="0">
                <a:latin typeface="Arial" pitchFamily="34" charset="0"/>
                <a:cs typeface="Arial" pitchFamily="34" charset="0"/>
              </a:rPr>
              <a:t>struggling with two opposite ideas in their brains: “I am nice, but I am not nice”.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To avoid psychological pain people used to ignore or reject any information that contradicts with their positive self-image.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avoidance of cognitive dissonance can affect the investor’s decision-making process in two ways. </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cognitive dissonance</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smtClean="0">
                <a:latin typeface="Arial" pitchFamily="34" charset="0"/>
                <a:cs typeface="Arial" pitchFamily="34" charset="0"/>
              </a:rPr>
              <a:t>First</a:t>
            </a:r>
            <a:r>
              <a:rPr lang="en-US" sz="2800" dirty="0" smtClean="0">
                <a:latin typeface="Arial" pitchFamily="34" charset="0"/>
                <a:cs typeface="Arial" pitchFamily="34" charset="0"/>
              </a:rPr>
              <a:t>, investor can fail to make important decisions because it is too uncomfortable to contemplate the situation.</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Second</a:t>
            </a:r>
            <a:r>
              <a:rPr lang="en-US" sz="2800" dirty="0" smtClean="0">
                <a:latin typeface="Arial" pitchFamily="34" charset="0"/>
                <a:cs typeface="Arial" pitchFamily="34" charset="0"/>
              </a:rPr>
              <a:t>, the filtering of new information limits the ability to evaluate and monitor investor’s decisions.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seek to reduce psychological pain by adjusting their beliefs about the success of past investment decisions. </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cognitive dissonance</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For example, if the investor made a decision to buy N company’s stocks and over time information about the results of this company were good and validate the past decision, investor feels as “I am nice”,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but if the results of the picked-up company were not good (“I am not nice”), the investor tries to reduce the </a:t>
            </a:r>
            <a:r>
              <a:rPr lang="en-US" sz="2800" b="1" dirty="0" smtClean="0">
                <a:latin typeface="Arial" pitchFamily="34" charset="0"/>
                <a:cs typeface="Arial" pitchFamily="34" charset="0"/>
              </a:rPr>
              <a:t>cognitive dissonance</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investor’s brain will filter out or reduce the negative information about the company and fixate on the positive information.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 remembers that he/she has done well regardless of the</a:t>
            </a:r>
          </a:p>
          <a:p>
            <a:r>
              <a:rPr lang="en-US" sz="2800" dirty="0" smtClean="0">
                <a:latin typeface="Arial" pitchFamily="34" charset="0"/>
                <a:cs typeface="Arial" pitchFamily="34" charset="0"/>
              </a:rPr>
              <a:t>actual performance.</a:t>
            </a:r>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cognitive dissonance</a:t>
            </a: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And obviously it is difficult to evaluate the progress seeking for the investment goals objectively when assessment of past performance is </a:t>
            </a:r>
            <a:r>
              <a:rPr lang="en-US" sz="2800" b="1" dirty="0" smtClean="0">
                <a:latin typeface="Arial" pitchFamily="34" charset="0"/>
                <a:cs typeface="Arial" pitchFamily="34" charset="0"/>
              </a:rPr>
              <a:t>biased upward</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Mental accounting and investing</a:t>
            </a:r>
          </a:p>
          <a:p>
            <a:r>
              <a:rPr lang="en-US" sz="2800" dirty="0" smtClean="0">
                <a:latin typeface="Arial" pitchFamily="34" charset="0"/>
                <a:cs typeface="Arial" pitchFamily="34" charset="0"/>
              </a:rPr>
              <a:t>People use financial budgets to control their spending.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brain uses mental budgets to associate the benefits of consumption with the costs in each mental account.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Mental accounting and investing</a:t>
            </a:r>
            <a:br>
              <a:rPr lang="en-US" sz="4400" dirty="0" smtClean="0">
                <a:latin typeface="Arial" pitchFamily="34" charset="0"/>
                <a:cs typeface="Arial" pitchFamily="34" charset="0"/>
              </a:rPr>
            </a:b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Mental budgeting matches the emotional pain to the emotional joy.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We can consider </a:t>
            </a:r>
            <a:r>
              <a:rPr lang="en-US" sz="2800" dirty="0" smtClean="0">
                <a:latin typeface="Arial" pitchFamily="34" charset="0"/>
                <a:cs typeface="Arial" pitchFamily="34" charset="0"/>
              </a:rPr>
              <a:t>pain of the financial losses similar to the costs (pain) associated with the purchase of goods and services.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Similarly, the benefits (joy) of financial gains is like the joy (or benefits) of consuming goods and services.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do not like to make payments on a debt for a purchase that has already been consumed.</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Mental budgeting</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For example, financing the vacation by debt is undesirable because it causes a long-term cost on a shot-term benefit.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People show the preference for matching the length of the payments to the length of time the goods or services are used.</a:t>
            </a:r>
          </a:p>
          <a:p>
            <a:pPr>
              <a:buNone/>
            </a:pP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Economic theories predict that people will consider the present and future costs and benefits when determining a course of action.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Contrary to these predictions, people usually consider historic costs when making decisions about the future.</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sunk-cost” effect</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This behavior is called the </a:t>
            </a:r>
            <a:r>
              <a:rPr lang="en-US" sz="2800" b="1" i="1" dirty="0" smtClean="0">
                <a:latin typeface="Arial" pitchFamily="34" charset="0"/>
                <a:cs typeface="Arial" pitchFamily="34" charset="0"/>
              </a:rPr>
              <a:t>“sunk-cost” effect.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The sunk cost effect might be defined as an escalation </a:t>
            </a:r>
            <a:r>
              <a:rPr lang="en-US" sz="2800" dirty="0" smtClean="0">
                <a:latin typeface="Arial" pitchFamily="34" charset="0"/>
                <a:cs typeface="Arial" pitchFamily="34" charset="0"/>
              </a:rPr>
              <a:t>of commitment – to continue an endeavor once an investment in money or time has been made.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sunk costs could be characterized by size and timing.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size of sunk costs is very important in decision making: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larger amount of money was invested the stronger tendency for “keep going”. </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sunk-cost” effect</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timing in investment decision making is important too: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pain of closing a mental account without a benefit decreases with time – negative impact of sunk cost depreciates over time.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Decision makers tend to place each investment into separate mental account.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Each investment is treated separately, and interactions are overlooked.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Mental budgeting compounds the aversion to selling losers.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As time passes, the purchase of the stock becomes a sunk cost.</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It may be less emotionally distressing for the investor to sell the losing stock later as opposed to earlier.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When investors decide to sell a losing stock, they have a tendency to bundle more than one sale on the same day.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integrate the sale of losing stocks to aggregate the losses and limit the feeling of regret to one time period.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Alternatively, investors like to separate the sale of the winning stocks over several trading sessions to prolong the feeling of joy (Lim, 2006).</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Mental accounting also affects investors’ perceptions of portfolio risks.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tendency to overlook the interaction between investments causes investors to misperceive the risk of adding a security to an existing portfolio.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fact, people usually don’t think in terms of portfolio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evaluate each potential investment as if it were the only one investment they will have.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However, most investors already have a portfolio and are considering other investments to add to 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Therefore, the most important consideration for the evaluation is how the expected risk and return of the portfolio will change when a new investment is added.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Unfortunately, people have trouble evaluating the interactions between their mental accounts.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Standard deviation (see chapter 2.2) is a good measure of an investment’s risk.</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However, standard deviation measures the riskiness of the investment, but not how the risk of the investment portfolio would change if the investment were added.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is not the level of risk for each investment that is important – the important measure is how each investment interacts with the existing portfolio.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Mental accounting sets the bases for segregating different investments in separate accounts and each of them consider as alone, evaluating their gains or losses.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People have different mental accounts for each investment goal, and the investor is willing to take different levels of risk for each goal.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Investments are selected for each mental account by finding assets that match the expected risk and return of the mental account.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Each mental account has an amount of money designated</a:t>
            </a:r>
          </a:p>
          <a:p>
            <a:r>
              <a:rPr lang="en-US" sz="2800" dirty="0" smtClean="0">
                <a:latin typeface="Arial" pitchFamily="34" charset="0"/>
                <a:cs typeface="Arial" pitchFamily="34" charset="0"/>
              </a:rPr>
              <a:t>for that particular goal.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As a result, investor portfolio diversification comes from the</a:t>
            </a:r>
          </a:p>
          <a:p>
            <a:r>
              <a:rPr lang="en-US" sz="2800" dirty="0" smtClean="0">
                <a:latin typeface="Arial" pitchFamily="34" charset="0"/>
                <a:cs typeface="Arial" pitchFamily="34" charset="0"/>
              </a:rPr>
              <a:t>investment goals diversification rather than from a purposeful asset diversification according to Markowitz portfolio theory.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People have different mental accounts for each investment goal, and the investor is willing to take different levels of risk for each goal.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Investments are selected for each mental account by finding assets that match the expected risk and return of the mental account.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Each mental account has an amount of money designated</a:t>
            </a:r>
          </a:p>
          <a:p>
            <a:r>
              <a:rPr lang="en-US" sz="2000" dirty="0" smtClean="0">
                <a:latin typeface="Arial" pitchFamily="34" charset="0"/>
                <a:cs typeface="Arial" pitchFamily="34" charset="0"/>
              </a:rPr>
              <a:t>for that particular goal.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As a result, investor portfolio diversification comes from the</a:t>
            </a:r>
          </a:p>
          <a:p>
            <a:r>
              <a:rPr lang="en-US" sz="2000" dirty="0" smtClean="0">
                <a:latin typeface="Arial" pitchFamily="34" charset="0"/>
                <a:cs typeface="Arial" pitchFamily="34" charset="0"/>
              </a:rPr>
              <a:t>investment goals diversification rather than from a purposeful asset diversification according to Markowitz portfolio theory. </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That means, that most investors do not have efficient portfolios and investors are taking too much risk for the level of expected return they are getting.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mental accounting leads to other psychological biases, like the disposition effect.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dirty="0" smtClean="0">
                <a:latin typeface="Arial" pitchFamily="34" charset="0"/>
                <a:cs typeface="Arial" pitchFamily="34" charset="0"/>
              </a:rPr>
              <a:t>Emotions and investments</a:t>
            </a:r>
          </a:p>
          <a:p>
            <a:r>
              <a:rPr lang="en-US" sz="2800" dirty="0" smtClean="0">
                <a:latin typeface="Arial" pitchFamily="34" charset="0"/>
                <a:cs typeface="Arial" pitchFamily="34" charset="0"/>
              </a:rPr>
              <a:t>How important might be the emotions in the investors’ decision making?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investment decisions are complex and include risk and uncertainty.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recent years the psychologists as well as economists have examined the role of emotions in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who have stronger emotional reactions seem to let them impact their financial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 some researchers conclude the more complex and uncertain a</a:t>
            </a:r>
          </a:p>
          <a:p>
            <a:r>
              <a:rPr lang="en-US" sz="2800" dirty="0" smtClean="0">
                <a:latin typeface="Arial" pitchFamily="34" charset="0"/>
                <a:cs typeface="Arial" pitchFamily="34" charset="0"/>
              </a:rPr>
              <a:t>situation is, the more emotions influence a decision.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Of course, the background feelings or mood may also influence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mood affects the predictions of the people about the future. People often misattribute the mood they are in to their investment decisions.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called </a:t>
            </a:r>
            <a:r>
              <a:rPr lang="en-US" sz="2800" b="1" i="1" dirty="0" smtClean="0">
                <a:latin typeface="Arial" pitchFamily="34" charset="0"/>
                <a:cs typeface="Arial" pitchFamily="34" charset="0"/>
              </a:rPr>
              <a:t>misattribution bias.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People who are in bad mood are more pessimistic about the future </a:t>
            </a:r>
            <a:r>
              <a:rPr lang="en-US" sz="2800" dirty="0" smtClean="0">
                <a:latin typeface="Arial" pitchFamily="34" charset="0"/>
                <a:cs typeface="Arial" pitchFamily="34" charset="0"/>
              </a:rPr>
              <a:t>than people who are in a good mood.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Translating to the behavior of investors it means that investors who are in good mood give a higher probability of good events/ positive</a:t>
            </a:r>
          </a:p>
          <a:p>
            <a:r>
              <a:rPr lang="en-US" sz="2800" dirty="0" smtClean="0">
                <a:latin typeface="Arial" pitchFamily="34" charset="0"/>
                <a:cs typeface="Arial" pitchFamily="34" charset="0"/>
              </a:rPr>
              <a:t>changes happening and a lower probability of bad changes happening.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So, good mood will increase the likelihood of investing in riskier assets and bad mood will decrease willingness to invest in risky assets.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Even those investors who use quantitative methods such as fundamental analysis must use some assumptions estimating fair value of the stock.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Given the influence of mood on uncertain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expected growth rate taken for estimations of value of the stock using DDM (dividend discount models, see chapter 4) may become biased and affect the overall result of estimated value of the stock.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An investor who is in good mood may overestimate the growth rate</a:t>
            </a:r>
          </a:p>
          <a:p>
            <a:r>
              <a:rPr lang="en-US" sz="2800" dirty="0" smtClean="0">
                <a:latin typeface="Arial" pitchFamily="34" charset="0"/>
                <a:cs typeface="Arial" pitchFamily="34" charset="0"/>
              </a:rPr>
              <a:t>and this would cause the investor to believe the stock is worth more than the believe of unbiased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As a consequence for the optimistic investor in this case might be</a:t>
            </a:r>
          </a:p>
          <a:p>
            <a:r>
              <a:rPr lang="en-US" sz="2800" dirty="0" smtClean="0">
                <a:latin typeface="Arial" pitchFamily="34" charset="0"/>
                <a:cs typeface="Arial" pitchFamily="34" charset="0"/>
              </a:rPr>
              <a:t>his decision to buy the stock which is underestimated based on his calculations, when in reality it is not.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Similar, the investor who is in bad mood may underestimate growth</a:t>
            </a:r>
          </a:p>
          <a:p>
            <a:r>
              <a:rPr lang="en-US" sz="2800" dirty="0" smtClean="0">
                <a:latin typeface="Arial" pitchFamily="34" charset="0"/>
                <a:cs typeface="Arial" pitchFamily="34" charset="0"/>
              </a:rPr>
              <a:t>rate and stock value based on his calculations shows the stock is overestimated, when it is not in reality.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So, the investors making biased and mood-driven decisions might</a:t>
            </a:r>
          </a:p>
          <a:p>
            <a:r>
              <a:rPr lang="en-US" sz="2800" dirty="0" smtClean="0">
                <a:latin typeface="Arial" pitchFamily="34" charset="0"/>
                <a:cs typeface="Arial" pitchFamily="34" charset="0"/>
              </a:rPr>
              <a:t>suffer losses.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Investors who are in a good mood can also suffer from too optimistic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Optimism could affect investors in two ways: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first</a:t>
            </a:r>
            <a:r>
              <a:rPr lang="en-US" sz="2800" dirty="0" smtClean="0">
                <a:latin typeface="Arial" pitchFamily="34" charset="0"/>
                <a:cs typeface="Arial" pitchFamily="34" charset="0"/>
              </a:rPr>
              <a:t>, investors tend to be less critical in making analysis for their decisions investing in stocks;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second</a:t>
            </a:r>
            <a:r>
              <a:rPr lang="en-US" sz="2800" dirty="0" smtClean="0">
                <a:latin typeface="Arial" pitchFamily="34" charset="0"/>
                <a:cs typeface="Arial" pitchFamily="34" charset="0"/>
              </a:rPr>
              <a:t>, optimistic investors tend to ignore the negative information about their stocks;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even then they receive information about negative results of the company they were invested in they still believe that the company is performing well.</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This is why the price of the stock is frequently set up by the optimistic investors.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Even if there are enough optimistic and pessimistic investors in the market, the optimists drive up the stock price with their buying, because pessimists are passive.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For firms with the high degree of uncertainty optimistic investors tend to set the stock price until that uncertainty is resolved.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prospects of large, well established firms have less uncertainty and their stock prices are generally more reflective of actual prospects than of optimistic prospects of investors.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2008).</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It is obvious that the weather has an influence on the mood of the people.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Sunshine usually is associated with good mood and optimistic thinking and without sun people feel bad.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Some studies were performed to answer the question how the</a:t>
            </a:r>
          </a:p>
          <a:p>
            <a:r>
              <a:rPr lang="en-US" sz="2800" dirty="0" smtClean="0">
                <a:latin typeface="Arial" pitchFamily="34" charset="0"/>
                <a:cs typeface="Arial" pitchFamily="34" charset="0"/>
              </a:rPr>
              <a:t>weather might affect investors’ behavior (</a:t>
            </a:r>
            <a:r>
              <a:rPr lang="en-US" sz="2800" dirty="0" err="1" smtClean="0">
                <a:latin typeface="Arial" pitchFamily="34" charset="0"/>
                <a:cs typeface="Arial" pitchFamily="34" charset="0"/>
              </a:rPr>
              <a:t>Hirshleifer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Shumway</a:t>
            </a:r>
            <a:r>
              <a:rPr lang="en-US" sz="2800" dirty="0" smtClean="0">
                <a:latin typeface="Arial" pitchFamily="34" charset="0"/>
                <a:cs typeface="Arial" pitchFamily="34" charset="0"/>
              </a:rPr>
              <a:t>, 2003).</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researchers found that the daily returns for sunny days are higher than the daily returns for non sunny days.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results of this research allow to conclude that sunshine affects</a:t>
            </a:r>
          </a:p>
          <a:p>
            <a:r>
              <a:rPr lang="en-US" sz="2800" dirty="0" smtClean="0">
                <a:latin typeface="Arial" pitchFamily="34" charset="0"/>
                <a:cs typeface="Arial" pitchFamily="34" charset="0"/>
              </a:rPr>
              <a:t>the investors that they become more optimistic and are used to buy rather than sell the stocks.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Than this tendency prevails in the market the stock prices are growing.</a:t>
            </a:r>
          </a:p>
          <a:p>
            <a:endParaRPr lang="en-US" sz="2800" dirty="0" smtClean="0">
              <a:latin typeface="Arial" pitchFamily="34" charset="0"/>
              <a:cs typeface="Arial" pitchFamily="34" charset="0"/>
            </a:endParaRPr>
          </a:p>
          <a:p>
            <a:r>
              <a:rPr lang="en-US" sz="2800" i="1" dirty="0" smtClean="0">
                <a:latin typeface="Arial" pitchFamily="34" charset="0"/>
                <a:cs typeface="Arial" pitchFamily="34" charset="0"/>
              </a:rPr>
              <a:t>The investors’ behavior might be influenced by other factors which affect the emotions.</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Sport is investigated as one of such factors).</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The research results of </a:t>
            </a:r>
            <a:r>
              <a:rPr lang="en-US" sz="2800" dirty="0" err="1" smtClean="0">
                <a:latin typeface="Arial" pitchFamily="34" charset="0"/>
                <a:cs typeface="Arial" pitchFamily="34" charset="0"/>
              </a:rPr>
              <a:t>Edmans</a:t>
            </a:r>
            <a:r>
              <a:rPr lang="en-US" sz="2800" dirty="0" smtClean="0">
                <a:latin typeface="Arial" pitchFamily="34" charset="0"/>
                <a:cs typeface="Arial" pitchFamily="34" charset="0"/>
              </a:rPr>
              <a:t>, Garcia, </a:t>
            </a:r>
            <a:r>
              <a:rPr lang="en-US" sz="2800" dirty="0" err="1" smtClean="0">
                <a:latin typeface="Arial" pitchFamily="34" charset="0"/>
                <a:cs typeface="Arial" pitchFamily="34" charset="0"/>
              </a:rPr>
              <a:t>Norli</a:t>
            </a:r>
            <a:r>
              <a:rPr lang="en-US" sz="2800" dirty="0" smtClean="0">
                <a:latin typeface="Arial" pitchFamily="34" charset="0"/>
                <a:cs typeface="Arial" pitchFamily="34" charset="0"/>
              </a:rPr>
              <a:t> (2007) showed that stock market reaction to soccer game loss day after for losing team stock market was negative (decreasing).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the stock market reaction was stronger in countries which have positive historical results in soccer.</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However general level of optimism and pessimism or social mood changes over time.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(2005) showed in his investigation.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tend to bee most optimistic when the market reaches the top and they are most pessimistic when market is at the bottom.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fluctuating social mood is defined as </a:t>
            </a:r>
            <a:r>
              <a:rPr lang="en-US" sz="2800" b="1" i="1" dirty="0" smtClean="0">
                <a:latin typeface="Arial" pitchFamily="34" charset="0"/>
                <a:cs typeface="Arial" pitchFamily="34" charset="0"/>
              </a:rPr>
              <a:t>market sentiment.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Knowing the phenomenon of market sentiment might allow to predict the returns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when investors become too optimistic on the top of the market or too pessimistic when market reaches its bottom.</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A market bubble could be explained by the situation when high prices seem to </a:t>
            </a:r>
            <a:r>
              <a:rPr lang="en-US" sz="2800" dirty="0" smtClean="0">
                <a:latin typeface="Arial" pitchFamily="34" charset="0"/>
                <a:cs typeface="Arial" pitchFamily="34" charset="0"/>
              </a:rPr>
              <a:t>be generated more by investors (traders in the market) optimism then by economic fundamentals.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Extreme prices that seem to be at odds with rational explanations have occurred repeatedly throughout history.</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1. Overconfidence causes people to overestimate their knowledge, risks, and their ability to control events. This perception occurs in investing as well. Even without information, people believe the stocks they own will perform better than stocks they do not own. Typically, investors expect to earn an above -average return.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2. Overconfidence can lead investors to poor trading decisions which often manifest themselves as excessive trading, risk taking and ultimately portfolio losses. If many investors suffer from overconfidence at the same time, then signs might be found within the stock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3. Overconfidence affects investors’ risk-taking behavior. Rational investors try to maximize returns while minimizing the amount of risk taken. However, overconfident investors misinterpret the level of risk they take.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Summary</a:t>
            </a:r>
            <a:br>
              <a:rPr lang="en-US" sz="4000" dirty="0" smtClean="0">
                <a:latin typeface="Arial" pitchFamily="34" charset="0"/>
                <a:cs typeface="Arial" pitchFamily="34" charset="0"/>
              </a:rPr>
            </a:b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4. Avoiding regret and seeking pride affects person’s behavior and this is called the disposition effect. Fearing regret and seeking pride causes the investors to be predisposed to selling winners (potential stocks with growing market prices) to early and riding losers (stocks with the negative tendencies in market prices)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Selling winners to soon suggests that those stocks will continue to perform well after they are sold and holding losers too long suggests that those stocks will continue to perform poorly.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5. The “house-money” effect predicts that after experiencing a gain or profit, people are willing to take more risk. The investors are more likely to purchase higher-risk stocks after locking in gain by selling stocks at a profit.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6. The “snakebite” effect predicts that </a:t>
            </a:r>
            <a:r>
              <a:rPr lang="en-US" sz="2800" i="1" dirty="0" smtClean="0">
                <a:latin typeface="Arial" pitchFamily="34" charset="0"/>
                <a:cs typeface="Arial" pitchFamily="34" charset="0"/>
              </a:rPr>
              <a:t>after experiencing a financial loss, people </a:t>
            </a:r>
            <a:r>
              <a:rPr lang="en-US" sz="2800" dirty="0" smtClean="0">
                <a:latin typeface="Arial" pitchFamily="34" charset="0"/>
                <a:cs typeface="Arial" pitchFamily="34" charset="0"/>
              </a:rPr>
              <a:t>avoid to take risk in their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7. The endowment effect is when people demand much more to sell thing than they would be willing to pay to buy 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closely related to endowment effect is a status quo bias - behavior of the people when they try to keep what they have been given instead of exchanging. </a:t>
            </a:r>
          </a:p>
          <a:p>
            <a:r>
              <a:rPr lang="en-US" sz="2800" dirty="0" smtClean="0">
                <a:latin typeface="Arial" pitchFamily="34" charset="0"/>
                <a:cs typeface="Arial" pitchFamily="34" charset="0"/>
              </a:rPr>
              <a:t>The status quo bias increases as the number of investment options increases. </a:t>
            </a:r>
          </a:p>
          <a:p>
            <a:r>
              <a:rPr lang="en-US" sz="2800" dirty="0" smtClean="0">
                <a:latin typeface="Arial" pitchFamily="34" charset="0"/>
                <a:cs typeface="Arial" pitchFamily="34" charset="0"/>
              </a:rPr>
              <a:t>That means, the more complicated the investment decision that needed becomes, the more likely the person is to choose to do nothing.</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8. Memory can be understood as a perception of the physical and emotional experience.</a:t>
            </a:r>
          </a:p>
          <a:p>
            <a:r>
              <a:rPr lang="en-US" sz="2800" dirty="0" smtClean="0">
                <a:latin typeface="Arial" pitchFamily="34" charset="0"/>
                <a:cs typeface="Arial" pitchFamily="34" charset="0"/>
              </a:rPr>
              <a:t> Memory has a feature of adaptively and can determine whether a situation experienced in the past should be desired or avoided in the future. </a:t>
            </a:r>
          </a:p>
          <a:p>
            <a:r>
              <a:rPr lang="en-US" sz="2800" dirty="0" smtClean="0">
                <a:latin typeface="Arial" pitchFamily="34" charset="0"/>
                <a:cs typeface="Arial" pitchFamily="34" charset="0"/>
              </a:rPr>
              <a:t>Usually the people feel better about experiences with a positive peak and end. </a:t>
            </a:r>
          </a:p>
          <a:p>
            <a:r>
              <a:rPr lang="en-US" sz="2800" dirty="0" smtClean="0">
                <a:latin typeface="Arial" pitchFamily="34" charset="0"/>
                <a:cs typeface="Arial" pitchFamily="34" charset="0"/>
              </a:rPr>
              <a:t>And the memory of the large loss at the end of the period is associated with a higher degree of emotional pain.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9. Cognitive dissonance is based on evidence that people are struggling with two opposite ideas in their brains: “I am nice, but I am not nice”.</a:t>
            </a:r>
          </a:p>
          <a:p>
            <a:r>
              <a:rPr lang="en-US" sz="2800" dirty="0" smtClean="0">
                <a:latin typeface="Arial" pitchFamily="34" charset="0"/>
                <a:cs typeface="Arial" pitchFamily="34" charset="0"/>
              </a:rPr>
              <a:t> To avoid psychological pain people used to ignore or reject any information that contradicts with their positive self-image.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avoidance of cognitive dissonance can affect the investor’s decision-making process. Investors seek to reduce psychological pain by adjusting their beliefs about the success of past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10. Mental budgeting matches the emotional pain to the emotional joy. The pain of the financial losses could be considered as similar to the costs (pain) associated with the purchase of goods and services. </a:t>
            </a:r>
          </a:p>
          <a:p>
            <a:r>
              <a:rPr lang="en-US" sz="2800" dirty="0" smtClean="0">
                <a:latin typeface="Arial" pitchFamily="34" charset="0"/>
                <a:cs typeface="Arial" pitchFamily="34" charset="0"/>
              </a:rPr>
              <a:t>Similarly, the benefits (joy) of financial gains is like the joy (or benefits) of consuming goods and services.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11. People behavior which more consider historic costs when making decisions about the future is called the “sunk-cost” effect.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sunk cost effect might be defined as an escalation of commitment – to continue an endeavor once an investment in money or time has been made. </a:t>
            </a:r>
          </a:p>
          <a:p>
            <a:r>
              <a:rPr lang="en-US" sz="2800" dirty="0" smtClean="0">
                <a:latin typeface="Arial" pitchFamily="34" charset="0"/>
                <a:cs typeface="Arial" pitchFamily="34" charset="0"/>
              </a:rPr>
              <a:t>The size of sunk costs is very important in decision making: the larger amount of money was invested the stronger tendency for “keep going”.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12. People have different mental accounts for each investment goal, and the investor is willing to take different levels of risk for each goal.</a:t>
            </a:r>
          </a:p>
          <a:p>
            <a:r>
              <a:rPr lang="en-US" sz="2800" dirty="0" smtClean="0">
                <a:latin typeface="Arial" pitchFamily="34" charset="0"/>
                <a:cs typeface="Arial" pitchFamily="34" charset="0"/>
              </a:rPr>
              <a:t> Investments are selected for each mental account by finding assets that match the expected risk and return of the mental account.</a:t>
            </a:r>
          </a:p>
          <a:p>
            <a:r>
              <a:rPr lang="en-US" sz="2800" dirty="0" smtClean="0">
                <a:latin typeface="Arial" pitchFamily="34" charset="0"/>
                <a:cs typeface="Arial" pitchFamily="34" charset="0"/>
              </a:rPr>
              <a:t> Each mental account has an amount of money designated for that particular goal. </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As a result, investor’s portfolio diversification comes from the investment goals diversification rather than from a purposeful asset diversification according to the portfolio theory.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13. The mood affects the predictions of the people about the future. Misattribution bias predicts that people often misattribute the mood they are in to their decisions.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People who are in bad mood are more pessimistic about the future than people who are in a good mood.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32500" lnSpcReduction="20000"/>
          </a:bodyPr>
          <a:lstStyle/>
          <a:p>
            <a:endParaRPr lang="en-US" sz="8000" dirty="0" smtClean="0">
              <a:latin typeface="Arial" pitchFamily="34" charset="0"/>
              <a:cs typeface="Arial" pitchFamily="34" charset="0"/>
            </a:endParaRPr>
          </a:p>
          <a:p>
            <a:r>
              <a:rPr lang="en-US" sz="6200" dirty="0" smtClean="0">
                <a:latin typeface="Arial" pitchFamily="34" charset="0"/>
                <a:cs typeface="Arial" pitchFamily="34" charset="0"/>
              </a:rPr>
              <a:t>Translating to the behavior of investors it means that investors who are in good mood give a higher probability of good events/ positive changes happening and a lower probability of bad changes happening.</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14. General level of optimism and pessimism or social mood changes over time.</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Investors tend to bee most optimistic when the market reaches the top and they are most pessimistic when market is at the bottom. </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This fluctuating social mood is defined as market sentiment.</a:t>
            </a:r>
          </a:p>
          <a:p>
            <a:endParaRPr lang="en-US" sz="62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15. A market bubble could be explained by the situation: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when high prices seem to be generated more by investors (traders in the market) optimism then by economic fundamentals.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Cognitive dissonance</a:t>
            </a:r>
          </a:p>
          <a:p>
            <a:r>
              <a:rPr lang="en-US" dirty="0" smtClean="0">
                <a:latin typeface="Arial" pitchFamily="34" charset="0"/>
                <a:cs typeface="Arial" pitchFamily="34" charset="0"/>
              </a:rPr>
              <a:t>• Disposition effect</a:t>
            </a:r>
          </a:p>
          <a:p>
            <a:r>
              <a:rPr lang="en-US" dirty="0" smtClean="0">
                <a:latin typeface="Arial" pitchFamily="34" charset="0"/>
                <a:cs typeface="Arial" pitchFamily="34" charset="0"/>
              </a:rPr>
              <a:t>• Emotions</a:t>
            </a:r>
          </a:p>
          <a:p>
            <a:r>
              <a:rPr lang="en-US" dirty="0" smtClean="0">
                <a:latin typeface="Arial" pitchFamily="34" charset="0"/>
                <a:cs typeface="Arial" pitchFamily="34" charset="0"/>
              </a:rPr>
              <a:t>• Endowment effect</a:t>
            </a:r>
          </a:p>
          <a:p>
            <a:r>
              <a:rPr lang="en-US" dirty="0" smtClean="0">
                <a:latin typeface="Arial" pitchFamily="34" charset="0"/>
                <a:cs typeface="Arial" pitchFamily="34" charset="0"/>
              </a:rPr>
              <a:t>• “House-money” effect</a:t>
            </a:r>
          </a:p>
          <a:p>
            <a:r>
              <a:rPr lang="en-US" dirty="0" smtClean="0">
                <a:latin typeface="Arial" pitchFamily="34" charset="0"/>
                <a:cs typeface="Arial" pitchFamily="34" charset="0"/>
              </a:rPr>
              <a:t>• Market bubble</a:t>
            </a:r>
          </a:p>
          <a:p>
            <a:r>
              <a:rPr lang="en-US" dirty="0" smtClean="0">
                <a:latin typeface="Arial" pitchFamily="34" charset="0"/>
                <a:cs typeface="Arial" pitchFamily="34" charset="0"/>
              </a:rPr>
              <a:t>• Market sentiment</a:t>
            </a:r>
          </a:p>
          <a:p>
            <a:r>
              <a:rPr lang="en-US" dirty="0" smtClean="0">
                <a:latin typeface="Arial" pitchFamily="34" charset="0"/>
                <a:cs typeface="Arial" pitchFamily="34" charset="0"/>
              </a:rPr>
              <a:t>• Memory</a:t>
            </a:r>
          </a:p>
          <a:p>
            <a:r>
              <a:rPr lang="en-US" dirty="0" smtClean="0">
                <a:latin typeface="Arial" pitchFamily="34" charset="0"/>
                <a:cs typeface="Arial" pitchFamily="34" charset="0"/>
              </a:rPr>
              <a:t>• Mental accounting</a:t>
            </a:r>
          </a:p>
          <a:p>
            <a:r>
              <a:rPr lang="en-US" dirty="0" smtClean="0">
                <a:latin typeface="Arial" pitchFamily="34" charset="0"/>
                <a:cs typeface="Arial" pitchFamily="34" charset="0"/>
              </a:rPr>
              <a:t>• Misattribution bias</a:t>
            </a:r>
          </a:p>
          <a:p>
            <a:r>
              <a:rPr lang="en-US" dirty="0" smtClean="0">
                <a:latin typeface="Arial" pitchFamily="34" charset="0"/>
                <a:cs typeface="Arial" pitchFamily="34" charset="0"/>
              </a:rPr>
              <a:t>• Overconfidence</a:t>
            </a:r>
          </a:p>
          <a:p>
            <a:r>
              <a:rPr lang="en-US" dirty="0" smtClean="0">
                <a:latin typeface="Arial" pitchFamily="34" charset="0"/>
                <a:cs typeface="Arial" pitchFamily="34" charset="0"/>
              </a:rPr>
              <a:t>• “Snakebite” effect</a:t>
            </a:r>
          </a:p>
          <a:p>
            <a:r>
              <a:rPr lang="en-US" dirty="0" smtClean="0">
                <a:latin typeface="Arial" pitchFamily="34" charset="0"/>
                <a:cs typeface="Arial" pitchFamily="34" charset="0"/>
              </a:rPr>
              <a:t>• “Sunk-cost” effect</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t>Key-terms</a:t>
            </a:r>
            <a:br>
              <a:rPr lang="en-US" dirty="0" smtClean="0"/>
            </a:b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Why the portfolios of overconfident investors have a higher risk? Give the reasons.</a:t>
            </a:r>
          </a:p>
          <a:p>
            <a:r>
              <a:rPr lang="en-US" sz="2000" dirty="0" smtClean="0">
                <a:latin typeface="Arial" pitchFamily="34" charset="0"/>
                <a:cs typeface="Arial" pitchFamily="34" charset="0"/>
              </a:rPr>
              <a:t>2. Give the characteristic of the overconfident investor.</a:t>
            </a:r>
          </a:p>
          <a:p>
            <a:r>
              <a:rPr lang="en-US" sz="2000" dirty="0" smtClean="0">
                <a:latin typeface="Arial" pitchFamily="34" charset="0"/>
                <a:cs typeface="Arial" pitchFamily="34" charset="0"/>
              </a:rPr>
              <a:t>3. Why do the investors tend to sell losing stocks together, on the same trading session, and separate the sale of winning stocks over several trading sessions?</a:t>
            </a:r>
          </a:p>
          <a:p>
            <a:r>
              <a:rPr lang="en-US" sz="2000" dirty="0" smtClean="0">
                <a:latin typeface="Arial" pitchFamily="34" charset="0"/>
                <a:cs typeface="Arial" pitchFamily="34" charset="0"/>
              </a:rPr>
              <a:t>4. Explain how mental accounting is related with the disposition effect.</a:t>
            </a:r>
          </a:p>
          <a:p>
            <a:r>
              <a:rPr lang="en-US" sz="2000" dirty="0" smtClean="0">
                <a:latin typeface="Arial" pitchFamily="34" charset="0"/>
                <a:cs typeface="Arial" pitchFamily="34" charset="0"/>
              </a:rPr>
              <a:t>5. How do you understand the disposition effect?</a:t>
            </a:r>
          </a:p>
          <a:p>
            <a:r>
              <a:rPr lang="en-US" sz="2000" dirty="0" smtClean="0">
                <a:latin typeface="Arial" pitchFamily="34" charset="0"/>
                <a:cs typeface="Arial" pitchFamily="34" charset="0"/>
              </a:rPr>
              <a:t>6. Give the examples how „snakebite effect“ influence the investors behavior.</a:t>
            </a: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7. The behavior of the people when they demand much more to sell thing than they would be willing to pay to buy it is understood as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Snakebite effect</a:t>
            </a:r>
          </a:p>
          <a:p>
            <a:r>
              <a:rPr lang="en-US" sz="2800" dirty="0" smtClean="0">
                <a:latin typeface="Arial" pitchFamily="34" charset="0"/>
                <a:cs typeface="Arial" pitchFamily="34" charset="0"/>
              </a:rPr>
              <a:t>b) House-money“ effect</a:t>
            </a:r>
          </a:p>
          <a:p>
            <a:r>
              <a:rPr lang="en-US" sz="2800" dirty="0" smtClean="0">
                <a:latin typeface="Arial" pitchFamily="34" charset="0"/>
                <a:cs typeface="Arial" pitchFamily="34" charset="0"/>
              </a:rPr>
              <a:t>c) Endowment effect</a:t>
            </a:r>
          </a:p>
          <a:p>
            <a:r>
              <a:rPr lang="en-US" sz="2800" dirty="0" smtClean="0">
                <a:latin typeface="Arial" pitchFamily="34" charset="0"/>
                <a:cs typeface="Arial" pitchFamily="34" charset="0"/>
              </a:rPr>
              <a:t>d) Disposition effect</a:t>
            </a:r>
          </a:p>
          <a:p>
            <a:r>
              <a:rPr lang="en-US" sz="2800" dirty="0" smtClean="0">
                <a:latin typeface="Arial" pitchFamily="34" charset="0"/>
                <a:cs typeface="Arial" pitchFamily="34" charset="0"/>
              </a:rPr>
              <a:t>E) Sunk-cost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8. Explain how the avoidance of cognitive dissonance can affect the investor‘s decision making process.</a:t>
            </a:r>
          </a:p>
          <a:p>
            <a:r>
              <a:rPr lang="en-US" sz="2800" dirty="0" smtClean="0">
                <a:latin typeface="Arial" pitchFamily="34" charset="0"/>
                <a:cs typeface="Arial" pitchFamily="34" charset="0"/>
              </a:rPr>
              <a:t>9. Give the examples how the emotions influence investors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10. How could you define the market sentiment?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latin typeface="Arial" pitchFamily="34" charset="0"/>
                <a:cs typeface="Arial" pitchFamily="34" charset="0"/>
              </a:rPr>
              <a:t>Mini contents</a:t>
            </a:r>
          </a:p>
          <a:p>
            <a:r>
              <a:rPr lang="en-US" sz="2800" dirty="0" smtClean="0">
                <a:latin typeface="Arial" pitchFamily="34" charset="0"/>
                <a:cs typeface="Arial" pitchFamily="34" charset="0"/>
              </a:rPr>
              <a:t>7.1. Essentials of options</a:t>
            </a:r>
          </a:p>
          <a:p>
            <a:r>
              <a:rPr lang="en-US" sz="2800" dirty="0" smtClean="0">
                <a:latin typeface="Arial" pitchFamily="34" charset="0"/>
                <a:cs typeface="Arial" pitchFamily="34" charset="0"/>
              </a:rPr>
              <a:t>7.2. Options pricing</a:t>
            </a:r>
          </a:p>
          <a:p>
            <a:r>
              <a:rPr lang="en-US" sz="2800" dirty="0" smtClean="0">
                <a:latin typeface="Arial" pitchFamily="34" charset="0"/>
                <a:cs typeface="Arial" pitchFamily="34" charset="0"/>
              </a:rPr>
              <a:t>7.3. Using options. Profit or loss on options</a:t>
            </a:r>
          </a:p>
          <a:p>
            <a:r>
              <a:rPr lang="en-US" sz="2800" dirty="0" smtClean="0">
                <a:latin typeface="Arial" pitchFamily="34" charset="0"/>
                <a:cs typeface="Arial" pitchFamily="34" charset="0"/>
              </a:rPr>
              <a:t>7.4. Portfolio protection with options. Hedging</a:t>
            </a:r>
          </a:p>
          <a:p>
            <a:r>
              <a:rPr lang="en-US" sz="2800" dirty="0" smtClean="0">
                <a:latin typeface="Arial" pitchFamily="34" charset="0"/>
                <a:cs typeface="Arial" pitchFamily="34" charset="0"/>
              </a:rPr>
              <a:t>Summary</a:t>
            </a:r>
          </a:p>
          <a:p>
            <a:r>
              <a:rPr lang="en-US" sz="2800" dirty="0" smtClean="0">
                <a:latin typeface="Arial" pitchFamily="34" charset="0"/>
                <a:cs typeface="Arial" pitchFamily="34" charset="0"/>
              </a:rPr>
              <a:t>Key terms</a:t>
            </a:r>
          </a:p>
          <a:p>
            <a:r>
              <a:rPr lang="en-US" sz="2800" dirty="0" smtClean="0">
                <a:latin typeface="Arial" pitchFamily="34" charset="0"/>
                <a:cs typeface="Arial" pitchFamily="34" charset="0"/>
              </a:rPr>
              <a:t>Questions and problems</a:t>
            </a:r>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7. Using options as investments</a:t>
            </a:r>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latin typeface="Arial" pitchFamily="34" charset="0"/>
                <a:cs typeface="Arial" pitchFamily="34" charset="0"/>
              </a:rPr>
              <a:t>Essentials of options</a:t>
            </a:r>
          </a:p>
          <a:p>
            <a:r>
              <a:rPr lang="en-US" sz="2800" b="1" i="1" dirty="0" smtClean="0">
                <a:latin typeface="Arial" pitchFamily="34" charset="0"/>
                <a:cs typeface="Arial" pitchFamily="34" charset="0"/>
              </a:rPr>
              <a:t>Option is a type of contract between 2 persons where one person grants the other </a:t>
            </a:r>
            <a:r>
              <a:rPr lang="en-US" sz="2800" dirty="0" smtClean="0">
                <a:latin typeface="Arial" pitchFamily="34" charset="0"/>
                <a:cs typeface="Arial" pitchFamily="34" charset="0"/>
              </a:rPr>
              <a:t>person the right to buy or to sell a specific asset at a specific price within a specific time period.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most often options are used in the trading of securities.</a:t>
            </a:r>
          </a:p>
          <a:p>
            <a:r>
              <a:rPr lang="en-US" sz="2800" b="1" i="1" dirty="0" smtClean="0">
                <a:latin typeface="Arial" pitchFamily="34" charset="0"/>
                <a:cs typeface="Arial" pitchFamily="34" charset="0"/>
              </a:rPr>
              <a:t>Option buyer is the person who has received the right, and thus has a decision to </a:t>
            </a:r>
            <a:r>
              <a:rPr lang="en-US" sz="2800" dirty="0" smtClean="0">
                <a:latin typeface="Arial" pitchFamily="34" charset="0"/>
                <a:cs typeface="Arial" pitchFamily="34" charset="0"/>
              </a:rPr>
              <a:t>make.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Option buyer must pay for this right.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Option writer is the person who has sold the right, and thus must respond to the </a:t>
            </a:r>
            <a:r>
              <a:rPr lang="en-US" sz="2800" dirty="0" smtClean="0">
                <a:latin typeface="Arial" pitchFamily="34" charset="0"/>
                <a:cs typeface="Arial" pitchFamily="34" charset="0"/>
              </a:rPr>
              <a:t>buyer’s decision.</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Types of option contracts: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Call option. </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It gives the buyer the right to buy (to call away) a specific </a:t>
            </a:r>
            <a:r>
              <a:rPr lang="en-US" sz="2800" dirty="0" smtClean="0">
                <a:latin typeface="Arial" pitchFamily="34" charset="0"/>
                <a:cs typeface="Arial" pitchFamily="34" charset="0"/>
              </a:rPr>
              <a:t>number of shares of a specific company from the option writer at a specific purchase price at any time up to including a specific date.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Put option.</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It gives the buyer the right to sell (to put away) a specific</a:t>
            </a:r>
          </a:p>
          <a:p>
            <a:r>
              <a:rPr lang="en-US" sz="2800" dirty="0" smtClean="0">
                <a:latin typeface="Arial" pitchFamily="34" charset="0"/>
                <a:cs typeface="Arial" pitchFamily="34" charset="0"/>
              </a:rPr>
              <a:t>number of shares of a specific company to the option writer at a specific selling price at any time up to including a specific date.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Option contract specifies four main items: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1. </a:t>
            </a:r>
            <a:r>
              <a:rPr lang="en-US" sz="2800" i="1" dirty="0" smtClean="0">
                <a:latin typeface="Arial" pitchFamily="34" charset="0"/>
                <a:cs typeface="Arial" pitchFamily="34" charset="0"/>
              </a:rPr>
              <a:t>The company whose shares can be bought or sold;</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2. </a:t>
            </a:r>
            <a:r>
              <a:rPr lang="en-US" sz="2800" i="1" dirty="0" smtClean="0">
                <a:latin typeface="Arial" pitchFamily="34" charset="0"/>
                <a:cs typeface="Arial" pitchFamily="34" charset="0"/>
              </a:rPr>
              <a:t>The number of shares that can be bought or sold;</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3. The purchase or selling price for those shares, known as the </a:t>
            </a:r>
            <a:r>
              <a:rPr lang="en-US" sz="2800" b="1" i="1" dirty="0" smtClean="0">
                <a:latin typeface="Arial" pitchFamily="34" charset="0"/>
                <a:cs typeface="Arial" pitchFamily="34" charset="0"/>
              </a:rPr>
              <a:t>exercise price </a:t>
            </a:r>
            <a:r>
              <a:rPr lang="en-US" sz="2800" dirty="0" smtClean="0">
                <a:latin typeface="Arial" pitchFamily="34" charset="0"/>
                <a:cs typeface="Arial" pitchFamily="34" charset="0"/>
              </a:rPr>
              <a:t>(or </a:t>
            </a:r>
            <a:r>
              <a:rPr lang="en-US" sz="2800" b="1" i="1" dirty="0" smtClean="0">
                <a:latin typeface="Arial" pitchFamily="34" charset="0"/>
                <a:cs typeface="Arial" pitchFamily="34" charset="0"/>
              </a:rPr>
              <a:t>strike price);</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4. The date when the right to buy or to sell expires, known as </a:t>
            </a:r>
            <a:r>
              <a:rPr lang="en-US" sz="2800" i="1" dirty="0" smtClean="0">
                <a:latin typeface="Arial" pitchFamily="34" charset="0"/>
                <a:cs typeface="Arial" pitchFamily="34" charset="0"/>
              </a:rPr>
              <a:t>expiration date.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Types of call and put options: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European options</a:t>
            </a:r>
          </a:p>
          <a:p>
            <a:r>
              <a:rPr lang="en-US" sz="2800" dirty="0" smtClean="0">
                <a:latin typeface="Arial" pitchFamily="34" charset="0"/>
                <a:cs typeface="Arial" pitchFamily="34" charset="0"/>
              </a:rPr>
              <a:t>• American options</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European options can be exercised only on their expiration dates.</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American options can be exercised any time during their life (defined by the </a:t>
            </a:r>
            <a:r>
              <a:rPr lang="en-US" sz="2800" dirty="0" smtClean="0">
                <a:latin typeface="Arial" pitchFamily="34" charset="0"/>
                <a:cs typeface="Arial" pitchFamily="34" charset="0"/>
              </a:rPr>
              <a:t>option contract).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advantages of investing in options: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possibility of hedging: </a:t>
            </a:r>
            <a:r>
              <a:rPr lang="en-US" sz="2800" dirty="0" smtClean="0">
                <a:latin typeface="Arial" pitchFamily="34" charset="0"/>
                <a:cs typeface="Arial" pitchFamily="34" charset="0"/>
              </a:rPr>
              <a:t>using options the investor can “lock in the box” his/ her return already earned on the investment;</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 the option also limits exposure to risk, because an investor can lose only a set amount of money (the purchase price of option);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put and call options can be used profitably when the price of the underlying security goes up or down.</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disadvantages of investing in options:</a:t>
            </a:r>
          </a:p>
          <a:p>
            <a:r>
              <a:rPr lang="en-US" sz="2800" dirty="0" smtClean="0">
                <a:latin typeface="Arial" pitchFamily="34" charset="0"/>
                <a:cs typeface="Arial" pitchFamily="34" charset="0"/>
              </a:rPr>
              <a:t>• the holder enjoys never interest or dividend income nor any other ownership benefit;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because put and call options have limited lives, an investor have a limited time frame in which to capture desired price behavior;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this investment vehicle is a bit complicated and many of its trading strategies are to complex for the non-professional investor.</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8000" dirty="0" smtClean="0">
              <a:latin typeface="Arial" pitchFamily="34" charset="0"/>
              <a:cs typeface="Arial" pitchFamily="34" charset="0"/>
            </a:endParaRPr>
          </a:p>
          <a:p>
            <a:r>
              <a:rPr lang="en-US" sz="3200" dirty="0" smtClean="0">
                <a:latin typeface="Arial" pitchFamily="34" charset="0"/>
                <a:cs typeface="Arial" pitchFamily="34" charset="0"/>
              </a:rPr>
              <a:t>Further in this chapter we focus only on some fundamental issues of investing in stock options including some most popular strategies.</a:t>
            </a: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7. Using options as investments</a:t>
            </a:r>
            <a:br>
              <a:rPr lang="en-US" sz="4400" dirty="0" smtClean="0">
                <a:latin typeface="Arial" pitchFamily="34" charset="0"/>
                <a:cs typeface="Arial" pitchFamily="34" charset="0"/>
              </a:rPr>
            </a:b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latin typeface="Arial" pitchFamily="34" charset="0"/>
                <a:cs typeface="Arial" pitchFamily="34" charset="0"/>
              </a:rPr>
              <a:t>Portfolio protection with options. Hedging.</a:t>
            </a:r>
          </a:p>
          <a:p>
            <a:r>
              <a:rPr lang="en-US" sz="2800" dirty="0" smtClean="0">
                <a:latin typeface="Arial" pitchFamily="34" charset="0"/>
                <a:cs typeface="Arial" pitchFamily="34" charset="0"/>
              </a:rPr>
              <a:t>Hedging with options is especially attractive because they can give protection against loss or the stock protects the option against loss.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a:t>
            </a:r>
            <a:r>
              <a:rPr lang="en-US" sz="2800" b="1" i="1" dirty="0" smtClean="0">
                <a:latin typeface="Arial" pitchFamily="34" charset="0"/>
                <a:cs typeface="Arial" pitchFamily="34" charset="0"/>
              </a:rPr>
              <a:t>hedger is an individual who is unwilling to risk a serious loss in his or her </a:t>
            </a:r>
            <a:r>
              <a:rPr lang="en-US" sz="2800" dirty="0" smtClean="0">
                <a:latin typeface="Arial" pitchFamily="34" charset="0"/>
                <a:cs typeface="Arial" pitchFamily="34" charset="0"/>
              </a:rPr>
              <a:t>investing position and takes the actions in order to avoid or lessen loss.</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Using options to reduce risk.</a:t>
            </a:r>
          </a:p>
          <a:p>
            <a:r>
              <a:rPr lang="en-US" sz="2800" b="1" i="1" dirty="0" smtClean="0">
                <a:latin typeface="Arial" pitchFamily="34" charset="0"/>
                <a:cs typeface="Arial" pitchFamily="34" charset="0"/>
              </a:rPr>
              <a:t>Suppose the investor currently holds the shares </a:t>
            </a:r>
            <a:r>
              <a:rPr lang="en-US" sz="2800" dirty="0" smtClean="0">
                <a:latin typeface="Arial" pitchFamily="34" charset="0"/>
                <a:cs typeface="Arial" pitchFamily="34" charset="0"/>
              </a:rPr>
              <a:t>of the company X in his portfolio.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price of the share is 8,5 EURO.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Looking to the future the investor is not sure in what direction the price of the share will change.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If the price will grow, may be to 9 EURO, by holding these shares investor could receive the profit.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But if the price will fall, may be to 8 EURO, the investor could suffer the loss.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way to avoid this downside risk is to sell the shares.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problem is that the investor may regret this action if the fall of the price of the share does not occur and investor has forgone the opportunity to earn a profit.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An alternative approach is to retain the shares and buy a put option. This option will rise in value as the share price falls.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the share price increases the investor gains from his/ her underlying shareholding.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hedging reduces the dispersion of possible outcomes to the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is a floor below which losses cannot be increased, while on the upside the benefits form any increasing in the price of the share is reduced due to the option premium paid.</a:t>
            </a:r>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 But if the price of the share stands still 8,5 EURO,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the investor may feel that the option premium he/ she paid to insure against an adverse movement at 0,85 EURO or 10 percent of the share price was excessive.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the investor will keep buying this type of “insurance”, though it can reduce investor’s portfolio returns during the longer time (for example, a year), substantially.</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Using options to reduce losses. Suppose that the investor wants to buy the </a:t>
            </a:r>
            <a:r>
              <a:rPr lang="en-US" sz="2800" dirty="0" smtClean="0">
                <a:latin typeface="Arial" pitchFamily="34" charset="0"/>
                <a:cs typeface="Arial" pitchFamily="34" charset="0"/>
              </a:rPr>
              <a:t>attractive shares of company B to his / her portfolio.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The current market price of this share is 9 EURO.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investor is fairly sure that this share will rise in price, but is not so confident as to discount possibility of a fall in price.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May be the price of the share fall to 8,5 EURO?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could the investor behave?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He/ she can either exercise a direct purchase of these shares in the market at current price or to purchase a call options with underlying stock of company B.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If the price of the share does fall significantly,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size of the loss is greater with the share purchase, because the option loss is limited to the option premium paid.</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Hedging portfolios of shares using index options.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Large investors usually </a:t>
            </a:r>
            <a:r>
              <a:rPr lang="en-US" sz="2800" dirty="0" smtClean="0">
                <a:latin typeface="Arial" pitchFamily="34" charset="0"/>
                <a:cs typeface="Arial" pitchFamily="34" charset="0"/>
              </a:rPr>
              <a:t>manage varied portfolios of shares</a:t>
            </a:r>
          </a:p>
          <a:p>
            <a:r>
              <a:rPr lang="en-US" sz="2800" dirty="0" smtClean="0">
                <a:latin typeface="Arial" pitchFamily="34" charset="0"/>
                <a:cs typeface="Arial" pitchFamily="34" charset="0"/>
              </a:rPr>
              <a:t> </a:t>
            </a:r>
          </a:p>
          <a:p>
            <a:r>
              <a:rPr lang="en-US" sz="2800" dirty="0" smtClean="0">
                <a:latin typeface="Arial" pitchFamily="34" charset="0"/>
                <a:cs typeface="Arial" pitchFamily="34" charset="0"/>
              </a:rPr>
              <a:t>so,  rather than hedging individual shareholdings with options they may hedge their portfolios through the options on the entire index of Shares </a:t>
            </a:r>
            <a:r>
              <a:rPr lang="en-US" sz="2800" b="1" i="1" dirty="0" smtClean="0">
                <a:latin typeface="Arial" pitchFamily="34" charset="0"/>
                <a:cs typeface="Arial" pitchFamily="34" charset="0"/>
              </a:rPr>
              <a:t>Index option is based on stock index instead of an underlying stock.</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When </a:t>
            </a:r>
            <a:r>
              <a:rPr lang="en-US" sz="2800" dirty="0" smtClean="0">
                <a:latin typeface="Arial" pitchFamily="34" charset="0"/>
                <a:cs typeface="Arial" pitchFamily="34" charset="0"/>
              </a:rPr>
              <a:t>index option is exercised, settlement is made by cash payment, not delivery of shares.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most often index options are settled on the bases of such indexes as Standard &amp; Poor’s 500 (USA)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Suppose, the investor manage a well diversified portfolio of shares and currently is concerned that the market may fall over the next 3 months.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of possible investment strategies for the investor is to buy the put option on the stock index.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market does fall, losses on the portfolio will be offset by gains on the value of the index put option.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portfolio is un-hedged, the investor suffers from the market fall substantially.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it is important to remember about the expenses of the insurance of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when the options premiums are high (during periods of market volatility caused by economic crises), hedging of the portfolio of stocks with index options over longer period could be expensive.</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Using hedging strategies very important characteristic is the hedge ratio of the portfolio.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is a number of stocks to buy or sell with options such that the</a:t>
            </a:r>
          </a:p>
          <a:p>
            <a:r>
              <a:rPr lang="en-US" i="1" dirty="0" smtClean="0">
                <a:latin typeface="Arial" pitchFamily="34" charset="0"/>
                <a:cs typeface="Arial" pitchFamily="34" charset="0"/>
              </a:rPr>
              <a:t>future portfolio value is risk-free.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The hedged portfolio consists of m purchased shares</a:t>
            </a:r>
          </a:p>
          <a:p>
            <a:r>
              <a:rPr lang="en-US" dirty="0" smtClean="0">
                <a:latin typeface="Arial" pitchFamily="34" charset="0"/>
                <a:cs typeface="Arial" pitchFamily="34" charset="0"/>
              </a:rPr>
              <a:t>and n options written (issued) on these shares.</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(HR) can be estimated using formula:</a:t>
            </a:r>
          </a:p>
          <a:p>
            <a:r>
              <a:rPr lang="en-US" b="1" i="1" dirty="0" smtClean="0">
                <a:latin typeface="Arial" pitchFamily="34" charset="0"/>
                <a:cs typeface="Arial" pitchFamily="34" charset="0"/>
              </a:rPr>
              <a:t>HR = m / n,</a:t>
            </a:r>
          </a:p>
          <a:p>
            <a:r>
              <a:rPr lang="en-US" dirty="0" smtClean="0">
                <a:latin typeface="Arial" pitchFamily="34" charset="0"/>
                <a:cs typeface="Arial" pitchFamily="34" charset="0"/>
              </a:rPr>
              <a:t>here: m - number of shares in the portfolio;  </a:t>
            </a:r>
          </a:p>
          <a:p>
            <a:r>
              <a:rPr lang="en-US" dirty="0" smtClean="0">
                <a:latin typeface="Arial" pitchFamily="34" charset="0"/>
                <a:cs typeface="Arial" pitchFamily="34" charset="0"/>
              </a:rPr>
              <a:t>n - a number of options written on the shares in the portfolio.</a:t>
            </a:r>
          </a:p>
          <a:p>
            <a:endParaRPr lang="en-US" b="1"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i="1" dirty="0" smtClean="0">
                <a:latin typeface="Arial" pitchFamily="34" charset="0"/>
                <a:cs typeface="Arial" pitchFamily="34" charset="0"/>
              </a:rPr>
              <a:t>Riskless (perfect) hedge is when for m and n are chosen such a values which </a:t>
            </a:r>
            <a:r>
              <a:rPr lang="en-US" dirty="0" smtClean="0">
                <a:latin typeface="Arial" pitchFamily="34" charset="0"/>
                <a:cs typeface="Arial" pitchFamily="34" charset="0"/>
              </a:rPr>
              <a:t>allow in each moment given to compensate the decrease in prices of the stocks by increase in value of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meaning of hedge ratio is called as a </a:t>
            </a:r>
            <a:r>
              <a:rPr lang="en-US" b="1" i="1" dirty="0" smtClean="0">
                <a:latin typeface="Arial" pitchFamily="34" charset="0"/>
                <a:cs typeface="Arial" pitchFamily="34" charset="0"/>
              </a:rPr>
              <a:t>perfect hedge ratio.</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But perfect hedge ratio could be achieved only under following assumptions: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There are no transaction costs in the market;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There are no taxes;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numbers of all traded securities is unlimited (including fractional numbers);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All the securities are available for trading permanently (24 hours) and at any moment.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obvious that today even in the high developed markets these assumptions can not be realized.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Thus any hedged portfolio and its hedge ratio reflects only the particular level of the “insurance” of the investor against the market risk.</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 Option is a type of contract between 2 persons where one person grants the other person the right to buy or to sell a specific asset at a specific price within a specific time period. The most often options are used in the trading of securities.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 Two main types of option contracts: call option and put option. Call option gives the buyer the right to buy (to call away) a specific number of shares of a specific company from the option writer at a specific purchase price at any time up to including a specific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Put option gives the buyer the right to sell (to put away) a specific number of shares of a specific company to the option writer at a specific selling price at any time up to including a specific date.</a:t>
            </a:r>
          </a:p>
          <a:p>
            <a:endParaRPr lang="en-US" dirty="0" smtClean="0">
              <a:latin typeface="Arial" pitchFamily="34" charset="0"/>
              <a:cs typeface="Arial" pitchFamily="34" charset="0"/>
            </a:endParaRPr>
          </a:p>
          <a:p>
            <a:endParaRPr lang="en-US" b="1"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latin typeface="Arial" pitchFamily="34" charset="0"/>
                <a:cs typeface="Arial" pitchFamily="34" charset="0"/>
              </a:rPr>
              <a:t>3. The most important characteristics of option contract are exercise price (or strike price) and expiration date. </a:t>
            </a:r>
          </a:p>
          <a:p>
            <a:r>
              <a:rPr lang="en-US" dirty="0" smtClean="0">
                <a:latin typeface="Arial" pitchFamily="34" charset="0"/>
                <a:cs typeface="Arial" pitchFamily="34" charset="0"/>
              </a:rPr>
              <a:t>Exercise price is the purchase or selling price for the underlying shares.</a:t>
            </a:r>
          </a:p>
          <a:p>
            <a:r>
              <a:rPr lang="en-US" dirty="0" smtClean="0">
                <a:latin typeface="Arial" pitchFamily="34" charset="0"/>
                <a:cs typeface="Arial" pitchFamily="34" charset="0"/>
              </a:rPr>
              <a:t> Expiration date defines the time than the option contract expires.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4. Regarding the condition when the option contract can be exercised two types of call/ put options exist.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European options can be exercised only on their expiration dates. American options can be exercised any time during their life (defined by the option contract).</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5. The major advantages of investing in options are the possibility of hedging;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an investor can lose only a set amount of money (the purchase price of option);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options can be profitably when the price of the underlying security goes up or down.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6. </a:t>
            </a:r>
            <a:r>
              <a:rPr lang="en-US" b="1" dirty="0" smtClean="0">
                <a:latin typeface="Arial" pitchFamily="34" charset="0"/>
                <a:cs typeface="Arial" pitchFamily="34" charset="0"/>
              </a:rPr>
              <a:t>The major disadvantages </a:t>
            </a:r>
            <a:r>
              <a:rPr lang="en-US" dirty="0" smtClean="0">
                <a:latin typeface="Arial" pitchFamily="34" charset="0"/>
                <a:cs typeface="Arial" pitchFamily="34" charset="0"/>
              </a:rPr>
              <a:t>of investing in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holder enjoys never interest or dividend income nor any other ownership benefit; </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an investor has a limited time frame in which to capture desired price behavior;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investment vehicle is a bit complicated and many of its trading strategies are to complex for the nonprofessional investor.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7. The value of put or call options is closely related with the market value/ price of the security that underlies the option.</a:t>
            </a:r>
          </a:p>
          <a:p>
            <a:endParaRPr lang="en-US"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8. Intrinsic value for call option will be 0, if the underlying stock price at the end of expiration period is less than the exercise price, intrinsic value of call option will be positive, if the underlying stock price at the end of expiration period is higher than the exercise price, because the investor will use call option to buy the underlying stock at exercise price as this price is more favorable (lower) than price in the market.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9. Intrinsic value for put option will be 0, if the underlying stock price at the end of expiration period is higher than the exercise price, intrinsic value of put option will be positive, if the underlying stock price at the end of expiration period is lower than the exercise price, because the investor will use put option to sell the underlying stock at exercise price as this price is more favorable (higher) than price in the market.</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10. In the money "is a situation in which strike price of the option is below the market price of underlying stock for a call, or the strike price is above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11. Out of money is a situation in which strike price of the option is above the market price of underlying stock for a call, or the strike price is below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12. At the money is used to denote an option (put or call) whose strike price is at or near the price of underlying stock.</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13. Option premium is the quoted price the investor pays to buy put or call option.</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Arial" pitchFamily="34" charset="0"/>
                <a:cs typeface="Arial" pitchFamily="34" charset="0"/>
              </a:rPr>
              <a:t>Option premium is used to describe the market price of option.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14. The time value reflects the option’s potential appreciation and can be calculated as the difference between the option price (premium) and intrinsic value.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15. The profit or loss of using options is defined as difference between the intrinsic value of the option and option premium.</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16.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is developed for estimating the fair value of the call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5 main parameters used in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are: (1) continuously compounded risk free rate of return expressed on the annual basis;</a:t>
            </a:r>
          </a:p>
          <a:p>
            <a:r>
              <a:rPr lang="en-US" dirty="0" smtClean="0">
                <a:latin typeface="Arial" pitchFamily="34" charset="0"/>
                <a:cs typeface="Arial" pitchFamily="34" charset="0"/>
              </a:rPr>
              <a:t> (2) current market price of the underlying stock;</a:t>
            </a:r>
          </a:p>
          <a:p>
            <a:r>
              <a:rPr lang="en-US" dirty="0" smtClean="0">
                <a:latin typeface="Arial" pitchFamily="34" charset="0"/>
                <a:cs typeface="Arial" pitchFamily="34" charset="0"/>
              </a:rPr>
              <a:t>(3) risk of the underlying common stock, measured by the standard deviation of the continuously compounded annual rate of return on the stock;</a:t>
            </a:r>
          </a:p>
          <a:p>
            <a:r>
              <a:rPr lang="en-US" dirty="0" smtClean="0">
                <a:latin typeface="Arial" pitchFamily="34" charset="0"/>
                <a:cs typeface="Arial" pitchFamily="34" charset="0"/>
              </a:rPr>
              <a:t>(4) exercise price of the option; (5) time remaining before expiration, expressed as a fraction of a year.</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17. Option strategy known as straddle involves buying (or writing) both a call and put options on the same stock, with the options having the same exercise price and expiration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18. Hedging with options is especially attractive because they can give protection against loss or the stock protects the option against loss. </a:t>
            </a:r>
          </a:p>
          <a:p>
            <a:r>
              <a:rPr lang="en-US" dirty="0" smtClean="0">
                <a:latin typeface="Arial" pitchFamily="34" charset="0"/>
                <a:cs typeface="Arial" pitchFamily="34" charset="0"/>
              </a:rPr>
              <a:t>Hedging reduces the dispersion of possible outcomes to the investor. </a:t>
            </a:r>
          </a:p>
          <a:p>
            <a:r>
              <a:rPr lang="en-US" dirty="0" smtClean="0">
                <a:latin typeface="Arial" pitchFamily="34" charset="0"/>
                <a:cs typeface="Arial" pitchFamily="34" charset="0"/>
              </a:rPr>
              <a:t>There is a floor below which losses cannot be increased, while the size of the loss would be limited to the option premium paid.</a:t>
            </a: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19. Index option is based on stock index instead of an underlying stock. When index option is exercised, settlement is made by cash payment, not delivery of shares.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20. Using hedging strategies very important characteristic is the hedge ratio of the portfolio.</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Hedge ratio is a number of stocks to buy or sell with options such that the future portfolio value is risk-free.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21. Riskless (perfect) hedge is such a hedge which allows in each moment given to compensate the decrease in prices of the stocks by increase in value of options.</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American options</a:t>
            </a:r>
          </a:p>
          <a:p>
            <a:r>
              <a:rPr lang="en-US" dirty="0" smtClean="0">
                <a:latin typeface="Arial" pitchFamily="34" charset="0"/>
                <a:cs typeface="Arial" pitchFamily="34" charset="0"/>
              </a:rPr>
              <a:t>• „At the money“</a:t>
            </a:r>
          </a:p>
          <a:p>
            <a:r>
              <a:rPr lang="en-US" dirty="0" smtClean="0">
                <a:latin typeface="Arial" pitchFamily="34" charset="0"/>
                <a:cs typeface="Arial" pitchFamily="34" charset="0"/>
              </a:rPr>
              <a:t>•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a:t>
            </a:r>
          </a:p>
          <a:p>
            <a:r>
              <a:rPr lang="en-US" dirty="0" smtClean="0">
                <a:latin typeface="Arial" pitchFamily="34" charset="0"/>
                <a:cs typeface="Arial" pitchFamily="34" charset="0"/>
              </a:rPr>
              <a:t>• Call option</a:t>
            </a:r>
          </a:p>
          <a:p>
            <a:r>
              <a:rPr lang="en-US" dirty="0" smtClean="0">
                <a:latin typeface="Arial" pitchFamily="34" charset="0"/>
                <a:cs typeface="Arial" pitchFamily="34" charset="0"/>
              </a:rPr>
              <a:t>• European options</a:t>
            </a:r>
          </a:p>
          <a:p>
            <a:r>
              <a:rPr lang="en-US" dirty="0" smtClean="0">
                <a:latin typeface="Arial" pitchFamily="34" charset="0"/>
                <a:cs typeface="Arial" pitchFamily="34" charset="0"/>
              </a:rPr>
              <a:t>• Exercise price (strike price)</a:t>
            </a:r>
          </a:p>
          <a:p>
            <a:r>
              <a:rPr lang="en-US" dirty="0" smtClean="0">
                <a:latin typeface="Arial" pitchFamily="34" charset="0"/>
                <a:cs typeface="Arial" pitchFamily="34" charset="0"/>
              </a:rPr>
              <a:t>• Expiration date</a:t>
            </a:r>
          </a:p>
          <a:p>
            <a:r>
              <a:rPr lang="en-US" dirty="0" smtClean="0">
                <a:latin typeface="Arial" pitchFamily="34" charset="0"/>
                <a:cs typeface="Arial" pitchFamily="34" charset="0"/>
              </a:rPr>
              <a:t>• „In the money“</a:t>
            </a:r>
          </a:p>
          <a:p>
            <a:r>
              <a:rPr lang="en-US" dirty="0" smtClean="0">
                <a:latin typeface="Arial" pitchFamily="34" charset="0"/>
                <a:cs typeface="Arial" pitchFamily="34" charset="0"/>
              </a:rPr>
              <a:t>• Intrinsic value of option</a:t>
            </a:r>
          </a:p>
          <a:p>
            <a:r>
              <a:rPr lang="en-US" dirty="0" smtClean="0">
                <a:latin typeface="Arial" pitchFamily="34" charset="0"/>
                <a:cs typeface="Arial" pitchFamily="34" charset="0"/>
              </a:rPr>
              <a:t>• Hedger</a:t>
            </a:r>
          </a:p>
          <a:p>
            <a:r>
              <a:rPr lang="en-US" dirty="0" smtClean="0">
                <a:latin typeface="Arial" pitchFamily="34" charset="0"/>
                <a:cs typeface="Arial" pitchFamily="34" charset="0"/>
              </a:rPr>
              <a:t>• Hedging</a:t>
            </a:r>
          </a:p>
          <a:p>
            <a:r>
              <a:rPr lang="en-US" dirty="0" smtClean="0">
                <a:latin typeface="Arial" pitchFamily="34" charset="0"/>
                <a:cs typeface="Arial" pitchFamily="34" charset="0"/>
              </a:rPr>
              <a:t>• Hedge ratio</a:t>
            </a:r>
          </a:p>
          <a:p>
            <a:r>
              <a:rPr lang="en-US" dirty="0" smtClean="0">
                <a:latin typeface="Arial" pitchFamily="34" charset="0"/>
                <a:cs typeface="Arial" pitchFamily="34" charset="0"/>
              </a:rPr>
              <a:t>• Option</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r>
              <a:rPr lang="en-US" dirty="0" smtClean="0"/>
              <a:t/>
            </a:r>
            <a:br>
              <a:rPr lang="en-US" dirty="0" smtClean="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5530</TotalTime>
  <Words>13316</Words>
  <Application>Microsoft Office PowerPoint</Application>
  <PresentationFormat>On-screen Show (4:3)</PresentationFormat>
  <Paragraphs>1389</Paragraphs>
  <Slides>158</Slides>
  <Notes>3</Notes>
  <HiddenSlides>0</HiddenSlides>
  <MMClips>0</MMClips>
  <ScaleCrop>false</ScaleCrop>
  <HeadingPairs>
    <vt:vector size="4" baseType="variant">
      <vt:variant>
        <vt:lpstr>Theme</vt:lpstr>
      </vt:variant>
      <vt:variant>
        <vt:i4>1</vt:i4>
      </vt:variant>
      <vt:variant>
        <vt:lpstr>Slide Titles</vt:lpstr>
      </vt:variant>
      <vt:variant>
        <vt:i4>158</vt:i4>
      </vt:variant>
    </vt:vector>
  </HeadingPairs>
  <TitlesOfParts>
    <vt:vector size="159" baseType="lpstr">
      <vt:lpstr>Concourse</vt:lpstr>
      <vt:lpstr>Slide 1</vt:lpstr>
      <vt:lpstr> Investment and portfolio management MGT 531 </vt:lpstr>
      <vt:lpstr>References </vt:lpstr>
      <vt:lpstr>Summary of last lecture </vt:lpstr>
      <vt:lpstr>Contents of today's lecture </vt:lpstr>
      <vt:lpstr>Qualitative analysis</vt:lpstr>
      <vt:lpstr>Investment in bonds</vt:lpstr>
      <vt:lpstr>Investment in bonds</vt:lpstr>
      <vt:lpstr>Investment in bonds</vt:lpstr>
      <vt:lpstr>Investment in bonds</vt:lpstr>
      <vt:lpstr>Investment in bonds</vt:lpstr>
      <vt:lpstr>Investment in bonds</vt:lpstr>
      <vt:lpstr>Slide 13</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Investment in bonds</vt:lpstr>
      <vt:lpstr>Strategies for 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Key-terms </vt:lpstr>
      <vt:lpstr>Key-terms </vt:lpstr>
      <vt:lpstr>Key-terms </vt:lpstr>
      <vt:lpstr>Questions and problems </vt:lpstr>
      <vt:lpstr>Questions and problems </vt:lpstr>
      <vt:lpstr>Questions and problems </vt:lpstr>
      <vt:lpstr> 6. Psychological aspects in investment decision making </vt:lpstr>
      <vt:lpstr>Psychological aspects in investment decision making</vt:lpstr>
      <vt:lpstr>Psychological aspects in investment decision making</vt:lpstr>
      <vt:lpstr>Psychological aspects in investment decision making</vt:lpstr>
      <vt:lpstr>Overconfidence </vt:lpstr>
      <vt:lpstr>Slide 70</vt:lpstr>
      <vt:lpstr>Overconfidence</vt:lpstr>
      <vt:lpstr>Overconfidence</vt:lpstr>
      <vt:lpstr>Overconfidence</vt:lpstr>
      <vt:lpstr>Overconfidence</vt:lpstr>
      <vt:lpstr>Overconfidence</vt:lpstr>
      <vt:lpstr>Overconfidence</vt:lpstr>
      <vt:lpstr>Overconfidence</vt:lpstr>
      <vt:lpstr>Overconfidence</vt:lpstr>
      <vt:lpstr>Overconfidence</vt:lpstr>
      <vt:lpstr>Disposition effect </vt:lpstr>
      <vt:lpstr>Disposition effect </vt:lpstr>
      <vt:lpstr>Disposition effect </vt:lpstr>
      <vt:lpstr>Disposition effect </vt:lpstr>
      <vt:lpstr>Disposition effect </vt:lpstr>
      <vt:lpstr>Disposition effect </vt:lpstr>
      <vt:lpstr>Disposition effect </vt:lpstr>
      <vt:lpstr>Perceptions of investment risk </vt:lpstr>
      <vt:lpstr>Perceptions of investment risk </vt:lpstr>
      <vt:lpstr>Perceptions of investment risk </vt:lpstr>
      <vt:lpstr>Perceptions of investment risk </vt:lpstr>
      <vt:lpstr>Perceptions of investment risk </vt:lpstr>
      <vt:lpstr>Perceptions of investment risk </vt:lpstr>
      <vt:lpstr>cognitive dissonance</vt:lpstr>
      <vt:lpstr>cognitive dissonance</vt:lpstr>
      <vt:lpstr>cognitive dissonance</vt:lpstr>
      <vt:lpstr>Mental accounting and investing </vt:lpstr>
      <vt:lpstr>Mental budgeting</vt:lpstr>
      <vt:lpstr>sunk-cost” effect</vt:lpstr>
      <vt:lpstr>sunk-cost” effect</vt:lpstr>
      <vt:lpstr> Mental budgeting </vt:lpstr>
      <vt:lpstr> Mental budgeting </vt:lpstr>
      <vt:lpstr> Mental budgeting </vt:lpstr>
      <vt:lpstr> Mental budgeting </vt:lpstr>
      <vt:lpstr> Mental budgeting </vt:lpstr>
      <vt:lpstr> Mental budgeting </vt:lpstr>
      <vt:lpstr> Mental budgeting </vt:lpstr>
      <vt:lpstr> Mental budgeting </vt:lpstr>
      <vt:lpstr>Emotions and investments </vt:lpstr>
      <vt:lpstr>Emotions and investments </vt:lpstr>
      <vt:lpstr>Emotions and investments </vt:lpstr>
      <vt:lpstr>Emotions and investments </vt:lpstr>
      <vt:lpstr>Emotions and investments </vt:lpstr>
      <vt:lpstr>Emotions and investments </vt:lpstr>
      <vt:lpstr>Emotions and investments </vt:lpstr>
      <vt:lpstr>Emotions and investments </vt:lpstr>
      <vt:lpstr>Emotions and investments </vt:lpstr>
      <vt:lpstr>Emotions and investments </vt:lpstr>
      <vt:lpstr>Summary </vt:lpstr>
      <vt:lpstr>Summary </vt:lpstr>
      <vt:lpstr>Summary </vt:lpstr>
      <vt:lpstr>Summary </vt:lpstr>
      <vt:lpstr>Summary </vt:lpstr>
      <vt:lpstr>Summary </vt:lpstr>
      <vt:lpstr>Summary </vt:lpstr>
      <vt:lpstr>  Summary  </vt:lpstr>
      <vt:lpstr>Summary </vt:lpstr>
      <vt:lpstr>Key-terms </vt:lpstr>
      <vt:lpstr>Questions and problems </vt:lpstr>
      <vt:lpstr>Questions and problems </vt:lpstr>
      <vt:lpstr>7. Using options as investments</vt:lpstr>
      <vt:lpstr>Using options as investments</vt:lpstr>
      <vt:lpstr>Using options as investments</vt:lpstr>
      <vt:lpstr>Using options as investments</vt:lpstr>
      <vt:lpstr>Using options as investments</vt:lpstr>
      <vt:lpstr>Using options as investments</vt:lpstr>
      <vt:lpstr>7. Using options as investments </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Summary </vt:lpstr>
      <vt:lpstr>Summary </vt:lpstr>
      <vt:lpstr>Summary </vt:lpstr>
      <vt:lpstr>Summary </vt:lpstr>
      <vt:lpstr>Summary </vt:lpstr>
      <vt:lpstr>Summary </vt:lpstr>
      <vt:lpstr>Summary </vt:lpstr>
      <vt:lpstr>Summary </vt:lpstr>
      <vt:lpstr>Summary </vt:lpstr>
      <vt:lpstr>Summary </vt:lpstr>
      <vt:lpstr>Key-terms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1702</cp:revision>
  <dcterms:created xsi:type="dcterms:W3CDTF">2012-09-17T13:13:53Z</dcterms:created>
  <dcterms:modified xsi:type="dcterms:W3CDTF">2014-06-29T10:58:11Z</dcterms:modified>
</cp:coreProperties>
</file>