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21"/>
  </p:notesMasterIdLst>
  <p:sldIdLst>
    <p:sldId id="485" r:id="rId2"/>
    <p:sldId id="560" r:id="rId3"/>
    <p:sldId id="561" r:id="rId4"/>
    <p:sldId id="542" r:id="rId5"/>
    <p:sldId id="575" r:id="rId6"/>
    <p:sldId id="778" r:id="rId7"/>
    <p:sldId id="780" r:id="rId8"/>
    <p:sldId id="781" r:id="rId9"/>
    <p:sldId id="782" r:id="rId10"/>
    <p:sldId id="783" r:id="rId11"/>
    <p:sldId id="784" r:id="rId12"/>
    <p:sldId id="785" r:id="rId13"/>
    <p:sldId id="786" r:id="rId14"/>
    <p:sldId id="787" r:id="rId15"/>
    <p:sldId id="788" r:id="rId16"/>
    <p:sldId id="792" r:id="rId17"/>
    <p:sldId id="791" r:id="rId18"/>
    <p:sldId id="789" r:id="rId19"/>
    <p:sldId id="79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237" autoAdjust="0"/>
  </p:normalViewPr>
  <p:slideViewPr>
    <p:cSldViewPr>
      <p:cViewPr>
        <p:scale>
          <a:sx n="70" d="100"/>
          <a:sy n="70" d="100"/>
        </p:scale>
        <p:origin x="-1302" y="4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08A513-F375-4F62-9721-07A6492E9AA8}" type="datetimeFigureOut">
              <a:rPr lang="en-US" smtClean="0"/>
              <a:pPr/>
              <a:t>29/06/2014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AB5E0B-CCBA-45BE-AFEF-E1EC3E31F36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CFC90C0-6897-42D7-AC91-653C0A51C7AE}" type="datetimeFigureOut">
              <a:rPr lang="en-US" smtClean="0"/>
              <a:pPr/>
              <a:t>29/06/2014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CF082F8-DAF7-4A24-824B-455D4BBD48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CFC90C0-6897-42D7-AC91-653C0A51C7AE}" type="datetimeFigureOut">
              <a:rPr lang="en-US" smtClean="0"/>
              <a:pPr/>
              <a:t>29/06/2014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CFC90C0-6897-42D7-AC91-653C0A51C7AE}" type="datetimeFigureOut">
              <a:rPr lang="en-US" smtClean="0"/>
              <a:pPr/>
              <a:t>29/06/2014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CF082F8-DAF7-4A24-824B-455D4BBD48A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CFC90C0-6897-42D7-AC91-653C0A51C7AE}" type="datetimeFigureOut">
              <a:rPr lang="en-US" smtClean="0"/>
              <a:pPr/>
              <a:t>29/06/2014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CF082F8-DAF7-4A24-824B-455D4BBD48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1" y="3200400"/>
            <a:ext cx="8686800" cy="1938992"/>
          </a:xfrm>
          <a:prstGeom prst="rect">
            <a:avLst/>
          </a:prstGeom>
        </p:spPr>
        <p:txBody>
          <a:bodyPr wrap="square">
            <a:spAutoFit/>
          </a:bodyPr>
          <a:lstStyle/>
          <a:p>
            <a:pPr algn="ctr"/>
            <a:r>
              <a:rPr lang="en-US" sz="4000" b="1" dirty="0" smtClean="0"/>
              <a:t>Investment and portfolio management</a:t>
            </a:r>
          </a:p>
          <a:p>
            <a:pPr algn="ctr"/>
            <a:r>
              <a:rPr lang="en-US" sz="4000" b="1" dirty="0" smtClean="0"/>
              <a:t>MGT 531</a:t>
            </a:r>
            <a:endParaRPr lang="en-US" sz="4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819400"/>
            <a:ext cx="8229600" cy="3187891"/>
          </a:xfrm>
        </p:spPr>
        <p:txBody>
          <a:bodyPr/>
          <a:lstStyle/>
          <a:p>
            <a:pPr algn="ctr"/>
            <a:r>
              <a:rPr lang="en-US" dirty="0" smtClean="0"/>
              <a:t>Lecture #25</a:t>
            </a:r>
            <a:endParaRPr lang="en-US" dirty="0"/>
          </a:p>
        </p:txBody>
      </p:sp>
      <p:sp>
        <p:nvSpPr>
          <p:cNvPr id="3" name="Title 2"/>
          <p:cNvSpPr>
            <a:spLocks noGrp="1"/>
          </p:cNvSpPr>
          <p:nvPr>
            <p:ph type="title"/>
          </p:nvPr>
        </p:nvSpPr>
        <p:spPr>
          <a:xfrm>
            <a:off x="457200" y="685800"/>
            <a:ext cx="8229600" cy="1828800"/>
          </a:xfrm>
        </p:spPr>
        <p:txBody>
          <a:bodyPr>
            <a:normAutofit fontScale="90000"/>
          </a:bodyPr>
          <a:lstStyle/>
          <a:p>
            <a:pPr algn="ctr"/>
            <a:r>
              <a:rPr lang="en-US" dirty="0" smtClean="0"/>
              <a:t/>
            </a:r>
            <a:br>
              <a:rPr lang="en-US" dirty="0" smtClean="0"/>
            </a:br>
            <a:r>
              <a:rPr lang="en-US" dirty="0" smtClean="0"/>
              <a:t>Investment and portfolio management</a:t>
            </a:r>
            <a:br>
              <a:rPr lang="en-US" dirty="0" smtClean="0"/>
            </a:br>
            <a:r>
              <a:rPr lang="en-US" dirty="0" smtClean="0"/>
              <a:t>MGT 531</a:t>
            </a:r>
            <a:br>
              <a:rPr lang="en-US" dirty="0" smtClean="0"/>
            </a:b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2800" dirty="0" smtClean="0">
                <a:latin typeface="Arial" pitchFamily="34" charset="0"/>
                <a:cs typeface="Arial" pitchFamily="34" charset="0"/>
              </a:rPr>
              <a:t>The course assumes little prior applied knowledge in the area of finance.</a:t>
            </a:r>
          </a:p>
          <a:p>
            <a:pPr algn="just"/>
            <a:endParaRPr lang="en-US" sz="2400" b="1" dirty="0" smtClean="0">
              <a:latin typeface="Arial" pitchFamily="34" charset="0"/>
              <a:cs typeface="Arial" pitchFamily="34" charset="0"/>
            </a:endParaRPr>
          </a:p>
          <a:p>
            <a:pPr algn="just"/>
            <a:r>
              <a:rPr lang="en-US" sz="2800" b="1" dirty="0" smtClean="0">
                <a:latin typeface="Arial" pitchFamily="34" charset="0"/>
                <a:cs typeface="Arial" pitchFamily="34" charset="0"/>
              </a:rPr>
              <a:t>References</a:t>
            </a:r>
          </a:p>
          <a:p>
            <a:endParaRPr lang="en-US" sz="2800" dirty="0" smtClean="0">
              <a:latin typeface="Arial" pitchFamily="34" charset="0"/>
              <a:cs typeface="Arial" pitchFamily="34" charset="0"/>
            </a:endParaRPr>
          </a:p>
          <a:p>
            <a:r>
              <a:rPr lang="en-US" sz="2800" b="1" dirty="0" smtClean="0"/>
              <a:t>Kristina (2010) </a:t>
            </a:r>
            <a:r>
              <a:rPr lang="en-US" sz="2800" dirty="0" smtClean="0">
                <a:latin typeface="Arial" pitchFamily="34" charset="0"/>
                <a:cs typeface="Arial" pitchFamily="34" charset="0"/>
              </a:rPr>
              <a:t>‘Investment  Analysis and Portfolio Management’.</a:t>
            </a:r>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References</a:t>
            </a:r>
            <a:br>
              <a:rPr lang="en-US" sz="3200" dirty="0" smtClean="0">
                <a:latin typeface="Arial" pitchFamily="34" charset="0"/>
                <a:cs typeface="Arial" pitchFamily="34" charset="0"/>
              </a:rPr>
            </a:b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i="1" dirty="0" smtClean="0">
                <a:latin typeface="Arial" pitchFamily="34" charset="0"/>
                <a:cs typeface="Arial" pitchFamily="34" charset="0"/>
              </a:rPr>
              <a:t>Bonds classification</a:t>
            </a:r>
            <a:endParaRPr lang="en-US" sz="2800" dirty="0" smtClean="0">
              <a:latin typeface="Arial" pitchFamily="34" charset="0"/>
              <a:cs typeface="Arial" pitchFamily="34" charset="0"/>
            </a:endParaRPr>
          </a:p>
          <a:p>
            <a:r>
              <a:rPr lang="en-US" sz="2400" b="1" i="1" dirty="0" smtClean="0">
                <a:latin typeface="Arial" pitchFamily="34" charset="0"/>
                <a:cs typeface="Arial" pitchFamily="34" charset="0"/>
              </a:rPr>
              <a:t>Coupon payment</a:t>
            </a:r>
          </a:p>
          <a:p>
            <a:r>
              <a:rPr lang="en-US" sz="2800" i="1" dirty="0" smtClean="0">
                <a:latin typeface="Arial" pitchFamily="34" charset="0"/>
                <a:cs typeface="Arial" pitchFamily="34" charset="0"/>
              </a:rPr>
              <a:t>Collateral</a:t>
            </a:r>
          </a:p>
          <a:p>
            <a:r>
              <a:rPr lang="en-US" sz="2800" b="1" i="1" dirty="0" smtClean="0">
                <a:latin typeface="Arial" pitchFamily="34" charset="0"/>
                <a:cs typeface="Arial" pitchFamily="34" charset="0"/>
              </a:rPr>
              <a:t>Type of circulation</a:t>
            </a:r>
          </a:p>
          <a:p>
            <a:r>
              <a:rPr lang="en-US" sz="2400" b="1" i="1" dirty="0" smtClean="0">
                <a:latin typeface="Arial" pitchFamily="34" charset="0"/>
                <a:cs typeface="Arial" pitchFamily="34" charset="0"/>
              </a:rPr>
              <a:t>Type of issuers</a:t>
            </a:r>
          </a:p>
          <a:p>
            <a:r>
              <a:rPr lang="en-US" sz="2400" b="1" i="1" dirty="0" smtClean="0">
                <a:latin typeface="Arial" pitchFamily="34" charset="0"/>
                <a:cs typeface="Arial" pitchFamily="34" charset="0"/>
              </a:rPr>
              <a:t>Quantitative indicators</a:t>
            </a:r>
            <a:endParaRPr lang="en-US" dirty="0" smtClean="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Summary of last lecture</a:t>
            </a:r>
            <a:br>
              <a:rPr lang="en-US" sz="3200" dirty="0" smtClean="0">
                <a:latin typeface="Arial" pitchFamily="34" charset="0"/>
                <a:cs typeface="Arial" pitchFamily="34" charset="0"/>
              </a:rPr>
            </a:b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i="1" dirty="0" smtClean="0">
                <a:latin typeface="Arial" pitchFamily="34" charset="0"/>
                <a:cs typeface="Arial" pitchFamily="34" charset="0"/>
              </a:rPr>
              <a:t>Qualitative indicators</a:t>
            </a:r>
          </a:p>
          <a:p>
            <a:r>
              <a:rPr lang="en-US" b="1" i="1" dirty="0" smtClean="0">
                <a:latin typeface="Arial" pitchFamily="34" charset="0"/>
                <a:cs typeface="Arial" pitchFamily="34" charset="0"/>
              </a:rPr>
              <a:t>Groups of qualitative indicators</a:t>
            </a:r>
          </a:p>
          <a:p>
            <a:r>
              <a:rPr lang="en-US" sz="2800" b="1" i="1" dirty="0" smtClean="0">
                <a:latin typeface="Arial" pitchFamily="34" charset="0"/>
                <a:cs typeface="Arial" pitchFamily="34" charset="0"/>
              </a:rPr>
              <a:t>Economic fundamentals</a:t>
            </a:r>
          </a:p>
          <a:p>
            <a:r>
              <a:rPr lang="en-US" sz="2800" b="1" dirty="0" smtClean="0">
                <a:latin typeface="Arial" pitchFamily="34" charset="0"/>
                <a:cs typeface="Arial" pitchFamily="34" charset="0"/>
              </a:rPr>
              <a:t>predominance of the firm</a:t>
            </a:r>
          </a:p>
          <a:p>
            <a:r>
              <a:rPr lang="en-US" sz="2400" b="1" dirty="0" smtClean="0">
                <a:latin typeface="Arial" pitchFamily="34" charset="0"/>
                <a:cs typeface="Arial" pitchFamily="34" charset="0"/>
              </a:rPr>
              <a:t>aggressive policy</a:t>
            </a:r>
          </a:p>
          <a:p>
            <a:r>
              <a:rPr lang="en-US" sz="2400" b="1" dirty="0" smtClean="0">
                <a:latin typeface="Arial" pitchFamily="34" charset="0"/>
                <a:cs typeface="Arial" pitchFamily="34" charset="0"/>
              </a:rPr>
              <a:t>Conservative policy</a:t>
            </a:r>
            <a:endParaRPr lang="en-US" dirty="0"/>
          </a:p>
        </p:txBody>
      </p:sp>
      <p:sp>
        <p:nvSpPr>
          <p:cNvPr id="3" name="Title 2"/>
          <p:cNvSpPr>
            <a:spLocks noGrp="1"/>
          </p:cNvSpPr>
          <p:nvPr>
            <p:ph type="title"/>
          </p:nvPr>
        </p:nvSpPr>
        <p:spPr/>
        <p:txBody>
          <a:bodyPr>
            <a:normAutofit fontScale="90000"/>
          </a:bodyPr>
          <a:lstStyle/>
          <a:p>
            <a:r>
              <a:rPr lang="en-US" dirty="0" smtClean="0"/>
              <a:t>Contents of today's lecture</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b="1" i="1" dirty="0" smtClean="0">
                <a:latin typeface="Arial" pitchFamily="34" charset="0"/>
                <a:cs typeface="Arial" pitchFamily="34" charset="0"/>
              </a:rPr>
              <a:t>Groups of qualitative indicators/ dimensions:</a:t>
            </a:r>
          </a:p>
          <a:p>
            <a:endParaRPr lang="en-US" b="1" i="1" dirty="0" smtClean="0">
              <a:latin typeface="Arial" pitchFamily="34" charset="0"/>
              <a:cs typeface="Arial" pitchFamily="34" charset="0"/>
            </a:endParaRPr>
          </a:p>
          <a:p>
            <a:r>
              <a:rPr lang="en-US" dirty="0" smtClean="0">
                <a:latin typeface="Arial" pitchFamily="34" charset="0"/>
                <a:cs typeface="Arial" pitchFamily="34" charset="0"/>
              </a:rPr>
              <a:t> </a:t>
            </a:r>
            <a:r>
              <a:rPr lang="en-US" b="1" dirty="0" smtClean="0">
                <a:latin typeface="Arial" pitchFamily="34" charset="0"/>
                <a:cs typeface="Arial" pitchFamily="34" charset="0"/>
              </a:rPr>
              <a:t>Economic fundamentals </a:t>
            </a:r>
            <a:r>
              <a:rPr lang="en-US" dirty="0" smtClean="0">
                <a:latin typeface="Arial" pitchFamily="34" charset="0"/>
                <a:cs typeface="Arial" pitchFamily="34" charset="0"/>
              </a:rPr>
              <a:t>(the current economic climate – overall economic and industry-wide factors);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a:t>
            </a:r>
            <a:r>
              <a:rPr lang="en-US" b="1" dirty="0" smtClean="0">
                <a:latin typeface="Arial" pitchFamily="34" charset="0"/>
                <a:cs typeface="Arial" pitchFamily="34" charset="0"/>
              </a:rPr>
              <a:t>Market position </a:t>
            </a:r>
            <a:r>
              <a:rPr lang="en-US" dirty="0" smtClean="0">
                <a:latin typeface="Arial" pitchFamily="34" charset="0"/>
                <a:cs typeface="Arial" pitchFamily="34" charset="0"/>
              </a:rPr>
              <a:t>(market dominance and overall firm size: the larger firm – the stronger is its credit rating);</a:t>
            </a:r>
          </a:p>
          <a:p>
            <a:endParaRPr lang="en-US" b="1" dirty="0" smtClean="0">
              <a:latin typeface="Arial" pitchFamily="34" charset="0"/>
              <a:cs typeface="Arial" pitchFamily="34" charset="0"/>
            </a:endParaRPr>
          </a:p>
          <a:p>
            <a:r>
              <a:rPr lang="en-US" b="1" dirty="0" smtClean="0">
                <a:latin typeface="Arial" pitchFamily="34" charset="0"/>
                <a:cs typeface="Arial" pitchFamily="34" charset="0"/>
              </a:rPr>
              <a:t>Management capability </a:t>
            </a:r>
            <a:r>
              <a:rPr lang="en-US" dirty="0" smtClean="0">
                <a:latin typeface="Arial" pitchFamily="34" charset="0"/>
                <a:cs typeface="Arial" pitchFamily="34" charset="0"/>
              </a:rPr>
              <a:t>(quality of the firm’s management team);</a:t>
            </a:r>
          </a:p>
          <a:p>
            <a:endParaRPr lang="en-US" b="1" dirty="0" smtClean="0">
              <a:latin typeface="Arial" pitchFamily="34" charset="0"/>
              <a:cs typeface="Arial" pitchFamily="34" charset="0"/>
            </a:endParaRPr>
          </a:p>
          <a:p>
            <a:r>
              <a:rPr lang="en-US" b="1" dirty="0" smtClean="0">
                <a:latin typeface="Arial" pitchFamily="34" charset="0"/>
                <a:cs typeface="Arial" pitchFamily="34" charset="0"/>
              </a:rPr>
              <a:t>Bond market factors</a:t>
            </a:r>
            <a:r>
              <a:rPr lang="en-US" dirty="0" smtClean="0">
                <a:latin typeface="Arial" pitchFamily="34" charset="0"/>
                <a:cs typeface="Arial" pitchFamily="34" charset="0"/>
              </a:rPr>
              <a:t> (term of maturity, financial sector, bond quality, supply and demand for credit);</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a:t>
            </a:r>
            <a:r>
              <a:rPr lang="en-US" sz="4400" i="1" dirty="0" smtClean="0">
                <a:latin typeface="Arial" pitchFamily="34" charset="0"/>
                <a:cs typeface="Arial" pitchFamily="34" charset="0"/>
              </a:rPr>
              <a:t>ualitative</a:t>
            </a:r>
            <a:r>
              <a:rPr lang="en-US" sz="4400" dirty="0" smtClean="0">
                <a:latin typeface="Arial" pitchFamily="34" charset="0"/>
                <a:cs typeface="Arial" pitchFamily="34" charset="0"/>
              </a:rPr>
              <a:t> analysis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3200" dirty="0" smtClean="0">
                <a:latin typeface="Arial" pitchFamily="34" charset="0"/>
                <a:cs typeface="Arial" pitchFamily="34" charset="0"/>
              </a:rPr>
              <a:t> </a:t>
            </a:r>
            <a:r>
              <a:rPr lang="en-US" sz="3200" b="1" dirty="0" smtClean="0">
                <a:latin typeface="Arial" pitchFamily="34" charset="0"/>
                <a:cs typeface="Arial" pitchFamily="34" charset="0"/>
              </a:rPr>
              <a:t>Bond ratings </a:t>
            </a:r>
            <a:r>
              <a:rPr lang="en-US" sz="3200" dirty="0" smtClean="0">
                <a:latin typeface="Arial" pitchFamily="34" charset="0"/>
                <a:cs typeface="Arial" pitchFamily="34" charset="0"/>
              </a:rPr>
              <a:t>(relationship between bond yields and bond quality).</a:t>
            </a:r>
          </a:p>
          <a:p>
            <a:endParaRPr lang="en-US" sz="3200" b="1" dirty="0" smtClean="0">
              <a:latin typeface="Arial" pitchFamily="34" charset="0"/>
              <a:cs typeface="Arial" pitchFamily="34" charset="0"/>
            </a:endParaRPr>
          </a:p>
          <a:p>
            <a:r>
              <a:rPr lang="en-US" sz="3200" dirty="0" smtClean="0">
                <a:latin typeface="Arial" pitchFamily="34" charset="0"/>
                <a:cs typeface="Arial" pitchFamily="34" charset="0"/>
              </a:rPr>
              <a:t>Analysis </a:t>
            </a:r>
            <a:r>
              <a:rPr lang="en-US" sz="3200" i="1" dirty="0" smtClean="0">
                <a:latin typeface="Arial" pitchFamily="34" charset="0"/>
                <a:cs typeface="Arial" pitchFamily="34" charset="0"/>
              </a:rPr>
              <a:t>is focused on the examining of business </a:t>
            </a:r>
            <a:r>
              <a:rPr lang="en-US" sz="3200" dirty="0" smtClean="0">
                <a:latin typeface="Arial" pitchFamily="34" charset="0"/>
                <a:cs typeface="Arial" pitchFamily="34" charset="0"/>
              </a:rPr>
              <a:t>cycle, the macroeconomics of </a:t>
            </a:r>
            <a:r>
              <a:rPr lang="en-US" sz="3200" b="1" i="1" dirty="0" smtClean="0">
                <a:latin typeface="Arial" pitchFamily="34" charset="0"/>
                <a:cs typeface="Arial" pitchFamily="34" charset="0"/>
              </a:rPr>
              <a:t>Economic fundamentals </a:t>
            </a:r>
            <a:r>
              <a:rPr lang="en-US" sz="3200" dirty="0" smtClean="0">
                <a:latin typeface="Arial" pitchFamily="34" charset="0"/>
                <a:cs typeface="Arial" pitchFamily="34" charset="0"/>
              </a:rPr>
              <a:t>situation and the situation of particular sectors / industries in the country’s economy. </a:t>
            </a:r>
          </a:p>
          <a:p>
            <a:endParaRPr lang="en-US" sz="3200" dirty="0" smtClean="0">
              <a:latin typeface="Arial" pitchFamily="34" charset="0"/>
              <a:cs typeface="Arial" pitchFamily="34" charset="0"/>
            </a:endParaRPr>
          </a:p>
          <a:p>
            <a:r>
              <a:rPr lang="en-US" sz="3200" dirty="0" smtClean="0">
                <a:latin typeface="Arial" pitchFamily="34" charset="0"/>
                <a:cs typeface="Arial" pitchFamily="34" charset="0"/>
              </a:rPr>
              <a:t>The main aim of the </a:t>
            </a:r>
            <a:r>
              <a:rPr lang="en-US" sz="3200" b="1" dirty="0" smtClean="0">
                <a:latin typeface="Arial" pitchFamily="34" charset="0"/>
                <a:cs typeface="Arial" pitchFamily="34" charset="0"/>
              </a:rPr>
              <a:t>economic</a:t>
            </a:r>
            <a:r>
              <a:rPr lang="en-US" sz="3200" dirty="0" smtClean="0">
                <a:latin typeface="Arial" pitchFamily="34" charset="0"/>
                <a:cs typeface="Arial" pitchFamily="34" charset="0"/>
              </a:rPr>
              <a:t> </a:t>
            </a:r>
            <a:r>
              <a:rPr lang="en-US" sz="3200" b="1" dirty="0" smtClean="0">
                <a:latin typeface="Arial" pitchFamily="34" charset="0"/>
                <a:cs typeface="Arial" pitchFamily="34" charset="0"/>
              </a:rPr>
              <a:t>analysis</a:t>
            </a:r>
            <a:r>
              <a:rPr lang="en-US" sz="3200" dirty="0" smtClean="0">
                <a:latin typeface="Arial" pitchFamily="34" charset="0"/>
                <a:cs typeface="Arial" pitchFamily="34" charset="0"/>
              </a:rPr>
              <a:t> is to examine how the firm would be able to perform under the favorable and unfavorable conditions,</a:t>
            </a:r>
          </a:p>
          <a:p>
            <a:endParaRPr lang="en-US" sz="3200" dirty="0" smtClean="0">
              <a:latin typeface="Arial" pitchFamily="34" charset="0"/>
              <a:cs typeface="Arial" pitchFamily="34" charset="0"/>
            </a:endParaRPr>
          </a:p>
          <a:p>
            <a:r>
              <a:rPr lang="en-US" sz="3200" dirty="0" smtClean="0">
                <a:latin typeface="Arial" pitchFamily="34" charset="0"/>
                <a:cs typeface="Arial" pitchFamily="34" charset="0"/>
              </a:rPr>
              <a:t>because this is extremely important for the investor, when he/ she is attempting to evaluate his/ her risk buying the bonds of the firm.</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Qualitative analysis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i="1" dirty="0" smtClean="0">
                <a:latin typeface="Arial" pitchFamily="34" charset="0"/>
                <a:cs typeface="Arial" pitchFamily="34" charset="0"/>
              </a:rPr>
              <a:t>Market position is described by the firm’s share in the market and by the size </a:t>
            </a:r>
            <a:r>
              <a:rPr lang="en-US" sz="2800" dirty="0" smtClean="0">
                <a:latin typeface="Arial" pitchFamily="34" charset="0"/>
                <a:cs typeface="Arial" pitchFamily="34" charset="0"/>
              </a:rPr>
              <a:t>of the firm.</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other conditions being equal, the firm which share in the market is lager and which is larger itself generally has credit rating higher. </a:t>
            </a:r>
          </a:p>
          <a:p>
            <a:endParaRPr lang="en-US" sz="2800" dirty="0" smtClean="0">
              <a:latin typeface="Arial" pitchFamily="34" charset="0"/>
              <a:cs typeface="Arial" pitchFamily="34" charset="0"/>
            </a:endParaRPr>
          </a:p>
          <a:p>
            <a:r>
              <a:rPr lang="en-US" sz="3200" dirty="0" smtClean="0">
                <a:latin typeface="Arial" pitchFamily="34" charset="0"/>
                <a:cs typeface="Arial" pitchFamily="34" charset="0"/>
              </a:rPr>
              <a:t>The </a:t>
            </a:r>
            <a:r>
              <a:rPr lang="en-US" sz="3200" b="1" dirty="0" smtClean="0">
                <a:latin typeface="Arial" pitchFamily="34" charset="0"/>
                <a:cs typeface="Arial" pitchFamily="34" charset="0"/>
              </a:rPr>
              <a:t>predominance of the firm </a:t>
            </a:r>
            <a:r>
              <a:rPr lang="en-US" sz="3200" dirty="0" smtClean="0">
                <a:latin typeface="Arial" pitchFamily="34" charset="0"/>
                <a:cs typeface="Arial" pitchFamily="34" charset="0"/>
              </a:rPr>
              <a:t>in the market shows the power of the firm to set the prices for its goods and services.</a:t>
            </a:r>
          </a:p>
          <a:p>
            <a:endParaRPr lang="en-US" sz="3200" dirty="0" smtClean="0">
              <a:latin typeface="Arial" pitchFamily="34" charset="0"/>
              <a:cs typeface="Arial" pitchFamily="34" charset="0"/>
            </a:endParaRPr>
          </a:p>
          <a:p>
            <a:r>
              <a:rPr lang="en-US" sz="3200" dirty="0" smtClean="0">
                <a:latin typeface="Arial" pitchFamily="34" charset="0"/>
                <a:cs typeface="Arial" pitchFamily="34" charset="0"/>
              </a:rPr>
              <a:t>Besides, the large firms are more effective because of the effect of the production scale, their costs are lower and;</a:t>
            </a:r>
          </a:p>
          <a:p>
            <a:endParaRPr lang="en-US" sz="3200" dirty="0" smtClean="0">
              <a:latin typeface="Arial" pitchFamily="34" charset="0"/>
              <a:cs typeface="Arial" pitchFamily="34" charset="0"/>
            </a:endParaRPr>
          </a:p>
          <a:p>
            <a:r>
              <a:rPr lang="en-US" sz="3200" dirty="0" smtClean="0">
                <a:latin typeface="Arial" pitchFamily="34" charset="0"/>
                <a:cs typeface="Arial" pitchFamily="34" charset="0"/>
              </a:rPr>
              <a:t>it is easier for such firms to overcome the periods of falls in prices.</a:t>
            </a:r>
          </a:p>
          <a:p>
            <a:endParaRPr lang="en-US" sz="32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Qualitative analysis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For the </a:t>
            </a:r>
            <a:r>
              <a:rPr lang="en-US" sz="2800" b="1" dirty="0" smtClean="0">
                <a:latin typeface="Arial" pitchFamily="34" charset="0"/>
                <a:cs typeface="Arial" pitchFamily="34" charset="0"/>
              </a:rPr>
              <a:t>smaller firms </a:t>
            </a:r>
            <a:r>
              <a:rPr lang="en-US" sz="2800" dirty="0" smtClean="0">
                <a:latin typeface="Arial" pitchFamily="34" charset="0"/>
                <a:cs typeface="Arial" pitchFamily="34" charset="0"/>
              </a:rPr>
              <a:t>when the prices are increasing they are performing well but when the markets are slumping – they have the problems.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Thus it is important for the creditor to take it in mind.</a:t>
            </a:r>
          </a:p>
          <a:p>
            <a:endParaRPr lang="en-US" dirty="0" smtClean="0"/>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i="1" dirty="0" smtClean="0">
                <a:latin typeface="Arial" pitchFamily="34" charset="0"/>
                <a:cs typeface="Arial" pitchFamily="34" charset="0"/>
              </a:rPr>
              <a:t>Management capability reflects the performance of the management team of  </a:t>
            </a:r>
            <a:r>
              <a:rPr lang="en-US" sz="2000" dirty="0" smtClean="0">
                <a:latin typeface="Arial" pitchFamily="34" charset="0"/>
                <a:cs typeface="Arial" pitchFamily="34" charset="0"/>
              </a:rPr>
              <a:t>the firm.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It is often very difficult to assess the quality of the management team,</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but the result of this part of analysis is important for the investor attempting to evaluate the quality of the debt instruments of the firm.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investors seeking to buy only high quality (that means – low risk) bonds most often are choosing only those firms managers of which follow the </a:t>
            </a:r>
            <a:r>
              <a:rPr lang="en-US" sz="2000" b="1" dirty="0" smtClean="0">
                <a:latin typeface="Arial" pitchFamily="34" charset="0"/>
                <a:cs typeface="Arial" pitchFamily="34" charset="0"/>
              </a:rPr>
              <a:t>conservative policy </a:t>
            </a:r>
            <a:r>
              <a:rPr lang="en-US" sz="2000" dirty="0" smtClean="0">
                <a:latin typeface="Arial" pitchFamily="34" charset="0"/>
                <a:cs typeface="Arial" pitchFamily="34" charset="0"/>
              </a:rPr>
              <a:t>of the borrowing.</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err="1" smtClean="0">
                <a:latin typeface="Arial" pitchFamily="34" charset="0"/>
                <a:cs typeface="Arial" pitchFamily="34" charset="0"/>
              </a:rPr>
              <a:t>Quanlative</a:t>
            </a:r>
            <a:r>
              <a:rPr lang="en-US" sz="4400" dirty="0" smtClean="0">
                <a:latin typeface="Arial" pitchFamily="34" charset="0"/>
                <a:cs typeface="Arial" pitchFamily="34" charset="0"/>
              </a:rPr>
              <a:t> analysis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Contrary, the risk taking investors will search for the firms which management uses the </a:t>
            </a:r>
            <a:r>
              <a:rPr lang="en-US" sz="2800" b="1" dirty="0" smtClean="0">
                <a:latin typeface="Arial" pitchFamily="34" charset="0"/>
                <a:cs typeface="Arial" pitchFamily="34" charset="0"/>
              </a:rPr>
              <a:t>aggressive policy </a:t>
            </a:r>
            <a:r>
              <a:rPr lang="en-US" sz="2800" dirty="0" smtClean="0">
                <a:latin typeface="Arial" pitchFamily="34" charset="0"/>
                <a:cs typeface="Arial" pitchFamily="34" charset="0"/>
              </a:rPr>
              <a:t>of borrowing and are running with the high financial power.</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 general the majority of the holders of the bonds first of all want to know how the firm’s managers control the costs 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What they are doing to control and to strengthen the balance sheet of the firm (for this purpose the investor must analyze the balance sheet for the period of 3-5 years 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To examine the tendencies in changes of the balance sheet main elements.</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Qualitative analysis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i="1" dirty="0" smtClean="0">
                <a:latin typeface="Arial" pitchFamily="34" charset="0"/>
                <a:cs typeface="Arial" pitchFamily="34" charset="0"/>
              </a:rPr>
              <a:t>Bond market factors (term of maturity, financial sector, bond quality, supply </a:t>
            </a:r>
            <a:r>
              <a:rPr lang="en-US" sz="2000" dirty="0" smtClean="0">
                <a:latin typeface="Arial" pitchFamily="34" charset="0"/>
                <a:cs typeface="Arial" pitchFamily="34" charset="0"/>
              </a:rPr>
              <a:t>and demand for credit);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investor must understand which factors and conditions have the influence on the yield and the prices of the bonds.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main factors to be mentioned are:</a:t>
            </a:r>
          </a:p>
          <a:p>
            <a:r>
              <a:rPr lang="en-US" sz="2000" b="1" dirty="0" smtClean="0">
                <a:latin typeface="Arial" pitchFamily="34" charset="0"/>
                <a:cs typeface="Arial" pitchFamily="34" charset="0"/>
              </a:rPr>
              <a:t>Term to maturity. </a:t>
            </a:r>
            <a:r>
              <a:rPr lang="en-US" sz="2000" dirty="0" smtClean="0">
                <a:latin typeface="Arial" pitchFamily="34" charset="0"/>
                <a:cs typeface="Arial" pitchFamily="34" charset="0"/>
              </a:rPr>
              <a:t>Generally term to maturity and the interest rate (the yield) of the bond are directly related;</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thus, the bonds with the longer term to maturity have the higher yield than the bonds with shorter terms to maturity.</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Qualitative analysis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dirty="0" smtClean="0">
                <a:latin typeface="Arial" pitchFamily="34" charset="0"/>
                <a:cs typeface="Arial" pitchFamily="34" charset="0"/>
              </a:rPr>
              <a:t>The sector in the economy which the issuer of the bonds represents.</a:t>
            </a:r>
          </a:p>
          <a:p>
            <a:endParaRPr lang="en-US" sz="2800" b="1" dirty="0" smtClean="0">
              <a:latin typeface="Arial" pitchFamily="34" charset="0"/>
              <a:cs typeface="Arial" pitchFamily="34" charset="0"/>
            </a:endParaRPr>
          </a:p>
          <a:p>
            <a:r>
              <a:rPr lang="en-US" sz="2800" dirty="0" smtClean="0">
                <a:latin typeface="Arial" pitchFamily="34" charset="0"/>
                <a:cs typeface="Arial" pitchFamily="34" charset="0"/>
              </a:rPr>
              <a:t>The yields of the bonds vary in various sectors of the economy;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For example, generally the bonds issued by the utility sector firms generate higher yields to the investor than bonds in any other sector or government bonds.</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The quality of the bonds.</a:t>
            </a:r>
          </a:p>
          <a:p>
            <a:endParaRPr lang="en-US" sz="2800" b="1" dirty="0" smtClean="0">
              <a:latin typeface="Arial" pitchFamily="34" charset="0"/>
              <a:cs typeface="Arial" pitchFamily="34" charset="0"/>
            </a:endParaRPr>
          </a:p>
          <a:p>
            <a:r>
              <a:rPr lang="en-US" sz="2800" dirty="0" smtClean="0">
                <a:latin typeface="Arial" pitchFamily="34" charset="0"/>
                <a:cs typeface="Arial" pitchFamily="34" charset="0"/>
              </a:rPr>
              <a:t> The higher the quality of the bond, the lower the yield.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For the bonds with lower quality, the yield is higher.</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Qualitative analysis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dirty="0" smtClean="0">
                <a:latin typeface="Arial" pitchFamily="34" charset="0"/>
                <a:cs typeface="Arial" pitchFamily="34" charset="0"/>
              </a:rPr>
              <a:t>The level of inflation</a:t>
            </a:r>
            <a:r>
              <a:rPr lang="en-US" sz="2000" dirty="0" smtClean="0">
                <a:latin typeface="Arial" pitchFamily="34" charset="0"/>
                <a:cs typeface="Arial" pitchFamily="34" charset="0"/>
              </a:rPr>
              <a:t>; the inflation decreases the purchasing power of the future income.</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Since the investors do not want to decrease their real yield generated from the bonds cash flows,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They require the premium to the interest rate to compensate for their exposure related with the growing inflation.</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Thus the yield of the bond increases (or decreases) with the changes in the level of inflation.</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Qualitative analysis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b="1" dirty="0" smtClean="0">
                <a:latin typeface="Arial" pitchFamily="34" charset="0"/>
                <a:cs typeface="Arial" pitchFamily="34" charset="0"/>
              </a:rPr>
              <a:t>The supply and the demand for the credit; </a:t>
            </a:r>
            <a:r>
              <a:rPr lang="en-US" sz="2800" dirty="0" smtClean="0">
                <a:latin typeface="Arial" pitchFamily="34" charset="0"/>
                <a:cs typeface="Arial" pitchFamily="34" charset="0"/>
              </a:rPr>
              <a:t>The interest rate on the price of borrowing money in the market depend on the supply and demand in the credit market;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When the </a:t>
            </a:r>
            <a:r>
              <a:rPr lang="en-US" sz="2800" b="1" dirty="0" smtClean="0">
                <a:latin typeface="Arial" pitchFamily="34" charset="0"/>
                <a:cs typeface="Arial" pitchFamily="34" charset="0"/>
              </a:rPr>
              <a:t>economy is growing</a:t>
            </a:r>
            <a:r>
              <a:rPr lang="en-US" sz="2800" dirty="0" smtClean="0">
                <a:latin typeface="Arial" pitchFamily="34" charset="0"/>
                <a:cs typeface="Arial" pitchFamily="34" charset="0"/>
              </a:rPr>
              <a:t>; the demand for the funds is increasing too and the interest rates generally are growing.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Contrary, when the demand for the credits is low, in the period of </a:t>
            </a:r>
            <a:r>
              <a:rPr lang="en-US" sz="2800" b="1" dirty="0" smtClean="0">
                <a:latin typeface="Arial" pitchFamily="34" charset="0"/>
                <a:cs typeface="Arial" pitchFamily="34" charset="0"/>
              </a:rPr>
              <a:t>economic crises</a:t>
            </a:r>
            <a:r>
              <a:rPr lang="en-US" sz="2800" dirty="0" smtClean="0">
                <a:latin typeface="Arial" pitchFamily="34" charset="0"/>
                <a:cs typeface="Arial" pitchFamily="34" charset="0"/>
              </a:rPr>
              <a:t>, the interest rates are relatively low also.</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Qualitative analysis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b="1" i="1" dirty="0" smtClean="0">
                <a:latin typeface="Arial" pitchFamily="34" charset="0"/>
                <a:cs typeface="Arial" pitchFamily="34" charset="0"/>
              </a:rPr>
              <a:t>Bond ratings. The ratings of the bonds sum up the majority of the factors </a:t>
            </a:r>
            <a:r>
              <a:rPr lang="en-US" sz="2400" dirty="0" smtClean="0">
                <a:latin typeface="Arial" pitchFamily="34" charset="0"/>
                <a:cs typeface="Arial" pitchFamily="34" charset="0"/>
              </a:rPr>
              <a:t>which were examined before.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 bond rating is the grade given to bonds that indicates their credit quality.</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Qualitative analysis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400" dirty="0" smtClean="0">
                <a:latin typeface="Arial" pitchFamily="34" charset="0"/>
                <a:cs typeface="Arial" pitchFamily="34" charset="0"/>
              </a:rPr>
              <a:t>Moody's and Fitch provide these evaluations of a bond issuer's financial strength,</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or it’s the ability to pay a bond's principal and interest in a timely fashion.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Thus, the role of the ratings of the bonds as the integrated indicator for the investor is important in the evaluation of yield and prices for the bonds.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rating of the bond and the yield of the bond are inversely related: the higher the rating, the lower the yield of the bond.</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Qualitative analysis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400" dirty="0" smtClean="0">
                <a:latin typeface="Arial" pitchFamily="34" charset="0"/>
                <a:cs typeface="Arial" pitchFamily="34" charset="0"/>
              </a:rPr>
              <a:t>Bond ratings are expressed as letters ranging from 'AAA', which is the </a:t>
            </a:r>
            <a:r>
              <a:rPr lang="en-US" sz="2400" b="1" dirty="0" smtClean="0">
                <a:latin typeface="Arial" pitchFamily="34" charset="0"/>
                <a:cs typeface="Arial" pitchFamily="34" charset="0"/>
              </a:rPr>
              <a:t>highest grade</a:t>
            </a:r>
            <a:r>
              <a:rPr lang="en-US" sz="2400" dirty="0" smtClean="0">
                <a:latin typeface="Arial" pitchFamily="34" charset="0"/>
                <a:cs typeface="Arial" pitchFamily="34" charset="0"/>
              </a:rPr>
              <a:t>, to 'C' ("junk"), which is the </a:t>
            </a:r>
            <a:r>
              <a:rPr lang="en-US" sz="2400" b="1" dirty="0" smtClean="0">
                <a:latin typeface="Arial" pitchFamily="34" charset="0"/>
                <a:cs typeface="Arial" pitchFamily="34" charset="0"/>
              </a:rPr>
              <a:t>lowest grade.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Different rating services use the same letter grades, but use various combinations of upper- and lower-case letters to differentiate themselves</a:t>
            </a:r>
            <a:r>
              <a:rPr lang="en-US" sz="2400" b="1" dirty="0" smtClean="0">
                <a:latin typeface="Arial" pitchFamily="34" charset="0"/>
                <a:cs typeface="Arial" pitchFamily="34" charset="0"/>
              </a:rPr>
              <a:t>.</a:t>
            </a:r>
          </a:p>
          <a:p>
            <a:endParaRPr lang="en-US" sz="2400" b="1" dirty="0" smtClean="0">
              <a:latin typeface="Arial" pitchFamily="34" charset="0"/>
              <a:cs typeface="Arial" pitchFamily="34" charset="0"/>
            </a:endParaRPr>
          </a:p>
          <a:p>
            <a:r>
              <a:rPr lang="en-US" sz="2400" b="1" dirty="0" smtClean="0">
                <a:latin typeface="Arial" pitchFamily="34" charset="0"/>
                <a:cs typeface="Arial" pitchFamily="34" charset="0"/>
              </a:rPr>
              <a:t>Market interest rates analysis</a:t>
            </a:r>
          </a:p>
          <a:p>
            <a:r>
              <a:rPr lang="en-US" sz="2400" dirty="0" smtClean="0">
                <a:latin typeface="Arial" pitchFamily="34" charset="0"/>
                <a:cs typeface="Arial" pitchFamily="34" charset="0"/>
              </a:rPr>
              <a:t>It is very important for the investor to the bonds to understand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what causes, the changes in the interest rates in the market in the different periods of time? </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Qualitative analysis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The understanding of the macroeconomic processes and the causality of the various economic factors with the interest rates helps the investors to forecast the direction of the changes in interest rate.</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Qualitative analysis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5454</TotalTime>
  <Words>1176</Words>
  <Application>Microsoft Office PowerPoint</Application>
  <PresentationFormat>On-screen Show (4:3)</PresentationFormat>
  <Paragraphs>131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Concourse</vt:lpstr>
      <vt:lpstr>Slide 1</vt:lpstr>
      <vt:lpstr> Investment and portfolio management MGT 531 </vt:lpstr>
      <vt:lpstr>References </vt:lpstr>
      <vt:lpstr>Summary of last lecture </vt:lpstr>
      <vt:lpstr>Contents of today's lecture </vt:lpstr>
      <vt:lpstr>Qualitative analysis</vt:lpstr>
      <vt:lpstr>Qualitative analysis</vt:lpstr>
      <vt:lpstr>Qualitative analysis</vt:lpstr>
      <vt:lpstr>Quantitative analysis</vt:lpstr>
      <vt:lpstr>Quanlative analysis</vt:lpstr>
      <vt:lpstr>Qualitative analysis</vt:lpstr>
      <vt:lpstr>Qualitative analysis</vt:lpstr>
      <vt:lpstr>Qualitative analysis</vt:lpstr>
      <vt:lpstr>Qualitative analysis</vt:lpstr>
      <vt:lpstr>Qualitative analysis</vt:lpstr>
      <vt:lpstr>Qualitative analysis</vt:lpstr>
      <vt:lpstr>Qualitative analysis</vt:lpstr>
      <vt:lpstr>Qualitative analysis</vt:lpstr>
      <vt:lpstr>Qualitative analysis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DETERMINANTS OF LABOR SUPPLY OF HUSBANDS AND WIVES</dc:title>
  <dc:creator>Ranjhas</dc:creator>
  <cp:lastModifiedBy>NTS</cp:lastModifiedBy>
  <cp:revision>1699</cp:revision>
  <dcterms:created xsi:type="dcterms:W3CDTF">2012-09-17T13:13:53Z</dcterms:created>
  <dcterms:modified xsi:type="dcterms:W3CDTF">2014-06-29T09:40:08Z</dcterms:modified>
</cp:coreProperties>
</file>