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42"/>
  </p:notesMasterIdLst>
  <p:sldIdLst>
    <p:sldId id="485" r:id="rId2"/>
    <p:sldId id="820" r:id="rId3"/>
    <p:sldId id="821" r:id="rId4"/>
    <p:sldId id="822" r:id="rId5"/>
    <p:sldId id="823" r:id="rId6"/>
    <p:sldId id="749" r:id="rId7"/>
    <p:sldId id="745" r:id="rId8"/>
    <p:sldId id="750" r:id="rId9"/>
    <p:sldId id="746" r:id="rId10"/>
    <p:sldId id="747" r:id="rId11"/>
    <p:sldId id="751" r:id="rId12"/>
    <p:sldId id="748" r:id="rId13"/>
    <p:sldId id="752" r:id="rId14"/>
    <p:sldId id="753" r:id="rId15"/>
    <p:sldId id="754" r:id="rId16"/>
    <p:sldId id="757" r:id="rId17"/>
    <p:sldId id="755" r:id="rId18"/>
    <p:sldId id="756" r:id="rId19"/>
    <p:sldId id="758" r:id="rId20"/>
    <p:sldId id="760" r:id="rId21"/>
    <p:sldId id="759" r:id="rId22"/>
    <p:sldId id="761" r:id="rId23"/>
    <p:sldId id="762" r:id="rId24"/>
    <p:sldId id="763" r:id="rId25"/>
    <p:sldId id="764" r:id="rId26"/>
    <p:sldId id="765" r:id="rId27"/>
    <p:sldId id="766" r:id="rId28"/>
    <p:sldId id="767" r:id="rId29"/>
    <p:sldId id="768" r:id="rId30"/>
    <p:sldId id="772" r:id="rId31"/>
    <p:sldId id="769" r:id="rId32"/>
    <p:sldId id="770" r:id="rId33"/>
    <p:sldId id="771" r:id="rId34"/>
    <p:sldId id="773" r:id="rId35"/>
    <p:sldId id="774" r:id="rId36"/>
    <p:sldId id="775" r:id="rId37"/>
    <p:sldId id="776" r:id="rId38"/>
    <p:sldId id="777" r:id="rId39"/>
    <p:sldId id="779" r:id="rId40"/>
    <p:sldId id="778"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37" autoAdjust="0"/>
  </p:normalViewPr>
  <p:slideViewPr>
    <p:cSldViewPr>
      <p:cViewPr>
        <p:scale>
          <a:sx n="50" d="100"/>
          <a:sy n="50" d="100"/>
        </p:scale>
        <p:origin x="-1872" y="-3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28/06/2014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28/06/2014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28/06/2014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28/06/2014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28/06/2014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28/06/2014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133600"/>
            <a:ext cx="7839005" cy="1077218"/>
          </a:xfrm>
          <a:prstGeom prst="rect">
            <a:avLst/>
          </a:prstGeom>
        </p:spPr>
        <p:txBody>
          <a:bodyPr wrap="none">
            <a:spAutoFit/>
          </a:bodyPr>
          <a:lstStyle/>
          <a:p>
            <a:pPr algn="ctr"/>
            <a:r>
              <a:rPr lang="en-US" sz="3200" b="1" dirty="0" smtClean="0"/>
              <a:t>Investment and portfolio management</a:t>
            </a:r>
          </a:p>
          <a:p>
            <a:pPr algn="ctr"/>
            <a:r>
              <a:rPr lang="en-US" sz="3200" b="1" dirty="0" smtClean="0"/>
              <a:t>MGT 531</a:t>
            </a:r>
            <a:endParaRPr lang="en-US"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sz="2800" dirty="0" smtClean="0">
                <a:latin typeface="Arial" pitchFamily="34" charset="0"/>
                <a:cs typeface="Arial" pitchFamily="34" charset="0"/>
              </a:rPr>
              <a:t>Lecture # </a:t>
            </a:r>
            <a:r>
              <a:rPr lang="en-US" sz="2800" dirty="0" smtClean="0">
                <a:latin typeface="Arial" pitchFamily="34" charset="0"/>
                <a:cs typeface="Arial" pitchFamily="34" charset="0"/>
              </a:rPr>
              <a:t>24</a:t>
            </a:r>
            <a:r>
              <a:rPr lang="en-US" sz="2800" dirty="0" smtClean="0"/>
              <a:t/>
            </a:r>
            <a:br>
              <a:rPr lang="en-US" sz="2800" dirty="0" smtClean="0"/>
            </a:br>
            <a:endParaRPr lang="en-US" dirty="0"/>
          </a:p>
        </p:txBody>
      </p:sp>
      <p:sp>
        <p:nvSpPr>
          <p:cNvPr id="3" name="Title 2"/>
          <p:cNvSpPr>
            <a:spLocks noGrp="1"/>
          </p:cNvSpPr>
          <p:nvPr>
            <p:ph type="title"/>
          </p:nvPr>
        </p:nvSpPr>
        <p:spPr/>
        <p:txBody>
          <a:bodyPr>
            <a:normAutofit fontScale="90000"/>
          </a:bodyPr>
          <a:lstStyle/>
          <a:p>
            <a:pPr algn="ctr"/>
            <a:r>
              <a:rPr lang="en-US" dirty="0" smtClean="0"/>
              <a:t>Investment and portfolio management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2400" dirty="0" smtClean="0">
                <a:latin typeface="Arial" pitchFamily="34" charset="0"/>
                <a:cs typeface="Arial" pitchFamily="34" charset="0"/>
              </a:rPr>
              <a:t>The course assumes little prior applied knowledge in the area of finance.</a:t>
            </a:r>
          </a:p>
          <a:p>
            <a:pPr algn="just"/>
            <a:endParaRPr lang="en-US" sz="2000" b="1"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b="1" dirty="0" smtClean="0"/>
              <a:t>Kristina </a:t>
            </a:r>
            <a:r>
              <a:rPr lang="en-US" sz="2400" b="1" dirty="0" err="1" smtClean="0"/>
              <a:t>Levišauskait</a:t>
            </a:r>
            <a:r>
              <a:rPr lang="en-US" sz="2400" b="1" dirty="0" smtClean="0"/>
              <a:t> (2010) </a:t>
            </a:r>
            <a:r>
              <a:rPr lang="en-US" sz="2400" dirty="0" smtClean="0">
                <a:latin typeface="Arial" pitchFamily="34" charset="0"/>
                <a:cs typeface="Arial" pitchFamily="34" charset="0"/>
              </a:rPr>
              <a:t>‘Investment  Analysis and Portfolio Management’, </a:t>
            </a:r>
            <a:endParaRPr lang="en-US" sz="2000" dirty="0" smtClean="0"/>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References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Strategies for investing in stocks</a:t>
            </a:r>
          </a:p>
          <a:p>
            <a:endParaRPr lang="en-US" dirty="0" smtClean="0"/>
          </a:p>
          <a:p>
            <a:r>
              <a:rPr lang="en-US" sz="2400" dirty="0" smtClean="0">
                <a:latin typeface="Arial" pitchFamily="34" charset="0"/>
                <a:cs typeface="Arial" pitchFamily="34" charset="0"/>
              </a:rPr>
              <a:t>Defensive stocks, Interest-sensitive stocks, Consumer durables, Capital goods</a:t>
            </a:r>
          </a:p>
          <a:p>
            <a:endParaRPr lang="en-US" dirty="0" smtClean="0"/>
          </a:p>
          <a:p>
            <a:r>
              <a:rPr lang="en-US" sz="2800" dirty="0" smtClean="0">
                <a:latin typeface="Arial" pitchFamily="34" charset="0"/>
                <a:cs typeface="Arial" pitchFamily="34" charset="0"/>
              </a:rPr>
              <a:t>• Sector rotation and business cycle strategy;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Market timing strategy;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Value screening strategy.</a:t>
            </a:r>
            <a:endParaRPr lang="en-US" dirty="0" smtClean="0"/>
          </a:p>
          <a:p>
            <a:endParaRPr lang="en-US" dirty="0"/>
          </a:p>
        </p:txBody>
      </p:sp>
      <p:sp>
        <p:nvSpPr>
          <p:cNvPr id="3" name="Title 2"/>
          <p:cNvSpPr>
            <a:spLocks noGrp="1"/>
          </p:cNvSpPr>
          <p:nvPr>
            <p:ph type="title"/>
          </p:nvPr>
        </p:nvSpPr>
        <p:spPr/>
        <p:txBody>
          <a:bodyPr/>
          <a:lstStyle/>
          <a:p>
            <a:r>
              <a:rPr lang="en-US" dirty="0" smtClean="0"/>
              <a:t>SUMMARY OF LAST LECTURE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Investment in Bonds</a:t>
            </a:r>
          </a:p>
          <a:p>
            <a:r>
              <a:rPr lang="en-US" sz="2800" i="1" dirty="0" smtClean="0">
                <a:latin typeface="Arial" pitchFamily="34" charset="0"/>
                <a:cs typeface="Arial" pitchFamily="34" charset="0"/>
              </a:rPr>
              <a:t>Main advantages of </a:t>
            </a:r>
            <a:r>
              <a:rPr lang="en-US" sz="2800" i="1" dirty="0" smtClean="0">
                <a:latin typeface="Arial" pitchFamily="34" charset="0"/>
                <a:cs typeface="Arial" pitchFamily="34" charset="0"/>
              </a:rPr>
              <a:t>bonds</a:t>
            </a:r>
          </a:p>
          <a:p>
            <a:r>
              <a:rPr lang="en-US" sz="2800" i="1" dirty="0" smtClean="0">
                <a:latin typeface="Arial" pitchFamily="34" charset="0"/>
                <a:cs typeface="Arial" pitchFamily="34" charset="0"/>
              </a:rPr>
              <a:t>Bonds </a:t>
            </a:r>
            <a:r>
              <a:rPr lang="en-US" sz="2800" i="1" dirty="0" smtClean="0">
                <a:latin typeface="Arial" pitchFamily="34" charset="0"/>
                <a:cs typeface="Arial" pitchFamily="34" charset="0"/>
              </a:rPr>
              <a:t>classification</a:t>
            </a:r>
          </a:p>
          <a:p>
            <a:r>
              <a:rPr lang="en-US" sz="2800" i="1" dirty="0" smtClean="0">
                <a:latin typeface="Arial" pitchFamily="34" charset="0"/>
                <a:cs typeface="Arial" pitchFamily="34" charset="0"/>
              </a:rPr>
              <a:t>Coupon </a:t>
            </a:r>
            <a:r>
              <a:rPr lang="en-US" sz="2800" i="1" dirty="0" smtClean="0">
                <a:latin typeface="Arial" pitchFamily="34" charset="0"/>
                <a:cs typeface="Arial" pitchFamily="34" charset="0"/>
              </a:rPr>
              <a:t>payment</a:t>
            </a:r>
          </a:p>
          <a:p>
            <a:r>
              <a:rPr lang="en-US" sz="2800" i="1" dirty="0" smtClean="0">
                <a:latin typeface="Arial" pitchFamily="34" charset="0"/>
                <a:cs typeface="Arial" pitchFamily="34" charset="0"/>
              </a:rPr>
              <a:t>Collateral</a:t>
            </a:r>
          </a:p>
          <a:p>
            <a:r>
              <a:rPr lang="en-US" sz="2800" dirty="0" smtClean="0">
                <a:latin typeface="Arial" pitchFamily="34" charset="0"/>
                <a:cs typeface="Arial" pitchFamily="34" charset="0"/>
              </a:rPr>
              <a:t>Quantitative analysis</a:t>
            </a:r>
            <a:endParaRPr lang="en-US" dirty="0"/>
          </a:p>
        </p:txBody>
      </p:sp>
      <p:sp>
        <p:nvSpPr>
          <p:cNvPr id="3" name="Title 2"/>
          <p:cNvSpPr>
            <a:spLocks noGrp="1"/>
          </p:cNvSpPr>
          <p:nvPr>
            <p:ph type="title"/>
          </p:nvPr>
        </p:nvSpPr>
        <p:spPr/>
        <p:txBody>
          <a:bodyPr/>
          <a:lstStyle/>
          <a:p>
            <a:r>
              <a:rPr lang="en-US" dirty="0" smtClean="0">
                <a:latin typeface="Arial" pitchFamily="34" charset="0"/>
                <a:cs typeface="Arial" pitchFamily="34" charset="0"/>
              </a:rPr>
              <a:t>Contents of today’s lecture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 When investor buys bond, he or she becomes a creditor of the issuer.</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Buyer does not gain any kind of ownership rights to the issuer, unlike in the case with equity securities.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Bonds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i="1" dirty="0" smtClean="0">
                <a:latin typeface="Arial" pitchFamily="34" charset="0"/>
                <a:cs typeface="Arial" pitchFamily="34" charset="0"/>
              </a:rPr>
              <a:t>The main advantages of bonds to the investor:</a:t>
            </a:r>
          </a:p>
          <a:p>
            <a:r>
              <a:rPr lang="en-US" sz="2800" dirty="0" smtClean="0">
                <a:latin typeface="Arial" pitchFamily="34" charset="0"/>
                <a:cs typeface="Arial" pitchFamily="34" charset="0"/>
              </a:rPr>
              <a:t>• They are good source of current income;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Investment to bonds is relatively safe from large losses;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 case of default bondholders receive their payments before shareholders can be compensated.</a:t>
            </a:r>
          </a:p>
          <a:p>
            <a:pPr>
              <a:buNone/>
            </a:pPr>
            <a:endParaRPr lang="en-US" sz="2800" dirty="0" smtClean="0">
              <a:latin typeface="Arial" pitchFamily="34" charset="0"/>
              <a:cs typeface="Arial" pitchFamily="34" charset="0"/>
            </a:endParaRPr>
          </a:p>
          <a:p>
            <a:pPr>
              <a:buNone/>
            </a:pPr>
            <a:r>
              <a:rPr lang="en-US" sz="2800" b="1" i="1" dirty="0" smtClean="0">
                <a:latin typeface="Arial" pitchFamily="34" charset="0"/>
                <a:cs typeface="Arial" pitchFamily="34" charset="0"/>
              </a:rPr>
              <a:t>A major disadvantage of bonds is that potential profit from investment in bonds </a:t>
            </a:r>
            <a:r>
              <a:rPr lang="en-US" sz="2800" dirty="0" smtClean="0">
                <a:latin typeface="Arial" pitchFamily="34" charset="0"/>
                <a:cs typeface="Arial" pitchFamily="34" charset="0"/>
              </a:rPr>
              <a:t>is limited.</a:t>
            </a:r>
          </a:p>
          <a:p>
            <a:pPr>
              <a:buNone/>
            </a:pP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Currently in the financial markets there are a lot of various types of bonds and;</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Main advantages of bonds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 Investor must understand their differences and features before deciding;</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What bonds would be suitable for his/ her investment portfolio.</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Bonds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Bonds classification by their key features:</a:t>
            </a:r>
          </a:p>
          <a:p>
            <a:endParaRPr lang="en-US" sz="2000" b="1" i="1"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By form of payment:</a:t>
            </a: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Non interesting bearing bonds - bonds issued at a discount. Throughout the </a:t>
            </a:r>
            <a:r>
              <a:rPr lang="en-US" sz="2000" dirty="0" smtClean="0">
                <a:latin typeface="Arial" pitchFamily="34" charset="0"/>
                <a:cs typeface="Arial" pitchFamily="34" charset="0"/>
              </a:rPr>
              <a:t>bond’s life its interest is not earned,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however the bond is redeemed at maturity for face value.</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Regular serial bonds - serial bonds in which all periodic installments of </a:t>
            </a:r>
            <a:r>
              <a:rPr lang="en-US" sz="2000" dirty="0" smtClean="0">
                <a:latin typeface="Arial" pitchFamily="34" charset="0"/>
                <a:cs typeface="Arial" pitchFamily="34" charset="0"/>
              </a:rPr>
              <a:t>principal repayment are equal in amount.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Deferred –interest bonds –bonds paying interest at a later date;</a:t>
            </a:r>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Bonds classification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dirty="0" smtClean="0">
                <a:latin typeface="Arial" pitchFamily="34" charset="0"/>
                <a:cs typeface="Arial" pitchFamily="34" charset="0"/>
              </a:rPr>
              <a:t>• </a:t>
            </a:r>
            <a:r>
              <a:rPr lang="en-US" sz="2800" b="1" i="1" dirty="0" smtClean="0">
                <a:latin typeface="Arial" pitchFamily="34" charset="0"/>
                <a:cs typeface="Arial" pitchFamily="34" charset="0"/>
              </a:rPr>
              <a:t>Income bonds </a:t>
            </a:r>
            <a:r>
              <a:rPr lang="en-US" sz="2800" i="1" dirty="0" smtClean="0">
                <a:latin typeface="Arial" pitchFamily="34" charset="0"/>
                <a:cs typeface="Arial" pitchFamily="34" charset="0"/>
              </a:rPr>
              <a:t>– bonds on which interest is paid when and only when </a:t>
            </a:r>
            <a:r>
              <a:rPr lang="en-US" sz="2800" dirty="0" smtClean="0">
                <a:latin typeface="Arial" pitchFamily="34" charset="0"/>
                <a:cs typeface="Arial" pitchFamily="34" charset="0"/>
              </a:rPr>
              <a:t>earned by the issuing firm;</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i="1" dirty="0" smtClean="0">
                <a:latin typeface="Arial" pitchFamily="34" charset="0"/>
                <a:cs typeface="Arial" pitchFamily="34" charset="0"/>
              </a:rPr>
              <a:t>Indexed bonds </a:t>
            </a:r>
            <a:r>
              <a:rPr lang="en-US" sz="2800" i="1" dirty="0" smtClean="0">
                <a:latin typeface="Arial" pitchFamily="34" charset="0"/>
                <a:cs typeface="Arial" pitchFamily="34" charset="0"/>
              </a:rPr>
              <a:t>- bonds where the values of principal and the payout rise </a:t>
            </a:r>
            <a:r>
              <a:rPr lang="en-US" sz="2800" dirty="0" smtClean="0">
                <a:latin typeface="Arial" pitchFamily="34" charset="0"/>
                <a:cs typeface="Arial" pitchFamily="34" charset="0"/>
              </a:rPr>
              <a:t>with inflation or the value of the underlying commodity;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i="1" dirty="0" smtClean="0">
                <a:latin typeface="Arial" pitchFamily="34" charset="0"/>
                <a:cs typeface="Arial" pitchFamily="34" charset="0"/>
              </a:rPr>
              <a:t>Optional payment bonds </a:t>
            </a:r>
            <a:r>
              <a:rPr lang="en-US" sz="2800" i="1" dirty="0" smtClean="0">
                <a:latin typeface="Arial" pitchFamily="34" charset="0"/>
                <a:cs typeface="Arial" pitchFamily="34" charset="0"/>
              </a:rPr>
              <a:t>– bonds that give the holder the choice to receive </a:t>
            </a:r>
            <a:r>
              <a:rPr lang="en-US" sz="2800" dirty="0" smtClean="0">
                <a:latin typeface="Arial" pitchFamily="34" charset="0"/>
                <a:cs typeface="Arial" pitchFamily="34" charset="0"/>
              </a:rPr>
              <a:t>payment on interest or principal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or both in the currency of one or more foreign countries, as well as in domestic currency.</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Bonds classification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dirty="0" smtClean="0">
                <a:latin typeface="Arial" pitchFamily="34" charset="0"/>
                <a:cs typeface="Arial" pitchFamily="34" charset="0"/>
              </a:rPr>
              <a:t> </a:t>
            </a:r>
            <a:r>
              <a:rPr lang="en-US" sz="2400" b="1" i="1" dirty="0" smtClean="0">
                <a:latin typeface="Arial" pitchFamily="34" charset="0"/>
                <a:cs typeface="Arial" pitchFamily="34" charset="0"/>
              </a:rPr>
              <a:t>Coupon payment:</a:t>
            </a: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Coupon bonds – bonds with interest coupons attached;</a:t>
            </a:r>
          </a:p>
          <a:p>
            <a:endParaRPr lang="en-US" sz="2400" i="1"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Zero-coupon bonds – bonds sold at a deep discount from its face value and </a:t>
            </a:r>
            <a:r>
              <a:rPr lang="en-US" sz="2400" dirty="0" smtClean="0">
                <a:latin typeface="Arial" pitchFamily="34" charset="0"/>
                <a:cs typeface="Arial" pitchFamily="34" charset="0"/>
              </a:rPr>
              <a:t>redeemed at maturity for full face value.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difference between the cost of the bond and its value when redeemed is the investor’s return.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These securities provide no interest payments to holders;</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Coupon payment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400" b="1" dirty="0" smtClean="0">
                <a:latin typeface="Arial" pitchFamily="34" charset="0"/>
                <a:cs typeface="Arial" pitchFamily="34" charset="0"/>
              </a:rPr>
              <a:t>• </a:t>
            </a:r>
            <a:r>
              <a:rPr lang="en-US" sz="2400" b="1" i="1" dirty="0" smtClean="0">
                <a:latin typeface="Arial" pitchFamily="34" charset="0"/>
                <a:cs typeface="Arial" pitchFamily="34" charset="0"/>
              </a:rPr>
              <a:t>Full coupon bonds </a:t>
            </a:r>
            <a:r>
              <a:rPr lang="en-US" sz="2400" i="1" dirty="0" smtClean="0">
                <a:latin typeface="Arial" pitchFamily="34" charset="0"/>
                <a:cs typeface="Arial" pitchFamily="34" charset="0"/>
              </a:rPr>
              <a:t>– bonds with a coupon rate near or above current market </a:t>
            </a:r>
            <a:r>
              <a:rPr lang="en-US" sz="2400" dirty="0" smtClean="0">
                <a:latin typeface="Arial" pitchFamily="34" charset="0"/>
                <a:cs typeface="Arial" pitchFamily="34" charset="0"/>
              </a:rPr>
              <a:t>interest rate;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b="1" i="1" dirty="0" smtClean="0">
                <a:latin typeface="Arial" pitchFamily="34" charset="0"/>
                <a:cs typeface="Arial" pitchFamily="34" charset="0"/>
              </a:rPr>
              <a:t>Floating-rate bonds </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 debt instruments issued by large corporations and </a:t>
            </a:r>
            <a:r>
              <a:rPr lang="en-US" sz="2400" dirty="0" smtClean="0">
                <a:latin typeface="Arial" pitchFamily="34" charset="0"/>
                <a:cs typeface="Arial" pitchFamily="34" charset="0"/>
              </a:rPr>
              <a:t>financial organizations on which the interest rate is pegged to another rate,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often the Treasury-bill rate, and adjusted periodically at a specified amount over that rate.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Coupon payment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Secured bonds – bonds secured by the pledge of assets (plant or </a:t>
            </a:r>
            <a:r>
              <a:rPr lang="en-US" sz="2800" dirty="0" smtClean="0">
                <a:latin typeface="Arial" pitchFamily="34" charset="0"/>
                <a:cs typeface="Arial" pitchFamily="34" charset="0"/>
              </a:rPr>
              <a:t>equipment),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title to which is transferred to bondholders in case of fore closure;</a:t>
            </a:r>
          </a:p>
          <a:p>
            <a:endParaRPr lang="en-US" sz="2800" dirty="0" smtClean="0">
              <a:latin typeface="Arial" pitchFamily="34" charset="0"/>
              <a:cs typeface="Arial" pitchFamily="34" charset="0"/>
            </a:endParaRPr>
          </a:p>
          <a:p>
            <a:r>
              <a:rPr lang="en-US" sz="2800" i="1" dirty="0" smtClean="0">
                <a:latin typeface="Arial" pitchFamily="34" charset="0"/>
                <a:cs typeface="Arial" pitchFamily="34" charset="0"/>
              </a:rPr>
              <a:t>Unsecured bonds – bonds backed up by the faith and credit of the issuer </a:t>
            </a:r>
            <a:r>
              <a:rPr lang="en-US" sz="2800" dirty="0" smtClean="0">
                <a:latin typeface="Arial" pitchFamily="34" charset="0"/>
                <a:cs typeface="Arial" pitchFamily="34" charset="0"/>
              </a:rPr>
              <a:t>instead of the pledge of assets.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Debenture bonds – bonds for which there is no any specific security set </a:t>
            </a:r>
            <a:r>
              <a:rPr lang="en-US" sz="2800" dirty="0" smtClean="0">
                <a:latin typeface="Arial" pitchFamily="34" charset="0"/>
                <a:cs typeface="Arial" pitchFamily="34" charset="0"/>
              </a:rPr>
              <a:t>aside or allocated for repayment of principal;</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Collateral</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Mortgage bonds (or mortgage-backed securities) – bonds that have as an </a:t>
            </a:r>
            <a:r>
              <a:rPr lang="en-US" sz="2000" dirty="0" smtClean="0">
                <a:latin typeface="Arial" pitchFamily="34" charset="0"/>
                <a:cs typeface="Arial" pitchFamily="34" charset="0"/>
              </a:rPr>
              <a:t>underlying security a mortgage on all properties of the issuing corporation;</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Sinking fund bonds – bonds secured by the deposit of specified amounts.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issuing corporation makes these deposits to secure the principal of the bonds, and it is sometimes required that the funds be invested in other securities;</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i="1" dirty="0" smtClean="0">
                <a:latin typeface="Arial" pitchFamily="34" charset="0"/>
                <a:cs typeface="Arial" pitchFamily="34" charset="0"/>
              </a:rPr>
              <a:t>Collateral</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Asset-Backed Securities (ABS) – similar to mortgage bonds,</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 but they are </a:t>
            </a:r>
            <a:r>
              <a:rPr lang="en-US" sz="2800" dirty="0" smtClean="0">
                <a:latin typeface="Arial" pitchFamily="34" charset="0"/>
                <a:cs typeface="Arial" pitchFamily="34" charset="0"/>
              </a:rPr>
              <a:t>backed by a pool of bank loans, leases and other assets.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ABS are related with the new market terminology – </a:t>
            </a:r>
            <a:r>
              <a:rPr lang="en-US" sz="2800" i="1" dirty="0" smtClean="0">
                <a:latin typeface="Arial" pitchFamily="34" charset="0"/>
                <a:cs typeface="Arial" pitchFamily="34" charset="0"/>
              </a:rPr>
              <a:t>securitization which understood </a:t>
            </a:r>
            <a:r>
              <a:rPr lang="en-US" sz="2800" dirty="0" smtClean="0">
                <a:latin typeface="Arial" pitchFamily="34" charset="0"/>
                <a:cs typeface="Arial" pitchFamily="34" charset="0"/>
              </a:rPr>
              <a:t> as the process of transforming lending vehicles such as mortgages into marketable securities.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main features of ABS for investor: relatively high yield, shorter maturities (3-5 years) and monthly, rather than semiannual principal/ interest payments.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From their introducing to the market they were ranked as high credit quality instruments.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Collateral</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 But the recent financial crises showed that these debt instruments could be extremely risky investment;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when banks loans portfolios as a guarantee of ABS become worthless causing banks’ insolvency problems.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General obligation bonds – bonds, secured by the pledge of the issuer’s full </a:t>
            </a:r>
            <a:r>
              <a:rPr lang="en-US" sz="2400" dirty="0" smtClean="0">
                <a:latin typeface="Arial" pitchFamily="34" charset="0"/>
                <a:cs typeface="Arial" pitchFamily="34" charset="0"/>
              </a:rPr>
              <a:t>faith and credit, usually including unlimited tax-power; </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Collateral</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Guaranteed bonds – bonds which principal or income or both are </a:t>
            </a:r>
            <a:r>
              <a:rPr lang="en-US" sz="2400" dirty="0" smtClean="0">
                <a:latin typeface="Arial" pitchFamily="34" charset="0"/>
                <a:cs typeface="Arial" pitchFamily="34" charset="0"/>
              </a:rPr>
              <a:t>guaranteed by another corporation or parent company in case of default by the issuing corporation;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Participating bonds – bonds which, following the receipt of a fixed rate of </a:t>
            </a:r>
            <a:r>
              <a:rPr lang="en-US" sz="2400" dirty="0" smtClean="0">
                <a:latin typeface="Arial" pitchFamily="34" charset="0"/>
                <a:cs typeface="Arial" pitchFamily="34" charset="0"/>
              </a:rPr>
              <a:t>periodic interest, also receive some of the profit generated by issuing business;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Revenue bonds – bonds whose principal and interest are to be paid solely </a:t>
            </a:r>
            <a:r>
              <a:rPr lang="en-US" sz="2400" dirty="0" smtClean="0">
                <a:latin typeface="Arial" pitchFamily="34" charset="0"/>
                <a:cs typeface="Arial" pitchFamily="34" charset="0"/>
              </a:rPr>
              <a:t>from earnings.</a:t>
            </a:r>
          </a:p>
          <a:p>
            <a:r>
              <a:rPr lang="en-US" sz="2400" dirty="0" smtClean="0">
                <a:latin typeface="Arial" pitchFamily="34" charset="0"/>
                <a:cs typeface="Arial" pitchFamily="34" charset="0"/>
              </a:rPr>
              <a:t> </a:t>
            </a:r>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Collateral</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Type of circulation:</a:t>
            </a:r>
          </a:p>
          <a:p>
            <a:r>
              <a:rPr lang="en-US" sz="2000" i="1" dirty="0" smtClean="0">
                <a:latin typeface="Arial" pitchFamily="34" charset="0"/>
                <a:cs typeface="Arial" pitchFamily="34" charset="0"/>
              </a:rPr>
              <a:t>Convertible bonds – bonds that give to its owner the privilege of</a:t>
            </a:r>
          </a:p>
          <a:p>
            <a:r>
              <a:rPr lang="en-US" sz="2000" dirty="0" smtClean="0">
                <a:latin typeface="Arial" pitchFamily="34" charset="0"/>
                <a:cs typeface="Arial" pitchFamily="34" charset="0"/>
              </a:rPr>
              <a:t>exchanging them for other securities of the issuing corporation on a</a:t>
            </a:r>
          </a:p>
          <a:p>
            <a:r>
              <a:rPr lang="en-US" sz="2000" dirty="0" smtClean="0">
                <a:latin typeface="Arial" pitchFamily="34" charset="0"/>
                <a:cs typeface="Arial" pitchFamily="34" charset="0"/>
              </a:rPr>
              <a:t>preferred basis at some future date or under certain conditions;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Interchangeable bonds – bonds in coupon form that can be converted to the </a:t>
            </a:r>
            <a:r>
              <a:rPr lang="en-US" sz="2000" dirty="0" smtClean="0">
                <a:latin typeface="Arial" pitchFamily="34" charset="0"/>
                <a:cs typeface="Arial" pitchFamily="34" charset="0"/>
              </a:rPr>
              <a:t>other form or its original form at the request of the holder paying the service charge for this conversion.</a:t>
            </a:r>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Type of circulation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 </a:t>
            </a:r>
            <a:r>
              <a:rPr lang="en-US" sz="2800" b="1" i="1" dirty="0" smtClean="0">
                <a:latin typeface="Arial" pitchFamily="34" charset="0"/>
                <a:cs typeface="Arial" pitchFamily="34" charset="0"/>
              </a:rPr>
              <a:t>Type of issuers:</a:t>
            </a: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Treasury (government) bonds – an obligation of the government.</a:t>
            </a:r>
          </a:p>
          <a:p>
            <a:endParaRPr lang="en-US" sz="2800" i="1" dirty="0" smtClean="0">
              <a:latin typeface="Arial" pitchFamily="34" charset="0"/>
              <a:cs typeface="Arial" pitchFamily="34" charset="0"/>
            </a:endParaRPr>
          </a:p>
          <a:p>
            <a:r>
              <a:rPr lang="en-US" sz="2800" i="1" dirty="0" err="1" smtClean="0">
                <a:latin typeface="Arial" pitchFamily="34" charset="0"/>
                <a:cs typeface="Arial" pitchFamily="34" charset="0"/>
              </a:rPr>
              <a:t>hense</a:t>
            </a:r>
            <a:r>
              <a:rPr lang="en-US" sz="2800" i="1" dirty="0" smtClean="0">
                <a:latin typeface="Arial" pitchFamily="34" charset="0"/>
                <a:cs typeface="Arial" pitchFamily="34" charset="0"/>
              </a:rPr>
              <a:t> </a:t>
            </a:r>
            <a:r>
              <a:rPr lang="en-US" sz="2800" dirty="0" smtClean="0">
                <a:latin typeface="Arial" pitchFamily="34" charset="0"/>
                <a:cs typeface="Arial" pitchFamily="34" charset="0"/>
              </a:rPr>
              <a:t>bonds are of the highest quality in each domestic market because of their issuer – Government.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guarantee together with their liquidity makes them popular with both individual and institutional investors.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government bonds are dominant in the fixed-income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Municipal bonds - bonds issued by political subdivisions in the country </a:t>
            </a:r>
            <a:r>
              <a:rPr lang="en-US" sz="2800" dirty="0" smtClean="0">
                <a:latin typeface="Arial" pitchFamily="34" charset="0"/>
                <a:cs typeface="Arial" pitchFamily="34" charset="0"/>
              </a:rPr>
              <a:t>(county, city, etc.);</a:t>
            </a:r>
          </a:p>
          <a:p>
            <a:r>
              <a:rPr lang="en-US" sz="2800" dirty="0" smtClean="0">
                <a:latin typeface="Arial" pitchFamily="34" charset="0"/>
                <a:cs typeface="Arial" pitchFamily="34" charset="0"/>
              </a:rPr>
              <a:t> </a:t>
            </a:r>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Type of circulation</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Corporate bonds – a long-term obligation of the corporation;</a:t>
            </a:r>
          </a:p>
          <a:p>
            <a:endParaRPr lang="en-US" sz="2400" i="1"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Industrial bonds – bonds issued by corporations other than utilities, banks </a:t>
            </a:r>
            <a:r>
              <a:rPr lang="en-US" sz="2400" dirty="0" smtClean="0">
                <a:latin typeface="Arial" pitchFamily="34" charset="0"/>
                <a:cs typeface="Arial" pitchFamily="34" charset="0"/>
              </a:rPr>
              <a:t>and railroads.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debt is used for expansion, working capital and retiring other debts;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Public utility bonds – high quality debt instruments issued by public utility </a:t>
            </a:r>
            <a:r>
              <a:rPr lang="en-US" sz="2400" dirty="0" smtClean="0">
                <a:latin typeface="Arial" pitchFamily="34" charset="0"/>
                <a:cs typeface="Arial" pitchFamily="34" charset="0"/>
              </a:rPr>
              <a:t>firms.</a:t>
            </a: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Type of circulation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b="1" i="1" dirty="0" smtClean="0">
                <a:latin typeface="Arial" pitchFamily="34" charset="0"/>
                <a:cs typeface="Arial" pitchFamily="34" charset="0"/>
              </a:rPr>
              <a:t>Recall possibility:</a:t>
            </a:r>
          </a:p>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Callable (redeemable) bonds – bonds issue, all or part of which may be </a:t>
            </a:r>
            <a:r>
              <a:rPr lang="en-US" sz="2400" dirty="0" smtClean="0">
                <a:latin typeface="Arial" pitchFamily="34" charset="0"/>
                <a:cs typeface="Arial" pitchFamily="34" charset="0"/>
              </a:rPr>
              <a:t>redeemed by the issuing corporation under definite conditions, before the issue reaches 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i="1" dirty="0" err="1" smtClean="0">
                <a:latin typeface="Arial" pitchFamily="34" charset="0"/>
                <a:cs typeface="Arial" pitchFamily="34" charset="0"/>
              </a:rPr>
              <a:t>Noncallable</a:t>
            </a:r>
            <a:r>
              <a:rPr lang="en-US" sz="2400" i="1" dirty="0" smtClean="0">
                <a:latin typeface="Arial" pitchFamily="34" charset="0"/>
                <a:cs typeface="Arial" pitchFamily="34" charset="0"/>
              </a:rPr>
              <a:t> (irredeemable) bonds – bonds issued which contains no </a:t>
            </a:r>
            <a:r>
              <a:rPr lang="en-US" sz="2400" dirty="0" smtClean="0">
                <a:latin typeface="Arial" pitchFamily="34" charset="0"/>
                <a:cs typeface="Arial" pitchFamily="34" charset="0"/>
              </a:rPr>
              <a:t>provision for being “called” or redeemed prior to maturity date.</a:t>
            </a:r>
          </a:p>
          <a:p>
            <a:endParaRPr lang="en-US" sz="2400"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Type of circulation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Internal bonds - bonds issued by a country payable in its own currency;</a:t>
            </a:r>
          </a:p>
          <a:p>
            <a:endParaRPr lang="en-US" sz="2800"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External bonds - bonds issued by government or firm for purchase outside </a:t>
            </a:r>
            <a:r>
              <a:rPr lang="en-US" sz="2800" dirty="0" smtClean="0">
                <a:latin typeface="Arial" pitchFamily="34" charset="0"/>
                <a:cs typeface="Arial" pitchFamily="34" charset="0"/>
              </a:rPr>
              <a:t>the nation, usually denominated in the currency of the purchaser.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term </a:t>
            </a:r>
            <a:r>
              <a:rPr lang="en-US" sz="2800" b="1" i="1" dirty="0" smtClean="0">
                <a:latin typeface="Arial" pitchFamily="34" charset="0"/>
                <a:cs typeface="Arial" pitchFamily="34" charset="0"/>
              </a:rPr>
              <a:t>Eurobond </a:t>
            </a:r>
            <a:r>
              <a:rPr lang="en-US" sz="2800" i="1" dirty="0" smtClean="0">
                <a:latin typeface="Arial" pitchFamily="34" charset="0"/>
                <a:cs typeface="Arial" pitchFamily="34" charset="0"/>
              </a:rPr>
              <a:t>is often applied to these bonds that are offered outside the </a:t>
            </a:r>
            <a:r>
              <a:rPr lang="en-US" sz="2800" dirty="0" smtClean="0">
                <a:latin typeface="Arial" pitchFamily="34" charset="0"/>
                <a:cs typeface="Arial" pitchFamily="34" charset="0"/>
              </a:rPr>
              <a:t>country of the borrower and outside the country in whose currency the securities are denominated.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As the Eurobond market is neither regulated </a:t>
            </a:r>
            <a:r>
              <a:rPr lang="en-US" sz="2400" dirty="0" smtClean="0"/>
              <a:t>nor taxed, it offers substantial advantages for many issuers and investors in</a:t>
            </a:r>
          </a:p>
          <a:p>
            <a:r>
              <a:rPr lang="en-US" sz="2400" dirty="0" smtClean="0"/>
              <a:t>bonds.</a:t>
            </a:r>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 </a:t>
            </a:r>
            <a:r>
              <a:rPr lang="en-US" sz="4400" i="1" dirty="0" smtClean="0">
                <a:latin typeface="Arial" pitchFamily="34" charset="0"/>
                <a:cs typeface="Arial" pitchFamily="34" charset="0"/>
              </a:rPr>
              <a:t>Place of circulation:</a:t>
            </a:r>
            <a:br>
              <a:rPr lang="en-US" sz="4400" i="1"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Quality:</a:t>
            </a: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Gilt-edged bonds – high-grade bonds issued by a company that has </a:t>
            </a:r>
            <a:r>
              <a:rPr lang="en-US" sz="2000" dirty="0" smtClean="0">
                <a:latin typeface="Arial" pitchFamily="34" charset="0"/>
                <a:cs typeface="Arial" pitchFamily="34" charset="0"/>
              </a:rPr>
              <a:t>demonstrated its ability to earn a comfortable profit over a period of years and to pay its bondholders their interest without interruption;</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Junk bonds - bonds with low rating, also regarded as high yield bonds.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These bonds are primarily issued </a:t>
            </a:r>
            <a:r>
              <a:rPr lang="en-US" sz="2000" dirty="0" smtClean="0">
                <a:latin typeface="Arial" pitchFamily="34" charset="0"/>
                <a:cs typeface="Arial" pitchFamily="34" charset="0"/>
              </a:rPr>
              <a:t>by </a:t>
            </a:r>
            <a:r>
              <a:rPr lang="en-US" sz="2000" dirty="0" smtClean="0">
                <a:latin typeface="Arial" pitchFamily="34" charset="0"/>
                <a:cs typeface="Arial" pitchFamily="34" charset="0"/>
              </a:rPr>
              <a:t>corporations and also by municipalities.</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i="1" dirty="0" smtClean="0">
                <a:latin typeface="Arial" pitchFamily="34" charset="0"/>
                <a:cs typeface="Arial" pitchFamily="34" charset="0"/>
              </a:rPr>
              <a:t>Place of circulation</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smtClean="0">
                <a:latin typeface="Arial" pitchFamily="34" charset="0"/>
                <a:cs typeface="Arial" pitchFamily="34" charset="0"/>
              </a:rPr>
              <a:t>They have a high risk of default because they are issued as unsecured and have a low claim on assets.</a:t>
            </a:r>
          </a:p>
          <a:p>
            <a:r>
              <a:rPr lang="en-US" sz="2800" dirty="0" smtClean="0">
                <a:latin typeface="Arial" pitchFamily="34" charset="0"/>
                <a:cs typeface="Arial" pitchFamily="34" charset="0"/>
              </a:rPr>
              <a:t> </a:t>
            </a:r>
            <a:r>
              <a:rPr lang="en-US" sz="2800" b="1" i="1" dirty="0" smtClean="0">
                <a:latin typeface="Arial" pitchFamily="34" charset="0"/>
                <a:cs typeface="Arial" pitchFamily="34" charset="0"/>
              </a:rPr>
              <a:t>Other types of bonds:</a:t>
            </a: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Voting bonds - unlike regular bonds, these bonds give the holder </a:t>
            </a:r>
            <a:r>
              <a:rPr lang="en-US" sz="2800" i="1" dirty="0" smtClean="0">
                <a:latin typeface="Arial" pitchFamily="34" charset="0"/>
                <a:cs typeface="Arial" pitchFamily="34" charset="0"/>
              </a:rPr>
              <a:t>some </a:t>
            </a:r>
            <a:r>
              <a:rPr lang="en-US" sz="2800" dirty="0" smtClean="0">
                <a:latin typeface="Arial" pitchFamily="34" charset="0"/>
                <a:cs typeface="Arial" pitchFamily="34" charset="0"/>
              </a:rPr>
              <a:t>voice </a:t>
            </a:r>
            <a:r>
              <a:rPr lang="en-US" sz="2800" dirty="0" smtClean="0">
                <a:latin typeface="Arial" pitchFamily="34" charset="0"/>
                <a:cs typeface="Arial" pitchFamily="34" charset="0"/>
              </a:rPr>
              <a:t>in corporation management;</a:t>
            </a: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Senior bonds - bonds which having prior claim to the assets of the </a:t>
            </a:r>
            <a:r>
              <a:rPr lang="en-US" sz="2800" i="1" dirty="0" smtClean="0">
                <a:latin typeface="Arial" pitchFamily="34" charset="0"/>
                <a:cs typeface="Arial" pitchFamily="34" charset="0"/>
              </a:rPr>
              <a:t>debtor </a:t>
            </a:r>
            <a:r>
              <a:rPr lang="en-US" sz="2800" dirty="0" smtClean="0">
                <a:latin typeface="Arial" pitchFamily="34" charset="0"/>
                <a:cs typeface="Arial" pitchFamily="34" charset="0"/>
              </a:rPr>
              <a:t>upon </a:t>
            </a:r>
            <a:r>
              <a:rPr lang="en-US" sz="2800" dirty="0" smtClean="0">
                <a:latin typeface="Arial" pitchFamily="34" charset="0"/>
                <a:cs typeface="Arial" pitchFamily="34" charset="0"/>
              </a:rPr>
              <a:t>liquidation;</a:t>
            </a:r>
          </a:p>
          <a:p>
            <a:r>
              <a:rPr lang="en-US" sz="2800" dirty="0" smtClean="0">
                <a:latin typeface="Arial" pitchFamily="34" charset="0"/>
                <a:cs typeface="Arial" pitchFamily="34" charset="0"/>
              </a:rPr>
              <a:t>• </a:t>
            </a:r>
            <a:r>
              <a:rPr lang="en-US" sz="2800" i="1" dirty="0" smtClean="0">
                <a:latin typeface="Arial" pitchFamily="34" charset="0"/>
                <a:cs typeface="Arial" pitchFamily="34" charset="0"/>
              </a:rPr>
              <a:t>Junior bonds – bonds which is subordinated or secondary to senior bonds.</a:t>
            </a:r>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Other types of bonds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Similar to analysis when investing in stocks investor before buying bonds </a:t>
            </a:r>
            <a:r>
              <a:rPr lang="en-US" sz="2400" dirty="0" smtClean="0">
                <a:latin typeface="Arial" pitchFamily="34" charset="0"/>
                <a:cs typeface="Arial" pitchFamily="34" charset="0"/>
              </a:rPr>
              <a:t>must evaluate </a:t>
            </a:r>
            <a:r>
              <a:rPr lang="en-US" sz="2400" dirty="0" smtClean="0">
                <a:latin typeface="Arial" pitchFamily="34" charset="0"/>
                <a:cs typeface="Arial" pitchFamily="34" charset="0"/>
              </a:rPr>
              <a:t>a wide range of the factors which could influence his/ her investment results.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dirty="0" smtClean="0">
                <a:latin typeface="Arial" pitchFamily="34" charset="0"/>
                <a:cs typeface="Arial" pitchFamily="34" charset="0"/>
              </a:rPr>
              <a:t>key factors are related with the results of the </a:t>
            </a:r>
            <a:r>
              <a:rPr lang="en-US" sz="2400" dirty="0" smtClean="0">
                <a:latin typeface="Arial" pitchFamily="34" charset="0"/>
                <a:cs typeface="Arial" pitchFamily="34" charset="0"/>
              </a:rPr>
              <a:t>performance </a:t>
            </a:r>
            <a:r>
              <a:rPr lang="en-US" sz="2400" dirty="0" smtClean="0">
                <a:latin typeface="Arial" pitchFamily="34" charset="0"/>
                <a:cs typeface="Arial" pitchFamily="34" charset="0"/>
              </a:rPr>
              <a:t>and the </a:t>
            </a:r>
            <a:r>
              <a:rPr lang="en-US" sz="2400" dirty="0" smtClean="0">
                <a:latin typeface="Arial" pitchFamily="34" charset="0"/>
                <a:cs typeface="Arial" pitchFamily="34" charset="0"/>
              </a:rPr>
              <a:t>financial situation </a:t>
            </a:r>
            <a:r>
              <a:rPr lang="en-US" sz="2400" dirty="0" smtClean="0">
                <a:latin typeface="Arial" pitchFamily="34" charset="0"/>
                <a:cs typeface="Arial" pitchFamily="34" charset="0"/>
              </a:rPr>
              <a:t>of the firm which is issuer of the bonds. </a:t>
            </a:r>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Various </a:t>
            </a:r>
            <a:r>
              <a:rPr lang="en-US" sz="2400" dirty="0" smtClean="0">
                <a:latin typeface="Arial" pitchFamily="34" charset="0"/>
                <a:cs typeface="Arial" pitchFamily="34" charset="0"/>
              </a:rPr>
              <a:t>indicators are used for </a:t>
            </a:r>
            <a:r>
              <a:rPr lang="en-US" sz="2400" dirty="0" smtClean="0">
                <a:latin typeface="Arial" pitchFamily="34" charset="0"/>
                <a:cs typeface="Arial" pitchFamily="34" charset="0"/>
              </a:rPr>
              <a:t>the evaluation </a:t>
            </a:r>
            <a:r>
              <a:rPr lang="en-US" sz="2400" dirty="0" smtClean="0">
                <a:latin typeface="Arial" pitchFamily="34" charset="0"/>
                <a:cs typeface="Arial" pitchFamily="34" charset="0"/>
              </a:rPr>
              <a:t>of these factors.</a:t>
            </a:r>
          </a:p>
          <a:p>
            <a:r>
              <a:rPr lang="en-US" sz="2400" dirty="0" smtClean="0">
                <a:latin typeface="Arial" pitchFamily="34" charset="0"/>
                <a:cs typeface="Arial" pitchFamily="34" charset="0"/>
              </a:rPr>
              <a:t>Bond analysis includes:</a:t>
            </a:r>
          </a:p>
          <a:p>
            <a:r>
              <a:rPr lang="en-US" sz="2400" dirty="0" smtClean="0">
                <a:latin typeface="Arial" pitchFamily="34" charset="0"/>
                <a:cs typeface="Arial" pitchFamily="34" charset="0"/>
              </a:rPr>
              <a:t> Quantitative analysis.</a:t>
            </a:r>
          </a:p>
          <a:p>
            <a:r>
              <a:rPr lang="en-US" sz="2400" dirty="0" smtClean="0">
                <a:latin typeface="Arial" pitchFamily="34" charset="0"/>
                <a:cs typeface="Arial" pitchFamily="34" charset="0"/>
              </a:rPr>
              <a:t> Qualitative analysis.</a:t>
            </a:r>
          </a:p>
          <a:p>
            <a:endParaRPr lang="en-US" sz="2400"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Bond analysis: structure and contents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Quantitative indicators – the financial ratios which allows assessing the</a:t>
            </a:r>
          </a:p>
          <a:p>
            <a:r>
              <a:rPr lang="en-US" sz="2800" dirty="0" smtClean="0">
                <a:latin typeface="Arial" pitchFamily="34" charset="0"/>
                <a:cs typeface="Arial" pitchFamily="34" charset="0"/>
              </a:rPr>
              <a:t>financial situation, debt capacity and credibility of the company –issuer of the bonds.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Since the bonds are debt instruments and the investor in bonds really becomes the creditor the most important during analysis is the assessment of the credibility of the firm – issuer of the bonds.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Basically this analysis can be defined as the process of</a:t>
            </a:r>
          </a:p>
          <a:p>
            <a:r>
              <a:rPr lang="en-US" sz="2800" dirty="0" smtClean="0">
                <a:latin typeface="Arial" pitchFamily="34" charset="0"/>
                <a:cs typeface="Arial" pitchFamily="34" charset="0"/>
              </a:rPr>
              <a:t>assessment the issuer’s ability to undertake the liabilities in time.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Quantitative analysis.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Similar to the performing </a:t>
            </a:r>
            <a:r>
              <a:rPr lang="en-US" sz="2000" dirty="0" smtClean="0">
                <a:latin typeface="Arial" pitchFamily="34" charset="0"/>
                <a:cs typeface="Arial" pitchFamily="34" charset="0"/>
              </a:rPr>
              <a:t>of fundamental analysis for common stock, bond analysis (or credit analysis) uses financial ratios.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However the analysis of bonds differs from the analysis of stock;,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because the holder of the regular bonds has not any benefit of the fact that the income of the firm is growing in the future and;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thus the dividends are growing – these things are important to the share holder.</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Instead of this investor in bonds is more interested in the credibility of the firm, its financial stability.</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Quantitative analysis.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sz="3200" dirty="0" smtClean="0">
                <a:latin typeface="Arial" pitchFamily="34" charset="0"/>
                <a:cs typeface="Arial" pitchFamily="34" charset="0"/>
              </a:rPr>
              <a:t>Estimation of financial ratios based on the main financial statements of the firm (Balance sheet; Profit/ loss statement;</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 Cash flow statement, etc.) is one of the key instruments of quantitative analysis.</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Some ratios used in bond analysis are the same as in the stock analysis. </a:t>
            </a:r>
          </a:p>
          <a:p>
            <a:r>
              <a:rPr lang="en-US" sz="3200" dirty="0" smtClean="0">
                <a:latin typeface="Arial" pitchFamily="34" charset="0"/>
                <a:cs typeface="Arial" pitchFamily="34" charset="0"/>
              </a:rPr>
              <a:t>But most important financial </a:t>
            </a:r>
            <a:r>
              <a:rPr lang="en-US" sz="3200" b="1" i="1" dirty="0" smtClean="0">
                <a:latin typeface="Arial" pitchFamily="34" charset="0"/>
                <a:cs typeface="Arial" pitchFamily="34" charset="0"/>
              </a:rPr>
              <a:t>ratios for the bond analysis are:</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1. Debt / Equity ratio;</a:t>
            </a:r>
          </a:p>
          <a:p>
            <a:r>
              <a:rPr lang="en-US" sz="3200" dirty="0" smtClean="0">
                <a:latin typeface="Arial" pitchFamily="34" charset="0"/>
                <a:cs typeface="Arial" pitchFamily="34" charset="0"/>
              </a:rPr>
              <a:t>2. Debt / Cash flow ratio;</a:t>
            </a:r>
          </a:p>
          <a:p>
            <a:r>
              <a:rPr lang="en-US" sz="3200" dirty="0" smtClean="0">
                <a:latin typeface="Arial" pitchFamily="34" charset="0"/>
                <a:cs typeface="Arial" pitchFamily="34" charset="0"/>
              </a:rPr>
              <a:t>3. Debt coverage ratio;</a:t>
            </a:r>
          </a:p>
          <a:p>
            <a:r>
              <a:rPr lang="en-US" sz="3200" dirty="0" smtClean="0">
                <a:latin typeface="Arial" pitchFamily="34" charset="0"/>
                <a:cs typeface="Arial" pitchFamily="34" charset="0"/>
              </a:rPr>
              <a:t>4. Cash flow / Debt service ratio.</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b="1" dirty="0" smtClean="0">
                <a:latin typeface="Arial" pitchFamily="34" charset="0"/>
                <a:cs typeface="Arial" pitchFamily="34" charset="0"/>
              </a:rPr>
              <a:t>Debt / Equity ratio = DL / SET ,</a:t>
            </a:r>
          </a:p>
          <a:p>
            <a:r>
              <a:rPr lang="en-US" sz="2400" dirty="0" smtClean="0">
                <a:latin typeface="Arial" pitchFamily="34" charset="0"/>
                <a:cs typeface="Arial" pitchFamily="34" charset="0"/>
              </a:rPr>
              <a:t>here: DL - long-term debt;</a:t>
            </a:r>
          </a:p>
          <a:p>
            <a:r>
              <a:rPr lang="en-US" sz="2400" dirty="0" smtClean="0">
                <a:latin typeface="Arial" pitchFamily="34" charset="0"/>
                <a:cs typeface="Arial" pitchFamily="34" charset="0"/>
              </a:rPr>
              <a:t>SET - total stockholders ‘equity.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Debt/ Equity ratio shows the financial leverage of the firm.</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Equity represents the conservative approach of the firm financing;,</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because in the case of financial crises of the firm dividends are not paid to the shareholders.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While repayment of debt and interest payments must be undertaken despite of what is the level of firm’s profitability.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The higher level of this ratio is the indicator of increasing credit risk.</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Estimation of this ratio is based on the data from the Balance sheet of the firm.</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dirty="0" smtClean="0">
                <a:latin typeface="Arial" pitchFamily="34" charset="0"/>
                <a:cs typeface="Arial" pitchFamily="34" charset="0"/>
              </a:rPr>
              <a:t>Debt / Cash flow ratio = (DL+ LP) / (NI + DC), (5.2)</a:t>
            </a:r>
          </a:p>
          <a:p>
            <a:r>
              <a:rPr lang="en-US" sz="2800" dirty="0" smtClean="0">
                <a:latin typeface="Arial" pitchFamily="34" charset="0"/>
                <a:cs typeface="Arial" pitchFamily="34" charset="0"/>
              </a:rPr>
              <a:t>here: LP - lease payments;</a:t>
            </a:r>
          </a:p>
          <a:p>
            <a:r>
              <a:rPr lang="en-US" sz="2800" dirty="0" smtClean="0">
                <a:latin typeface="Arial" pitchFamily="34" charset="0"/>
                <a:cs typeface="Arial" pitchFamily="34" charset="0"/>
              </a:rPr>
              <a:t>NI – net income;</a:t>
            </a:r>
          </a:p>
          <a:p>
            <a:r>
              <a:rPr lang="en-US" sz="2800" dirty="0" smtClean="0">
                <a:latin typeface="Arial" pitchFamily="34" charset="0"/>
                <a:cs typeface="Arial" pitchFamily="34" charset="0"/>
              </a:rPr>
              <a:t>DC – depreciation.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Debt/ cash flow ratio shows the number of years needed to the firm to undertake all its long-term liabilities and leasing contracts using current generated funds (cash flow) by firm.</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Of course this is practically unbelievable that the firm could use such an aggressive debt repayment plan;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however this ratio is an effective measure of the</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firm’s financial soundness and financial flexibility. Firms with the low Debt /Cash flow ratio can borrow funds needed easily at any time.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From the other side, firms with the high Debt /Cash flow ratio could meet substantial problems;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if they would like to increase the capital for their business activity by borrowing.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Estimation of this ratio is based on the data from the balance sheet (long term debt), profit/loss statement (net income, depreciation) </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latin typeface="Arial" pitchFamily="34" charset="0"/>
                <a:cs typeface="Arial" pitchFamily="34" charset="0"/>
              </a:rPr>
              <a:t>or cash flow statement (if the depreciation is not showed a profit/loss statement of the firm.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Information about future leasing payments of the firm often is presented in the of-balance sheet statements.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Debt coverage ratio = EBIT / I, </a:t>
            </a:r>
          </a:p>
          <a:p>
            <a:r>
              <a:rPr lang="en-US" sz="2800" dirty="0" smtClean="0">
                <a:latin typeface="Arial" pitchFamily="34" charset="0"/>
                <a:cs typeface="Arial" pitchFamily="34" charset="0"/>
              </a:rPr>
              <a:t>here: EBIT - earnings before interest and taxes;</a:t>
            </a:r>
          </a:p>
          <a:p>
            <a:r>
              <a:rPr lang="en-US" sz="2800" dirty="0" smtClean="0">
                <a:latin typeface="Arial" pitchFamily="34" charset="0"/>
                <a:cs typeface="Arial" pitchFamily="34" charset="0"/>
              </a:rPr>
              <a:t>I - interest expense.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Debt coverage ratio sometimes is presented as “Interest turnover” ratio. This is very important analytical indicator.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firm with the higher ratio is assessed as financially stronger.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When analyzing this ratio it is not enough to take only a one year result of the firm, but it is necessary to examine the tendencies of changes in this ratio during longer period.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 is especially important to analyze how the firm has managed to pay the interest on the debt when it generated low income, i.e. in the period of economic crises and other unfavorable conditions for the firm. </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Besides this ratio shows what the reserve the firm has for the coverage of the interest, if the income of the firm would decrease.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higher the reserve, the lower is the risk of the bonds issued by the firm.</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Note that the estimation of the Cash flow/Debt service ratio includes the</a:t>
            </a:r>
          </a:p>
          <a:p>
            <a:r>
              <a:rPr lang="en-US" dirty="0" smtClean="0"/>
              <a:t>adjustment of the debt and interest payments by the corporation tax. </a:t>
            </a:r>
          </a:p>
          <a:p>
            <a:endParaRPr lang="en-US" dirty="0" smtClean="0"/>
          </a:p>
          <a:p>
            <a:r>
              <a:rPr lang="en-US" dirty="0" smtClean="0"/>
              <a:t>This is necessary because the sum of the debt repayment must be increased by the sum of corporation tax. </a:t>
            </a:r>
          </a:p>
          <a:p>
            <a:endParaRPr lang="en-US" dirty="0" smtClean="0"/>
          </a:p>
          <a:p>
            <a:r>
              <a:rPr lang="en-US" dirty="0" smtClean="0"/>
              <a:t>Thus, the debt is redeemed using net income, and the interest expenses and often leasing payments are the part of financial expenses of the firm.</a:t>
            </a:r>
          </a:p>
          <a:p>
            <a:endParaRPr lang="en-US" dirty="0" smtClean="0"/>
          </a:p>
          <a:p>
            <a:r>
              <a:rPr lang="en-US" dirty="0" smtClean="0"/>
              <a:t> Although Debt coverage ratio is a good measure for the evaluation of the credit level of the firm however many credit analysts consider Cash flow/Debt service ratio as the best measure for evaluation of the firm’s credibility. </a:t>
            </a:r>
          </a:p>
          <a:p>
            <a:endParaRPr lang="en-US" dirty="0" smtClean="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Their main arguments are: generated income of the firm shows not only net income but the non-cash expenses – depreciation expenses - as well;</a:t>
            </a:r>
          </a:p>
          <a:p>
            <a:endParaRPr lang="en-US" dirty="0" smtClean="0"/>
          </a:p>
          <a:p>
            <a:r>
              <a:rPr lang="en-US" dirty="0" smtClean="0"/>
              <a:t>for creditor not only ability of the firm to pay interest is important, but the ability to repay the debt and to cover leasing payments in time too.</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Qualitative indicators are those which measure the factors influencing the </a:t>
            </a:r>
            <a:r>
              <a:rPr lang="en-US" sz="2000" dirty="0" smtClean="0">
                <a:latin typeface="Arial" pitchFamily="34" charset="0"/>
                <a:cs typeface="Arial" pitchFamily="34" charset="0"/>
              </a:rPr>
              <a:t>credibility of the company and most of which are subjective in their nature and valuation, are not quantifiable.</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Although the financial ratios discussed above allows evaluating the credit situation of the firm, but this evaluation is not complete.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For the assessment of the credibility of the firm necessary to analyze the factors which are not quantifiable.</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Unfortunately the nature of the majority of these factors and their assessment are subjective wherefore it is more difficult to manage these factors.</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However, this part of analysis in bonds based </a:t>
            </a:r>
            <a:r>
              <a:rPr lang="en-US" sz="2800" dirty="0" smtClean="0">
                <a:latin typeface="Arial" pitchFamily="34" charset="0"/>
                <a:cs typeface="Arial" pitchFamily="34" charset="0"/>
              </a:rPr>
              <a:t>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dirty="0" smtClean="0">
                <a:latin typeface="Arial" pitchFamily="34" charset="0"/>
                <a:cs typeface="Arial" pitchFamily="34" charset="0"/>
              </a:rPr>
              <a:t>the qualitative indicators is important and </a:t>
            </a: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very </a:t>
            </a:r>
            <a:r>
              <a:rPr lang="en-US" sz="2800" dirty="0" smtClean="0">
                <a:latin typeface="Arial" pitchFamily="34" charset="0"/>
                <a:cs typeface="Arial" pitchFamily="34" charset="0"/>
              </a:rPr>
              <a:t>often is the dividing line between effective and ineffective investment in bonds.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i="1" dirty="0" smtClean="0">
                <a:latin typeface="Arial" pitchFamily="34" charset="0"/>
                <a:cs typeface="Arial" pitchFamily="34" charset="0"/>
              </a:rPr>
              <a:t>Groups of qualitative indicators/ dimensions:</a:t>
            </a:r>
          </a:p>
          <a:p>
            <a:endParaRPr lang="en-US" b="1" i="1" dirty="0" smtClean="0">
              <a:latin typeface="Arial" pitchFamily="34" charset="0"/>
              <a:cs typeface="Arial" pitchFamily="34" charset="0"/>
            </a:endParaRPr>
          </a:p>
          <a:p>
            <a:r>
              <a:rPr lang="en-US" dirty="0" smtClean="0">
                <a:latin typeface="Arial" pitchFamily="34" charset="0"/>
                <a:cs typeface="Arial" pitchFamily="34" charset="0"/>
              </a:rPr>
              <a:t> </a:t>
            </a:r>
            <a:r>
              <a:rPr lang="en-US" b="1" dirty="0" smtClean="0">
                <a:latin typeface="Arial" pitchFamily="34" charset="0"/>
                <a:cs typeface="Arial" pitchFamily="34" charset="0"/>
              </a:rPr>
              <a:t>Economic fundamentals </a:t>
            </a:r>
            <a:r>
              <a:rPr lang="en-US" dirty="0" smtClean="0">
                <a:latin typeface="Arial" pitchFamily="34" charset="0"/>
                <a:cs typeface="Arial" pitchFamily="34" charset="0"/>
              </a:rPr>
              <a:t>(the current economic climate – overall economic and industry-wide factors);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r>
              <a:rPr lang="en-US" b="1" dirty="0" smtClean="0">
                <a:latin typeface="Arial" pitchFamily="34" charset="0"/>
                <a:cs typeface="Arial" pitchFamily="34" charset="0"/>
              </a:rPr>
              <a:t>Market position </a:t>
            </a:r>
            <a:r>
              <a:rPr lang="en-US" dirty="0" smtClean="0">
                <a:latin typeface="Arial" pitchFamily="34" charset="0"/>
                <a:cs typeface="Arial" pitchFamily="34" charset="0"/>
              </a:rPr>
              <a:t>(market dominance and overall firm size: the larger firm – the stronger is its credit rating);</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Management capability </a:t>
            </a:r>
            <a:r>
              <a:rPr lang="en-US" dirty="0" smtClean="0">
                <a:latin typeface="Arial" pitchFamily="34" charset="0"/>
                <a:cs typeface="Arial" pitchFamily="34" charset="0"/>
              </a:rPr>
              <a:t>(quality of the firm’s management team);</a:t>
            </a:r>
          </a:p>
          <a:p>
            <a:endParaRPr lang="en-US" b="1" dirty="0" smtClean="0">
              <a:latin typeface="Arial" pitchFamily="34" charset="0"/>
              <a:cs typeface="Arial" pitchFamily="34" charset="0"/>
            </a:endParaRPr>
          </a:p>
          <a:p>
            <a:r>
              <a:rPr lang="en-US" b="1" dirty="0" smtClean="0">
                <a:latin typeface="Arial" pitchFamily="34" charset="0"/>
                <a:cs typeface="Arial" pitchFamily="34" charset="0"/>
              </a:rPr>
              <a:t>Bond market factors</a:t>
            </a:r>
            <a:r>
              <a:rPr lang="en-US" dirty="0" smtClean="0">
                <a:latin typeface="Arial" pitchFamily="34" charset="0"/>
                <a:cs typeface="Arial" pitchFamily="34" charset="0"/>
              </a:rPr>
              <a:t> (term of maturity, financial sector, bond quality, supply and demand for credit);</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Quantitative analysis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5213</TotalTime>
  <Words>2710</Words>
  <Application>Microsoft Office PowerPoint</Application>
  <PresentationFormat>On-screen Show (4:3)</PresentationFormat>
  <Paragraphs>312</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Concourse</vt:lpstr>
      <vt:lpstr>Slide 1</vt:lpstr>
      <vt:lpstr>Investment and portfolio management</vt:lpstr>
      <vt:lpstr>References</vt:lpstr>
      <vt:lpstr>SUMMARY OF LAST LECTURE</vt:lpstr>
      <vt:lpstr>Contents of today’s lecture</vt:lpstr>
      <vt:lpstr>Bonds</vt:lpstr>
      <vt:lpstr>Main advantages of bonds</vt:lpstr>
      <vt:lpstr>Bonds</vt:lpstr>
      <vt:lpstr>Bonds classification</vt:lpstr>
      <vt:lpstr>Bonds classification</vt:lpstr>
      <vt:lpstr>Coupon payment</vt:lpstr>
      <vt:lpstr>Coupon payment</vt:lpstr>
      <vt:lpstr>Collateral</vt:lpstr>
      <vt:lpstr>Collateral</vt:lpstr>
      <vt:lpstr>Collateral</vt:lpstr>
      <vt:lpstr>Collateral</vt:lpstr>
      <vt:lpstr>Collateral</vt:lpstr>
      <vt:lpstr>Type of circulation</vt:lpstr>
      <vt:lpstr>Type of circulation</vt:lpstr>
      <vt:lpstr>Type of circulation</vt:lpstr>
      <vt:lpstr>Type of circulation</vt:lpstr>
      <vt:lpstr> Place of circulation: </vt:lpstr>
      <vt:lpstr>Place of circulation</vt:lpstr>
      <vt:lpstr>Other types of bonds</vt:lpstr>
      <vt:lpstr>Bond analysis: structure and contents </vt:lpstr>
      <vt:lpstr>Quantitative analysis. </vt:lpstr>
      <vt:lpstr>Quantitative analysis. </vt:lpstr>
      <vt:lpstr>Quantitative analysis</vt:lpstr>
      <vt:lpstr>Quantitative analysis</vt:lpstr>
      <vt:lpstr>Quantitative analysis</vt:lpstr>
      <vt:lpstr>Quantitative analysis</vt:lpstr>
      <vt:lpstr>Quantitative analysis</vt:lpstr>
      <vt:lpstr>Quantitative analysis</vt:lpstr>
      <vt:lpstr>Quantitative analysis</vt:lpstr>
      <vt:lpstr>Quantitative analysis</vt:lpstr>
      <vt:lpstr>Quantitative analysis</vt:lpstr>
      <vt:lpstr>Quantitative analysis</vt:lpstr>
      <vt:lpstr>Quantitative analysis</vt:lpstr>
      <vt:lpstr>Quantitative analysis</vt:lpstr>
      <vt:lpstr>Quantitative 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1661</cp:revision>
  <dcterms:created xsi:type="dcterms:W3CDTF">2012-09-17T13:13:53Z</dcterms:created>
  <dcterms:modified xsi:type="dcterms:W3CDTF">2014-06-28T14:22:12Z</dcterms:modified>
</cp:coreProperties>
</file>