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47"/>
  </p:notesMasterIdLst>
  <p:sldIdLst>
    <p:sldId id="485" r:id="rId2"/>
    <p:sldId id="820" r:id="rId3"/>
    <p:sldId id="822" r:id="rId4"/>
    <p:sldId id="821" r:id="rId5"/>
    <p:sldId id="823" r:id="rId6"/>
    <p:sldId id="700" r:id="rId7"/>
    <p:sldId id="701" r:id="rId8"/>
    <p:sldId id="702" r:id="rId9"/>
    <p:sldId id="734" r:id="rId10"/>
    <p:sldId id="735" r:id="rId11"/>
    <p:sldId id="703" r:id="rId12"/>
    <p:sldId id="736" r:id="rId13"/>
    <p:sldId id="704" r:id="rId14"/>
    <p:sldId id="737" r:id="rId15"/>
    <p:sldId id="739" r:id="rId16"/>
    <p:sldId id="705" r:id="rId17"/>
    <p:sldId id="738" r:id="rId18"/>
    <p:sldId id="706" r:id="rId19"/>
    <p:sldId id="707" r:id="rId20"/>
    <p:sldId id="740" r:id="rId21"/>
    <p:sldId id="708" r:id="rId22"/>
    <p:sldId id="741" r:id="rId23"/>
    <p:sldId id="709" r:id="rId24"/>
    <p:sldId id="710" r:id="rId25"/>
    <p:sldId id="711" r:id="rId26"/>
    <p:sldId id="712" r:id="rId27"/>
    <p:sldId id="720" r:id="rId28"/>
    <p:sldId id="713" r:id="rId29"/>
    <p:sldId id="718" r:id="rId30"/>
    <p:sldId id="714" r:id="rId31"/>
    <p:sldId id="717" r:id="rId32"/>
    <p:sldId id="716" r:id="rId33"/>
    <p:sldId id="715" r:id="rId34"/>
    <p:sldId id="721" r:id="rId35"/>
    <p:sldId id="719" r:id="rId36"/>
    <p:sldId id="722" r:id="rId37"/>
    <p:sldId id="723" r:id="rId38"/>
    <p:sldId id="742" r:id="rId39"/>
    <p:sldId id="724" r:id="rId40"/>
    <p:sldId id="725" r:id="rId41"/>
    <p:sldId id="726" r:id="rId42"/>
    <p:sldId id="727" r:id="rId43"/>
    <p:sldId id="731" r:id="rId44"/>
    <p:sldId id="743" r:id="rId45"/>
    <p:sldId id="744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237" autoAdjust="0"/>
  </p:normalViewPr>
  <p:slideViewPr>
    <p:cSldViewPr>
      <p:cViewPr>
        <p:scale>
          <a:sx n="50" d="100"/>
          <a:sy n="50" d="100"/>
        </p:scale>
        <p:origin x="-1872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8A513-F375-4F62-9721-07A6492E9AA8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B5E0B-CCBA-45BE-AFEF-E1EC3E31F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28/06/2014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133600"/>
            <a:ext cx="783900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/>
              <a:t>Investment and portfolio management</a:t>
            </a:r>
          </a:p>
          <a:p>
            <a:pPr algn="ctr"/>
            <a:r>
              <a:rPr lang="en-US" sz="3200" b="1" dirty="0" smtClean="0"/>
              <a:t>MGT 531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Lecture # 23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Investment and portfolio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The course assumes little prior applied knowledge in the area of finance.</a:t>
            </a:r>
          </a:p>
          <a:p>
            <a:pPr algn="just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/>
              <a:t>Kristina </a:t>
            </a:r>
            <a:r>
              <a:rPr lang="en-US" sz="2800" b="1" dirty="0" err="1" smtClean="0"/>
              <a:t>Levišauskait</a:t>
            </a:r>
            <a:r>
              <a:rPr lang="en-US" sz="2800" b="1" dirty="0" smtClean="0"/>
              <a:t> (2010)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‘Investment  Analysis and Portfolio Management’, 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References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Price Earning Ratio (PER)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Decision making for investment in stocks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Categories of stocks</a:t>
            </a:r>
          </a:p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blue chip stocks; • income stocks; • cyclical stocks;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defensive stocks; • growth stocks; • speculative stocks; • Penny stocks.</a:t>
            </a:r>
            <a:endParaRPr lang="en-US" dirty="0" smtClean="0"/>
          </a:p>
          <a:p>
            <a:endParaRPr lang="en-US" sz="2800" b="1" i="1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Strategies for investing in stocks</a:t>
            </a:r>
          </a:p>
          <a:p>
            <a:endParaRPr lang="en-US" dirty="0" smtClean="0"/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Defensive stocks, Interest-sensitive stocks, Consumer durables, Capital goods</a:t>
            </a:r>
          </a:p>
          <a:p>
            <a:endParaRPr lang="en-US" dirty="0" smtClean="0"/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Sector rotation and business cycle strategy;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Market timing strategy;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Value screening strategy.</a:t>
            </a: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Contents of today’s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we focus on the three main types of strategies for investing in stocks: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Sector rotation and business cycle strategy;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Market timing strategy;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Value screening strategy.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Strategies for investing in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Sector rotation and business cycle strategy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Intends the movement of invested funds from one sector to the other depend: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on the changes in the economic (business) conditions.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This strategy use: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the classification of all stocks traded in the market on the bases of their behavior in regard to business cycle.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Strategies for investing in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The following groups are identified:</a:t>
            </a:r>
          </a:p>
          <a:p>
            <a:pPr>
              <a:buNone/>
            </a:pPr>
            <a:endParaRPr lang="en-US" sz="8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Defensive stocks</a:t>
            </a:r>
          </a:p>
          <a:p>
            <a:endParaRPr lang="en-US" sz="8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Interest-sensitive stocks</a:t>
            </a:r>
          </a:p>
          <a:p>
            <a:endParaRPr lang="en-US" sz="8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Consumer durables</a:t>
            </a:r>
          </a:p>
          <a:p>
            <a:endParaRPr lang="en-US" sz="8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Capital goods</a:t>
            </a:r>
          </a:p>
          <a:p>
            <a:endParaRPr lang="en-US" sz="8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Strategies for investing in stocks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Defensive stocks were defined in the previous section. </a:t>
            </a:r>
          </a:p>
          <a:p>
            <a:endParaRPr lang="en-US" sz="28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These stocks are usually related with food industry, retail, tobacco, beverages industries,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pharmaceuticals and other suppliers of the necessity goods and services.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prices of these stocks reach their highest levels in the later phases of business cycle.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Strategies for investing in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Interest-sensitive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stocks are related with the sectors of communications,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utilities, housing industry, also with the insurance and other financial institutions.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behavior of these stocks is most unfavorable for the investor in the phase of economic crises/recession.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These stocks are considered as a good investment in the early phases of business cycle, i.e. in the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optimistic phase.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Interest-sensitive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Consumer durables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are related with automobile, domestic electric appliances,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furniture industries, and luxury goods and also with the wholesale.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These stocks are a good investment in the middle of business cycle.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Capital goods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are related with industries producing machinery, plant, office equipment, computers and other electronic instruments.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Capital goods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Because of the remarkable time gap between the orders of this production and the terms of their realization, these stocks demonstrate;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Their high and stabile prices in the latest phases of business cycle.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Thus by knowing and identifying the different patterns of prices relating to the industries in the real investment environment;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The investor can diversify his/her stock portfolio which will reflect to the changes in the economic (business) cycle.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>
                <a:latin typeface="Arial" pitchFamily="34" charset="0"/>
                <a:cs typeface="Arial" pitchFamily="34" charset="0"/>
              </a:rPr>
              <a:t>Capital goods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The essentiality of this strategy: the investors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effort to be in-the-market;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when market is in a “optimistic“ phase, i.e.,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when prices are growing, and to withdraw from the market</a:t>
            </a:r>
            <a:r>
              <a:rPr lang="en-US" sz="1400" dirty="0" smtClean="0"/>
              <a:t>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in the bearish“ phase, i.e., when prices are slumping.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Investors use several different techniques for forecasting the major ups and downs in the market.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Market timing strategy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most often applied techniques using market timing strategies: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• Technical analysis;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• Stock valuation analysis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• Analysis of economic forecasting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>
                <a:latin typeface="Arial" pitchFamily="34" charset="0"/>
                <a:cs typeface="Arial" pitchFamily="34" charset="0"/>
              </a:rPr>
              <a:t>Market timing strategy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Investors by forecasting changes in the macro economy and in interest rates;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try to decrease the investment in stocks in the phases of economic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downturn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and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to return to these investments during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upturn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phases of the economy.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Market timing strategy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Technical analysis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based on the diagrams of price fluctuations in the market,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investors continuously watch the stocks which prices are growing and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which falling as they signalize about the presumable changes in the stock market.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purpose of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stock valuation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analysis is to examine whether the stock market is a supply market, or it is a demand market.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Market timing strategy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If the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under valuated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stocks prevail in the market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It reflects to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demand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market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and vice versa –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If the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over valuated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stocks prevail, it reflects to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supply market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Market timing strategy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valuation tools frequently used when applying for market timing strategy are: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Price/Earnings ratio (PER);</a:t>
            </a: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 average market price/ book value ratio;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 average dividend income.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Analysis of economic forecasting.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PER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Valuation screening strategy. </a:t>
            </a:r>
          </a:p>
          <a:p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i="1" dirty="0" smtClean="0">
                <a:latin typeface="Arial" pitchFamily="34" charset="0"/>
                <a:cs typeface="Arial" pitchFamily="34" charset="0"/>
              </a:rPr>
              <a:t>The essentiality of this strategy: </a:t>
            </a:r>
          </a:p>
          <a:p>
            <a:endParaRPr lang="en-US" sz="24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i="1" dirty="0" smtClean="0">
                <a:latin typeface="Arial" pitchFamily="34" charset="0"/>
                <a:cs typeface="Arial" pitchFamily="34" charset="0"/>
              </a:rPr>
              <a:t>by choosing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and applying one or combining several stock valuation methods and using available information about the stocks from the data accumulated in the computer database;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the valuation screens are set by investor.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Valuation screening strategy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All stocks on these screens are allocated on the basis of their ratings in such an order: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on the top of the screen – under valuated stocks,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at the bottom – over valuated stocks.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Valuation screening strategy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Using these screens;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Investors can form their diversified stock portfolio and exercise the changes in the existent portfolio.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Various financial indicators and ratios can be used for the rating of stocks when applying valuation screening strategy.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Valuation screening strategy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most often used are following indicators: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Price/Earnings ratio (PER);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Dividend income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Return on Equity (ROE)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Return on Investments (ROI).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Valuation screening strategy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Valuation screening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is very popular strategy;</a:t>
            </a: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It is frequently used together with the other investment strategies,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because the investors in the market have possibility to choose from the variety of stocks even in the same market segment.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Valuation screening strategy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What could be the best choose? – rating of the stocks as alternatives using the screen can be the answer.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Usually investors setting the screens combine more than one indicator for rating of stocks searching for the better results in picking the stocks to their portfolios.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examples of the other financial indicators used applying valuation screening strategy: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Return on assets (ROA)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Net profit margin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Valuation screening strategy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Debt to assets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Debt to equity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Earnings per share (EPS)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Market price to Book value</a:t>
            </a: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Summary</a:t>
            </a:r>
          </a:p>
          <a:p>
            <a:pPr>
              <a:buNone/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1. Higher investment income, possibility to receive an operating income in cash dividends, high liquidity and low costs of transactions are the main advantages of investment in common stock.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Summary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2. The relatively higher risk in comparison with many other types of securities,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complicated selection of the stocks because of their high supply in the financial market,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relatively low the operating income are the main disadvantages of investment in common stock.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3. E-I-C analysis includes: Economic (macroeconomic) analysis, Industry analysis and Company analysis.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Summary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Two alternative approaches used for analysis: (1) “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Topdown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” forecasting approach;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(2) “Bottom-up” forecasting approach.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Using “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topdown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” forecasting approach the investors are first involved in making the analysis and forecast of the economy, then for industries, and finally for companies.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Summary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Using “bottom-up” forecasting approach,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the investors start with the analysis and forecast for companies, then made analysis and forecasts for industries and for the economy.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combination of two approaches is used by analysts too.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Summary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Macroeconomic analysis includes the examining of economic cycle, fiscal policy of the government, monetary policy,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other economic factors: inflation, the level of unemployment; the level of consumption; investments into businesses;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possibilities to use different types of energy, their prices; foreign trade and the exchange rate, etc.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Summary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The Industry analysis includes the examining of the nature of the industry, the level of regulation inside this industry,</a:t>
            </a:r>
          </a:p>
          <a:p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the situation with the self-organization of the human resources the key factors which influence this industry (production resources,</a:t>
            </a:r>
          </a:p>
          <a:p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the perspectives for raising capital, competition form the other countries, etc), the stage of the industry’s development cycle. </a:t>
            </a:r>
          </a:p>
          <a:p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Industry’s development cycle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6. The alternative approach to the industry analysis suggests the examining of four key areas: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demand, pricing, costs and the influence of the whole economics and financial markets.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Summary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base for the company analysis is fundamental analysis is the publicly disclosed and audited financial statements of the company: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Balance Sheet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; Profit/ Loss Statement; Cash Flow Statement; Statement of Profit Distribution).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Analysis use the period not less than 3 years.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Summary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7. Ratio analysis is useful when converting raw financial statement information into a form that makes easy to compare firms of different sizes.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This analysis includes the examination of the main financial ratios: profitability ratios, which measure the earning power of the firm;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liquidity ratios, which measure the ability of the firm to pay its immediate liabilities;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Summary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Debt ratios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which measure the firm’s ability to pay the debt obligations over the time;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Asset – utilization ratios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; which measure the firm’s ability to use its assets efficiently and;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Market value ratios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are an additional group of ratios which reflect the market value of the stock and the firm.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Summary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investor must compare the ratios of the firm with the ratios of a relevant benchmark.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For this reason firms are frequently benchmarked against other firms with similar size and in the same home country and industry.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9. Stock valuation process includes four stages: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(1) forecasting of future cash flows for the stock;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(2) forecasting of the stock price;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Summary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(3) calculation of Present value of these cash flows.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This result is intrinsic (investment) value of stock;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(4) comparison of and current decision making: to buy or to sell the stock.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If market price of the stock is lower than intrinsic value of the stock,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decision would be to buy the stock, because it is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under valuated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if market price of the stock is higher than intrinsic value of the stock, decision would be to sell the stock, because it is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over valuated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;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Summary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if market price of the stock is equal to the intrinsic value of stock is valuated at the same range in the market and;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its current market price shows the intrinsic value.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10. Most frequently used methods for valuation of common stocks are: the method of income capitalization; discounted dividend models and valuation using multiples.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Summary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11. The discounted dividends models (DDM) are based on the method of income capitalization and;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Considers the stock price as the discounted value of future dividends, at the risk adjusted required return of equity, for dividend paying firms.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Various types of DDM, depending upon the assumptions about the expected growth rate in dividends (g):“Zero” growth DDM; Constant growth DDM;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Multistage growth DDM.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Summary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12. The most common used multiply is the Price Earning Ratio (PER).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Decision making for investment in stocks, using PER: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If the normative PER is higher than observed decision would be to buy or to keep the stock, because it is under valuated;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if the normative PER is lower than observed decision would be to sell the stock, because it is over valuated;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Summary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If normative and PER is equal to observed PER, stock is valuated at the same range as in the market.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In this case the decision depends on the additional observations of investor.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Summary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1. The investor wants to identify if the stock of firm A is cyclical. How he/ she would proceed?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2. Common stock hasn‘t term to maturity. How then can a stock that does not pay dividends have any value? Give an examples of such firms listed in the domestic market of your country.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3. What is the difference between blue chip and income stocks?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4. Give examples of defensive stocks in the domestic market of your country.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5. Present, the examples of blue chip stocks in the domestic market. Explain, why did you categorize them as blue chips.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and problems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6. What is meant by the intrinsic (investment) value of a stock?</a:t>
            </a:r>
          </a:p>
          <a:p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7. How can investors obtain EPS forecasts? Which sources could be used?</a:t>
            </a:r>
          </a:p>
          <a:p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8. What are the variables that affect the price/ earnings ratio? Is the effect direct or inverse for each component?</a:t>
            </a:r>
          </a:p>
          <a:p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9. What is meant by normalized price/earnings ratio?</a:t>
            </a:r>
          </a:p>
          <a:p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and problems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Asset – utilization ratios, • Blue chip stocks, • “Bottom-up” forecasting approach, • Capital goods, • Cyclical stocks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Company analysis, • Constant growth DDM, • Consumer durables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Debt ratios, • Defensive stocks, • Discounted dividend models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(DDM), • Economic analysis, • E-I-C analysis,  Fundamental analysis, • Growth stocks, • Income stocks, • Income capitalization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Industry analysis, • Interest-sensitive stocks, • Intrinsic (investment) value, • Liquidity ratios, • Market timing strategy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Market value ratios, • Multiples method, • Multistage growth DDM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Penny stocks, • Profitability ratios, • Sector rotation and business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cycle strategy, • Speculative stocks, • Stock valuation process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Technical analysis, • “Top-down” forecasting approach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Value screening strategy, • “Zero” growth DDM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Key-terms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/>
              <a:t>Mini-contents</a:t>
            </a:r>
          </a:p>
          <a:p>
            <a:r>
              <a:rPr lang="en-US" dirty="0" smtClean="0"/>
              <a:t>5.1dentification and classification of bonds</a:t>
            </a:r>
          </a:p>
          <a:p>
            <a:r>
              <a:rPr lang="en-US" dirty="0" smtClean="0"/>
              <a:t>5.2.Bond analysis: structure and contents.</a:t>
            </a:r>
          </a:p>
          <a:p>
            <a:r>
              <a:rPr lang="en-US" dirty="0" smtClean="0"/>
              <a:t>5.3. Quantitative analysis</a:t>
            </a:r>
          </a:p>
          <a:p>
            <a:r>
              <a:rPr lang="en-US" dirty="0" smtClean="0"/>
              <a:t>5.4. Qualitative analysis</a:t>
            </a:r>
          </a:p>
          <a:p>
            <a:r>
              <a:rPr lang="en-US" dirty="0" smtClean="0"/>
              <a:t>5.5. Market interest rates analysis</a:t>
            </a:r>
          </a:p>
          <a:p>
            <a:r>
              <a:rPr lang="en-US" dirty="0" smtClean="0"/>
              <a:t>5.6.Decision making for investment in bonds. Bond valuation.</a:t>
            </a:r>
          </a:p>
          <a:p>
            <a:r>
              <a:rPr lang="en-US" dirty="0" smtClean="0"/>
              <a:t>5.7.Strategies for investing in bonds. Immunization.</a:t>
            </a:r>
          </a:p>
          <a:p>
            <a:r>
              <a:rPr lang="en-US" dirty="0" smtClean="0"/>
              <a:t>Summary</a:t>
            </a:r>
          </a:p>
          <a:p>
            <a:r>
              <a:rPr lang="en-US" dirty="0" smtClean="0"/>
              <a:t>Key-terms</a:t>
            </a:r>
          </a:p>
          <a:p>
            <a:r>
              <a:rPr lang="en-US" dirty="0" smtClean="0"/>
              <a:t>Questions and problems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5. Investment in bonds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Bonds are securities with following basic characteristics: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They are typically securities issued by a corporation or governmental body for specified term: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bonds become due for payment at maturity, when the par value/ face value of bond are returned to the investors.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Bonds usually pay fixed periodic interest installments, called coupon payments.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Some bonds pay variable income.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Identification and classification of bonds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5115</TotalTime>
  <Words>2523</Words>
  <Application>Microsoft Office PowerPoint</Application>
  <PresentationFormat>On-screen Show (4:3)</PresentationFormat>
  <Paragraphs>350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Concourse</vt:lpstr>
      <vt:lpstr>Slide 1</vt:lpstr>
      <vt:lpstr>Investment and portfolio management</vt:lpstr>
      <vt:lpstr>References </vt:lpstr>
      <vt:lpstr>SUMMARY OF LAST LECTURE</vt:lpstr>
      <vt:lpstr>Contents of today’s lecture</vt:lpstr>
      <vt:lpstr>Strategies for investing in stocks</vt:lpstr>
      <vt:lpstr>Strategies for investing in stocks</vt:lpstr>
      <vt:lpstr>Strategies for investing in stocks</vt:lpstr>
      <vt:lpstr>Strategies for investing in stocks</vt:lpstr>
      <vt:lpstr>Interest-sensitive stocks</vt:lpstr>
      <vt:lpstr>Capital goods</vt:lpstr>
      <vt:lpstr>Capital goods</vt:lpstr>
      <vt:lpstr>Market timing strategy</vt:lpstr>
      <vt:lpstr>Market timing strategy</vt:lpstr>
      <vt:lpstr>Market timing strategy</vt:lpstr>
      <vt:lpstr>Market timing strategy</vt:lpstr>
      <vt:lpstr>Market timing strategy</vt:lpstr>
      <vt:lpstr>PER</vt:lpstr>
      <vt:lpstr>Valuation screening strategy</vt:lpstr>
      <vt:lpstr>Valuation screening strategy</vt:lpstr>
      <vt:lpstr>Valuation screening strategy</vt:lpstr>
      <vt:lpstr>Valuation screening strategy</vt:lpstr>
      <vt:lpstr>Valuation screening strategy</vt:lpstr>
      <vt:lpstr>Valuation screening strategy</vt:lpstr>
      <vt:lpstr>Summary </vt:lpstr>
      <vt:lpstr>Summary </vt:lpstr>
      <vt:lpstr>Summary </vt:lpstr>
      <vt:lpstr>Summary </vt:lpstr>
      <vt:lpstr>Summary</vt:lpstr>
      <vt:lpstr>Industry’s development cycle</vt:lpstr>
      <vt:lpstr>Summary </vt:lpstr>
      <vt:lpstr>Summary </vt:lpstr>
      <vt:lpstr>Summary</vt:lpstr>
      <vt:lpstr>Summary </vt:lpstr>
      <vt:lpstr>Summary</vt:lpstr>
      <vt:lpstr>Summary </vt:lpstr>
      <vt:lpstr>Summary </vt:lpstr>
      <vt:lpstr>Summary</vt:lpstr>
      <vt:lpstr>Summary</vt:lpstr>
      <vt:lpstr>Summary</vt:lpstr>
      <vt:lpstr>Questions and problems </vt:lpstr>
      <vt:lpstr>Questions and problems</vt:lpstr>
      <vt:lpstr>Key-terms </vt:lpstr>
      <vt:lpstr>5. Investment in bonds </vt:lpstr>
      <vt:lpstr> Identification and classification of bonds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DETERMINANTS OF LABOR SUPPLY OF HUSBANDS AND WIVES</dc:title>
  <dc:creator>Ranjhas</dc:creator>
  <cp:lastModifiedBy>NTS</cp:lastModifiedBy>
  <cp:revision>1655</cp:revision>
  <dcterms:created xsi:type="dcterms:W3CDTF">2012-09-17T13:13:53Z</dcterms:created>
  <dcterms:modified xsi:type="dcterms:W3CDTF">2014-06-28T12:42:54Z</dcterms:modified>
</cp:coreProperties>
</file>