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44" r:id="rId1"/>
  </p:sldMasterIdLst>
  <p:notesMasterIdLst>
    <p:notesMasterId r:id="rId35"/>
  </p:notesMasterIdLst>
  <p:sldIdLst>
    <p:sldId id="485" r:id="rId2"/>
    <p:sldId id="819" r:id="rId3"/>
    <p:sldId id="820" r:id="rId4"/>
    <p:sldId id="822" r:id="rId5"/>
    <p:sldId id="821" r:id="rId6"/>
    <p:sldId id="823" r:id="rId7"/>
    <p:sldId id="679" r:id="rId8"/>
    <p:sldId id="815" r:id="rId9"/>
    <p:sldId id="680" r:id="rId10"/>
    <p:sldId id="681" r:id="rId11"/>
    <p:sldId id="816" r:id="rId12"/>
    <p:sldId id="683" r:id="rId13"/>
    <p:sldId id="682" r:id="rId14"/>
    <p:sldId id="684" r:id="rId15"/>
    <p:sldId id="685" r:id="rId16"/>
    <p:sldId id="686" r:id="rId17"/>
    <p:sldId id="687" r:id="rId18"/>
    <p:sldId id="688" r:id="rId19"/>
    <p:sldId id="817" r:id="rId20"/>
    <p:sldId id="689" r:id="rId21"/>
    <p:sldId id="690" r:id="rId22"/>
    <p:sldId id="693" r:id="rId23"/>
    <p:sldId id="691" r:id="rId24"/>
    <p:sldId id="694" r:id="rId25"/>
    <p:sldId id="692" r:id="rId26"/>
    <p:sldId id="818" r:id="rId27"/>
    <p:sldId id="695" r:id="rId28"/>
    <p:sldId id="698" r:id="rId29"/>
    <p:sldId id="699" r:id="rId30"/>
    <p:sldId id="732" r:id="rId31"/>
    <p:sldId id="700" r:id="rId32"/>
    <p:sldId id="733" r:id="rId33"/>
    <p:sldId id="701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237" autoAdjust="0"/>
  </p:normalViewPr>
  <p:slideViewPr>
    <p:cSldViewPr>
      <p:cViewPr>
        <p:scale>
          <a:sx n="50" d="100"/>
          <a:sy n="50" d="100"/>
        </p:scale>
        <p:origin x="-1872" y="-3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08A513-F375-4F62-9721-07A6492E9AA8}" type="datetimeFigureOut">
              <a:rPr lang="en-US" smtClean="0"/>
              <a:pPr/>
              <a:t>28/06/2014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AB5E0B-CCBA-45BE-AFEF-E1EC3E31F36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CFC90C0-6897-42D7-AC91-653C0A51C7AE}" type="datetimeFigureOut">
              <a:rPr lang="en-US" smtClean="0"/>
              <a:pPr/>
              <a:t>28/06/2014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28/06/2014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28/06/2014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28/06/2014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28/06/2014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28/06/2014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28/06/2014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28/06/2014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CFC90C0-6897-42D7-AC91-653C0A51C7AE}" type="datetimeFigureOut">
              <a:rPr lang="en-US" smtClean="0"/>
              <a:pPr/>
              <a:t>28/06/2014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28/06/2014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28/06/2014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CFC90C0-6897-42D7-AC91-653C0A51C7AE}" type="datetimeFigureOut">
              <a:rPr lang="en-US" smtClean="0"/>
              <a:pPr/>
              <a:t>28/06/2014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4600" y="3200400"/>
            <a:ext cx="44951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Investment and portfolio management</a:t>
            </a:r>
          </a:p>
          <a:p>
            <a:pPr algn="ctr"/>
            <a:r>
              <a:rPr lang="en-US" b="1" dirty="0" smtClean="0"/>
              <a:t>MGT 531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dirty="0" smtClean="0"/>
              <a:t>MGT 531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Investment and portfolio management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Lecture # 22</a:t>
            </a:r>
            <a:r>
              <a:rPr lang="en-US" sz="2800" dirty="0" smtClean="0"/>
              <a:t/>
            </a:r>
            <a:br>
              <a:rPr lang="en-US" sz="2800" dirty="0" smtClean="0"/>
            </a:b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Investment and portfolio management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800" dirty="0" smtClean="0">
                <a:latin typeface="Arial" pitchFamily="34" charset="0"/>
                <a:cs typeface="Arial" pitchFamily="34" charset="0"/>
              </a:rPr>
              <a:t>The course assumes little prior applied knowledge in the area of finance.</a:t>
            </a:r>
          </a:p>
          <a:p>
            <a:pPr algn="just"/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b="1" dirty="0" smtClean="0"/>
              <a:t>Kristina </a:t>
            </a:r>
            <a:r>
              <a:rPr lang="en-US" sz="2800" b="1" dirty="0" err="1" smtClean="0"/>
              <a:t>Levišauskait</a:t>
            </a:r>
            <a:r>
              <a:rPr lang="en-US" sz="2800" b="1" dirty="0" smtClean="0"/>
              <a:t> (2010)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‘Investment  Analysis and Portfolio Management’, </a:t>
            </a:r>
            <a:endParaRPr lang="en-US" sz="2400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References</a:t>
            </a:r>
            <a:br>
              <a:rPr lang="en-US" sz="4400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Stock analysis</a:t>
            </a:r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endParaRPr lang="en-US" sz="2800" b="1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Stock valuation process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Discounted dividend models</a:t>
            </a:r>
          </a:p>
          <a:p>
            <a:pPr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Zero” growth DDM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Constant growth DDM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Multistage growth DDM</a:t>
            </a:r>
          </a:p>
          <a:p>
            <a:endParaRPr lang="en-US" sz="2800" b="1" i="1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LAST LECTURE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Price Earning Ratio (PER)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Decision making for investment in stocks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Categories of stocks</a:t>
            </a:r>
          </a:p>
          <a:p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blue chip stocks; • income stocks; • cyclical stocks;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• defensive stocks; • growth stocks; • speculative stocks; • Penny stocks.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Contents of today’s lecture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i="1" dirty="0" smtClean="0">
                <a:latin typeface="Arial" pitchFamily="34" charset="0"/>
                <a:cs typeface="Arial" pitchFamily="34" charset="0"/>
              </a:rPr>
              <a:t>Observed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Price Earning Ratio (PER):</a:t>
            </a:r>
            <a:r>
              <a:rPr lang="en-US" b="1" i="1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endParaRPr lang="en-US" b="1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Prices of stock and earnings measures, from which observed PERs are derived, are publicly available.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Earnings per share are observed or estimates of analysts.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observed PERs for a firm, a group of firms, an industry, of the index derives directly from such data.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Price Earning Ratio (PER):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What should be the PER, according to analysts, might differ from observed PER.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It is important to make a distinction between observed PER with normative PER*, or what the PER should be.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PER* = V / EPS0 ,</a:t>
            </a: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here: PER*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- normative PER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V - intrinsic value of the stock;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EPS0 - earnings per share for the last period.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Investor might consider that;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PER* that should apply to the firm, of which stock value has to be estimated, and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should be in line with examine firms selected or the industry average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Price Earning Ratio (PER):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i="1" dirty="0" smtClean="0">
                <a:latin typeface="Arial" pitchFamily="34" charset="0"/>
                <a:cs typeface="Arial" pitchFamily="34" charset="0"/>
              </a:rPr>
              <a:t>Decision making for investment in stocks, using PER:</a:t>
            </a:r>
          </a:p>
          <a:p>
            <a:endParaRPr lang="en-US" b="1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If PER*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&gt;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PER - decision to buy or to keep the stock, because it is under valuated;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If PER* &lt; PER - decision to sell the stock, because it is over valuated;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If PER* = PER - stock is valuated at the same range as in the market. </a:t>
            </a: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 smtClean="0"/>
              <a:t>Decision making for investment in stocks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In this case the decision depends on the additional observations of investor.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There are remarkable variations of PERs across firms, industries, etc.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 smtClean="0"/>
              <a:t>Decision making for investment in stocks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This is because PERs are a synthetic measure combining all effects of different equity value drivers: growth, profitability, risk.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PER is increasing, then the profitability of the firm and its growth rates are increasing.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PER is decreasing then the risk of the firm is increasing.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Interest rates are correlated with inverse of PER, because PER increases when risk free rate decreases.</a:t>
            </a:r>
          </a:p>
          <a:p>
            <a:endParaRPr lang="en-US" b="1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b="1" i="1" dirty="0" smtClean="0">
                <a:latin typeface="Arial" pitchFamily="34" charset="0"/>
                <a:cs typeface="Arial" pitchFamily="34" charset="0"/>
              </a:rPr>
              <a:t>The other alternative multiples used for stock valuation by investors include: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• Sales / Market capitalization of the firm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• Sales / Equity value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• Market capitalization /Book Value of the Equity Ratio.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These alternative multiples are used when earnings are not representative.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Example could be the high growth (Internet) firms with negative net income, negative EPS and actual stock price irrelevant usage.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When using these multiplies investors usually consider: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that the PER* that should apply to the firm, of which stock value has to be estimated,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should be in line with peer firms selected or the industry average.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In this section we review the important principles behind the stock selection process;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that are relevant in the formation and  management of the stock portfolios.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We focus on the explanation of the principal categories of common stock:,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Especially the investment characteristics that make a category of stock suitable for one portfolio but not for another.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Formation of stock portfolios</a:t>
            </a:r>
            <a:br>
              <a:rPr lang="en-US" sz="4400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 most widely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used categories of stocks are:</a:t>
            </a:r>
          </a:p>
          <a:p>
            <a:endParaRPr lang="en-US" sz="2400" b="1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• blue chip stocks;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• income stocks;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• cyclical stocks;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• defensive stocks;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• growth stocks;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• speculative stocks;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• Penny stocks.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Blue chip stock is the best known of all the categories of stocks presented above. </a:t>
            </a:r>
          </a:p>
          <a:p>
            <a:endParaRPr lang="en-US" sz="36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These stocks represent the 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best-known firms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among the investment community.</a:t>
            </a:r>
          </a:p>
          <a:p>
            <a:endParaRPr lang="en-US" sz="36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But it is difficult to define exactly this category of stock, because in most cases blue chip stocks are presented using the examples of the firms. </a:t>
            </a:r>
          </a:p>
          <a:p>
            <a:endParaRPr lang="en-US" sz="36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One common definition of Blue Chip Company is that this company has long continuous history of divided</a:t>
            </a:r>
          </a:p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payments.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i="1" dirty="0" smtClean="0">
                <a:latin typeface="Arial" pitchFamily="34" charset="0"/>
                <a:cs typeface="Arial" pitchFamily="34" charset="0"/>
              </a:rPr>
              <a:t>Blue chip stock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For example, Coca Cola has a history of dividend payments more than for 100 years.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But it doesn’t mean that the younger successful companies running business for some decades and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paying dividends can’t be categorized as “blue chips” in the specific investment environment.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From the other side, many high quality stocks do not meet the criterion of uninterrupted dividend history.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i="1" dirty="0" smtClean="0">
                <a:latin typeface="Arial" pitchFamily="34" charset="0"/>
                <a:cs typeface="Arial" pitchFamily="34" charset="0"/>
              </a:rPr>
              <a:t>Blue chip stock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It is a practice that brokerage firms recommend for their clients – 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individual investors the list of blue chip stock as high quality ones in their understanding, based on the analysis of information about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the firm.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i="1" dirty="0" smtClean="0">
                <a:latin typeface="Arial" pitchFamily="34" charset="0"/>
                <a:cs typeface="Arial" pitchFamily="34" charset="0"/>
              </a:rPr>
              <a:t>Blue chip stock</a:t>
            </a:r>
            <a:r>
              <a:rPr lang="en-US" sz="4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4400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Income stocks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are the stocks, the earnings of which are mainly in the form of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dividend income, as opposed to capital gains.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It is considered a conservative, dependable investment, suitable to supplement other income.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Well-established corporations with a consistent record of paying dividends are usually considered income stock.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In addition, income stocks usually are those that historically have paid a larger-than-average percentage of their net income after taxes as dividends to their shareholders and the payout ratio for these companies are high.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i="1" dirty="0" smtClean="0">
                <a:latin typeface="Arial" pitchFamily="34" charset="0"/>
                <a:cs typeface="Arial" pitchFamily="34" charset="0"/>
              </a:rPr>
              <a:t>Income stocks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6200" dirty="0" smtClean="0">
                <a:latin typeface="Arial" pitchFamily="34" charset="0"/>
                <a:cs typeface="Arial" pitchFamily="34" charset="0"/>
              </a:rPr>
              <a:t>The common examples of income stocks are the stocks of public utilities, such as telecommunication companies, electric companies, etc.</a:t>
            </a:r>
          </a:p>
          <a:p>
            <a:endParaRPr lang="en-US" sz="6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6200" b="1" i="1" dirty="0" smtClean="0">
                <a:latin typeface="Arial" pitchFamily="34" charset="0"/>
                <a:cs typeface="Arial" pitchFamily="34" charset="0"/>
              </a:rPr>
              <a:t>Cyclical stocks </a:t>
            </a:r>
            <a:r>
              <a:rPr lang="en-US" sz="6200" i="1" dirty="0" smtClean="0">
                <a:latin typeface="Arial" pitchFamily="34" charset="0"/>
                <a:cs typeface="Arial" pitchFamily="34" charset="0"/>
              </a:rPr>
              <a:t>are the securities that go up and down in value with the trend </a:t>
            </a:r>
            <a:r>
              <a:rPr lang="en-US" sz="6200" dirty="0" smtClean="0">
                <a:latin typeface="Arial" pitchFamily="34" charset="0"/>
                <a:cs typeface="Arial" pitchFamily="34" charset="0"/>
              </a:rPr>
              <a:t>of business and economy,</a:t>
            </a:r>
          </a:p>
          <a:p>
            <a:endParaRPr lang="en-US" sz="6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6200" dirty="0" smtClean="0">
                <a:latin typeface="Arial" pitchFamily="34" charset="0"/>
                <a:cs typeface="Arial" pitchFamily="34" charset="0"/>
              </a:rPr>
              <a:t> rising faster in the periods of rapidly improving business conditions and;</a:t>
            </a:r>
          </a:p>
          <a:p>
            <a:endParaRPr lang="en-US" sz="6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6200" dirty="0" smtClean="0">
                <a:latin typeface="Arial" pitchFamily="34" charset="0"/>
                <a:cs typeface="Arial" pitchFamily="34" charset="0"/>
              </a:rPr>
              <a:t> sliding very noticeably when business conditions deteriorate.</a:t>
            </a:r>
          </a:p>
          <a:p>
            <a:endParaRPr lang="en-US" sz="6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6200" dirty="0" smtClean="0">
                <a:latin typeface="Arial" pitchFamily="34" charset="0"/>
                <a:cs typeface="Arial" pitchFamily="34" charset="0"/>
              </a:rPr>
              <a:t> During a recession they do poorly.</a:t>
            </a:r>
          </a:p>
          <a:p>
            <a:endParaRPr lang="en-US" sz="6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6200" dirty="0" smtClean="0">
                <a:latin typeface="Arial" pitchFamily="34" charset="0"/>
                <a:cs typeface="Arial" pitchFamily="34" charset="0"/>
              </a:rPr>
              <a:t>The term cyclical does not imply that these stocks are more predictable than other categories.</a:t>
            </a:r>
          </a:p>
          <a:p>
            <a:endParaRPr lang="en-US" sz="6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i="1" dirty="0" smtClean="0">
                <a:latin typeface="Arial" pitchFamily="34" charset="0"/>
                <a:cs typeface="Arial" pitchFamily="34" charset="0"/>
              </a:rPr>
              <a:t>Cyclical stocks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They are cyclical because they follow business cycle.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 examples of cyclical stocks can be industrial chemicals, construction industry,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automobile producers, etc.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i="1" dirty="0" smtClean="0">
                <a:latin typeface="Arial" pitchFamily="34" charset="0"/>
                <a:cs typeface="Arial" pitchFamily="34" charset="0"/>
              </a:rPr>
              <a:t>Cyclical stocks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Defensive stocks (synonymous – protective stocks) 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are those which are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opposite to cyclical stocks.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These stocks shift little in price movements and are very rarely of interest to speculators.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 defensive stocks have low Betas and thus are assigned to the stocks with lower risk.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Held by long-term investors seeking stability, 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these stocks frequently resist selling pressure in a falling market.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i="1" dirty="0" smtClean="0">
                <a:latin typeface="Arial" pitchFamily="34" charset="0"/>
                <a:cs typeface="Arial" pitchFamily="34" charset="0"/>
              </a:rPr>
              <a:t>Defensive stocks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 best examples of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defensive stocks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are food companies, tobacco and alcohol companies and utilities.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Other defensive products include cosmetics, drugs, and health care products.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They continue to sell their products regardless of changes in macroeconomic indicators.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i="1" dirty="0" smtClean="0">
                <a:latin typeface="Arial" pitchFamily="34" charset="0"/>
                <a:cs typeface="Arial" pitchFamily="34" charset="0"/>
              </a:rPr>
              <a:t>Defensive stocks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Growth stocks (synonymous – performance stocks) a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re stocks of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corporations;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W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hose existing and projected earnings are sufficiently positive to indicate: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an appreciable and constant increase in the stock’s market value over the extended time period. 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 rate of increase in market value for these stocks is larger than those of most corporate stock.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Income stocks pay out a relatively high percentage of their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earnings as dividends, but growth stocks do not.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i="1" dirty="0" smtClean="0">
                <a:latin typeface="Arial" pitchFamily="34" charset="0"/>
                <a:cs typeface="Arial" pitchFamily="34" charset="0"/>
              </a:rPr>
              <a:t>Growth stocks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Instead, the company re-invests its earnings into profitable investment opportunities: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that are expected to increase the value of the firm, and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therefore, the value of the firm’s stock.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i="1" dirty="0" smtClean="0">
                <a:latin typeface="Arial" pitchFamily="34" charset="0"/>
                <a:cs typeface="Arial" pitchFamily="34" charset="0"/>
              </a:rPr>
              <a:t>Growth stocks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Many firms have never paid a dividend and publicly state they have no plans to do so.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By default it seems these should be a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growth stocks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because a stock that pays no dividend and does not increase in value would not be a very attractive investment.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Though the analysts and the experienced investors themselves spend the time trying to discover little-known growth stocks.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i="1" dirty="0" smtClean="0">
                <a:latin typeface="Arial" pitchFamily="34" charset="0"/>
                <a:cs typeface="Arial" pitchFamily="34" charset="0"/>
              </a:rPr>
              <a:t>Growth stocks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Speculative stocks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are the stocks issued by relatively new firms of unproven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financial status and by firms with less than average financial strength.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Speculation, by definition, involves a short time horizon, and the speculative stocks are those that have a potential to make their owners a lot of money quickly.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At the same time, though, they carry an unusually high degree of risk.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Some analysts consider speculative stocks to be a most risky growth stocks.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i="1" dirty="0" smtClean="0">
                <a:latin typeface="Arial" pitchFamily="34" charset="0"/>
                <a:cs typeface="Arial" pitchFamily="34" charset="0"/>
              </a:rPr>
              <a:t>Speculative stocks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However, some new established technological companies that paid no dividends and had short history would probably be considered a speculative rather than a growth stock.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Penny stocks are low-priced issues, often highly speculative, selling at very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small price a share.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Thus, such stocks could be affordable even for the investors with small amounts of money.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 categories of the stocks presented above are not really mutually exclusive.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i="1" dirty="0" smtClean="0">
                <a:latin typeface="Arial" pitchFamily="34" charset="0"/>
                <a:cs typeface="Arial" pitchFamily="34" charset="0"/>
              </a:rPr>
              <a:t>Penny stocks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As an examples show, some blue chip stocks at the same time can be an income </a:t>
            </a:r>
            <a:r>
              <a:rPr lang="en-US" sz="2400" dirty="0" smtClean="0"/>
              <a:t>stocks.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i="1" dirty="0" smtClean="0">
                <a:latin typeface="Arial" pitchFamily="34" charset="0"/>
                <a:cs typeface="Arial" pitchFamily="34" charset="0"/>
              </a:rPr>
              <a:t>Penny stocks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we focus on the three main types of strategies for investing in stocks: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Sector rotation and business cycle strategy;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Market timing strategy;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Value screening strategy.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Strategies for investing in stocks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Sector rotation and business cycle strategy. The essentiality of this strategy:</a:t>
            </a:r>
          </a:p>
          <a:p>
            <a:endParaRPr lang="en-US" sz="2800" b="1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Each economic sector as potential investment object: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has the specific patterns of market prices which depend upon the phase of the economic (business) cycle.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i="1" dirty="0" smtClean="0">
                <a:latin typeface="Arial" pitchFamily="34" charset="0"/>
                <a:cs typeface="Arial" pitchFamily="34" charset="0"/>
              </a:rPr>
              <a:t>Sector rotation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Sector rotation and business cycle strategy;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Intends the movement of invested funds from one sector to the other depending on the changes in the economic (business) conditions.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This strategy use the classification of all stocks traded in the market on the bases of their behavior in regard to business cycle.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Strategies for investing in stocks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5037</TotalTime>
  <Words>1731</Words>
  <Application>Microsoft Office PowerPoint</Application>
  <PresentationFormat>On-screen Show (4:3)</PresentationFormat>
  <Paragraphs>244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Concourse</vt:lpstr>
      <vt:lpstr>Slide 1</vt:lpstr>
      <vt:lpstr> Investment and portfolio management </vt:lpstr>
      <vt:lpstr>Investment and portfolio management</vt:lpstr>
      <vt:lpstr>References </vt:lpstr>
      <vt:lpstr>SUMMARY OF LAST LECTURE</vt:lpstr>
      <vt:lpstr>Contents of today’s lecture</vt:lpstr>
      <vt:lpstr>Price Earning Ratio (PER):</vt:lpstr>
      <vt:lpstr>PER</vt:lpstr>
      <vt:lpstr>Price Earning Ratio (PER):</vt:lpstr>
      <vt:lpstr>Decision making for investment in stocks</vt:lpstr>
      <vt:lpstr>Decision making for investment in stocks</vt:lpstr>
      <vt:lpstr>PER</vt:lpstr>
      <vt:lpstr>PER</vt:lpstr>
      <vt:lpstr>PER</vt:lpstr>
      <vt:lpstr>Formation of stock portfolios </vt:lpstr>
      <vt:lpstr>PER</vt:lpstr>
      <vt:lpstr>Blue chip stock</vt:lpstr>
      <vt:lpstr>Blue chip stock</vt:lpstr>
      <vt:lpstr>Blue chip stock </vt:lpstr>
      <vt:lpstr>Income stocks</vt:lpstr>
      <vt:lpstr>Cyclical stocks</vt:lpstr>
      <vt:lpstr>Cyclical stocks</vt:lpstr>
      <vt:lpstr>Defensive stocks</vt:lpstr>
      <vt:lpstr>Defensive stocks</vt:lpstr>
      <vt:lpstr>Growth stocks</vt:lpstr>
      <vt:lpstr>Growth stocks</vt:lpstr>
      <vt:lpstr>Growth stocks</vt:lpstr>
      <vt:lpstr>Speculative stocks</vt:lpstr>
      <vt:lpstr>Penny stocks</vt:lpstr>
      <vt:lpstr>Penny stocks</vt:lpstr>
      <vt:lpstr>Strategies for investing in stocks</vt:lpstr>
      <vt:lpstr>Sector rotation</vt:lpstr>
      <vt:lpstr>Strategies for investing in stocks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5 DETERMINANTS OF LABOR SUPPLY OF HUSBANDS AND WIVES</dc:title>
  <dc:creator>Ranjhas</dc:creator>
  <cp:lastModifiedBy>NTS</cp:lastModifiedBy>
  <cp:revision>1651</cp:revision>
  <dcterms:created xsi:type="dcterms:W3CDTF">2012-09-17T13:13:53Z</dcterms:created>
  <dcterms:modified xsi:type="dcterms:W3CDTF">2014-06-28T11:16:47Z</dcterms:modified>
</cp:coreProperties>
</file>