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1" r:id="rId4"/>
    <p:sldId id="292" r:id="rId5"/>
    <p:sldId id="293" r:id="rId6"/>
    <p:sldId id="262" r:id="rId7"/>
    <p:sldId id="297" r:id="rId8"/>
    <p:sldId id="263" r:id="rId9"/>
    <p:sldId id="298" r:id="rId10"/>
    <p:sldId id="264" r:id="rId11"/>
    <p:sldId id="299" r:id="rId12"/>
    <p:sldId id="265" r:id="rId13"/>
    <p:sldId id="300" r:id="rId14"/>
    <p:sldId id="266" r:id="rId15"/>
    <p:sldId id="301" r:id="rId16"/>
    <p:sldId id="267" r:id="rId17"/>
    <p:sldId id="302" r:id="rId18"/>
    <p:sldId id="268" r:id="rId19"/>
    <p:sldId id="303" r:id="rId20"/>
    <p:sldId id="269" r:id="rId21"/>
    <p:sldId id="304" r:id="rId22"/>
    <p:sldId id="270" r:id="rId23"/>
    <p:sldId id="271" r:id="rId24"/>
    <p:sldId id="272" r:id="rId25"/>
    <p:sldId id="273" r:id="rId26"/>
    <p:sldId id="27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10F7B-07BD-4786-A25F-F8C0E8790AA2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280E0-CE9E-4C37-9017-4C4CCFC604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Investment and portfolio management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MGT 531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229600" cy="2362200"/>
          </a:xfrm>
        </p:spPr>
        <p:txBody>
          <a:bodyPr>
            <a:normAutofit/>
          </a:bodyPr>
          <a:lstStyle/>
          <a:p>
            <a:r>
              <a:rPr lang="en-US" b="1" dirty="0" smtClean="0"/>
              <a:t>Investment and portfolio management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342900" lvl="6" indent="-34290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                           Lecture #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21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/>
              <a:t>Kristina </a:t>
            </a:r>
            <a:r>
              <a:rPr lang="en-US" b="1" dirty="0" err="1" smtClean="0"/>
              <a:t>Levišauskait</a:t>
            </a:r>
            <a:r>
              <a:rPr lang="en-US" b="1" dirty="0" smtClean="0"/>
              <a:t> (2010)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Financial ratios by </a:t>
            </a:r>
            <a:r>
              <a:rPr lang="en-US" dirty="0" smtClean="0"/>
              <a:t>category</a:t>
            </a:r>
          </a:p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Market value ratios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Stock valuation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today's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Stock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valuation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process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fundamental and speculative value of stock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stock market prices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reflect the fundamental value.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distinction between 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fundamental and speculative value of stock is very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important one.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Fundamental value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here we understand the value of an equity investment,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that is held over the long term,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as opposed to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value,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speculative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trading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can be realized by short term,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speculative trading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Stock valuation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Stock valuation process: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Forecasting of future cash flows for the stock.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Forecasting of the stock price.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Calculation of Present value of these cash flows.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result is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intrinsic (investment) value of stock.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Stock valuation process: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4. Comparison of intrinsic value of stock and current market price of the stock and decision making: to buy or to sell the stock.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Valuation methods: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1. Method of income capitalization.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2. Discounted dividend models.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3. Valuation using multiples.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Valuation methods: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method is based on the use of Present and Future value concept well known in finance.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value of any investment could be estimated as present value of future cash flows generated by this investment, using formula: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 = CF1 / (1 + k) + CF2/ (1 + k)2 + … +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CFn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/ (1 + k)ⁿ =</a:t>
            </a:r>
          </a:p>
          <a:p>
            <a:r>
              <a:rPr lang="el-GR" sz="2400" b="1" dirty="0" smtClean="0">
                <a:latin typeface="Arial" pitchFamily="34" charset="0"/>
                <a:cs typeface="Arial" pitchFamily="34" charset="0"/>
              </a:rPr>
              <a:t>= Σ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CFt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/ (1 + k)t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Method of income capitalization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here CF - expected cash flows from the investment during period t;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k - discount rate (capitalization rate or required rate of return for the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investor, which include the expected level of risk).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Discounted dividend models</a:t>
            </a:r>
          </a:p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discounted dividends models (DDM) is based on the method of income </a:t>
            </a:r>
            <a:r>
              <a:rPr lang="en-US" sz="2400" smtClean="0">
                <a:latin typeface="Arial" pitchFamily="34" charset="0"/>
                <a:cs typeface="Arial" pitchFamily="34" charset="0"/>
              </a:rPr>
              <a:t>capitalization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considers the stock price as the discounted value of future dividends,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at the risk adjusted required return of equity, for dividend paying firms.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Important assumption behind the DDM: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the only way a corporation can transfer wealth to its stockholders is through the payment of dividend,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dividends are the only source of cash payment to a common stock investor.</a:t>
            </a:r>
          </a:p>
          <a:p>
            <a:endParaRPr lang="en-US" b="1" i="1" dirty="0" smtClean="0"/>
          </a:p>
          <a:p>
            <a:r>
              <a:rPr lang="en-US" b="1" i="1" dirty="0" smtClean="0"/>
              <a:t>Common stock value using DDM:</a:t>
            </a:r>
          </a:p>
          <a:p>
            <a:r>
              <a:rPr lang="en-US" b="1" dirty="0" smtClean="0"/>
              <a:t>V = D1 /(1 + k) + D2 / (1 + k)2 + … + </a:t>
            </a:r>
            <a:r>
              <a:rPr lang="en-US" b="1" dirty="0" err="1" smtClean="0"/>
              <a:t>Dn</a:t>
            </a:r>
            <a:r>
              <a:rPr lang="en-US" b="1" dirty="0" smtClean="0"/>
              <a:t>/(1 + k)ⁿ = </a:t>
            </a:r>
            <a:r>
              <a:rPr lang="el-GR" b="1" dirty="0" smtClean="0"/>
              <a:t>Σ </a:t>
            </a:r>
            <a:r>
              <a:rPr lang="en-US" b="1" dirty="0" err="1" smtClean="0"/>
              <a:t>Dt</a:t>
            </a:r>
            <a:r>
              <a:rPr lang="en-US" b="1" dirty="0" smtClean="0"/>
              <a:t> / (1 + k)t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br>
              <a:rPr lang="en-US" sz="4400" i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 D1,2 …,t is stock dividend for the period 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forecasted dividends during long-term valuation period of dividends are the key factor influencing the stock value.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Expected growth rate in dividends (g) is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calculated by formula: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 = (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- Dt-1)/ Dt-1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Various types of DDM, depending upon the assumptions about the expected growth rate in dividends (g):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“Zero” growth DDM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Constant growth DDM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Multistage growth DDM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“Zero” growth DDM</a:t>
            </a: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Assumption: D1 = D2 = D3 = ... = D∞, that means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= Dt-1 and g = 0.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basic DDM formula for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stock valuation using “zero” growth model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becomes as follows: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 = D1/ k or D0 / k0 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Constant growth DDM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Assumption: if last year (t0) firm was paying D0 dividends, then in period t=1 its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dividends will grow at growth rate g: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D1 = D0 (1 + g) or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Dt-1 (1 + g) = D0(1 + g)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basic DDM formula for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stock valuation using constant growth model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becomes as follows: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∞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 = Σ D0 (1 + g)/ (1 + k)t (continuing series) (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Discounted dividend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 = D1/ (k - g) (Gordon formula)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Observed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Price Earning Ratio (PER):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Prices of stock and earnings measures, from which observed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PERs are derived, are publicly available.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Earnings per share are observed or estimates of analysts.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observed PERs for a firm, a group of firms, an industry, of the index derives directly from such data.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What should be the PER, according to analysts, might differ from observed PER.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It is important to make a distinction between observed PER with normative PER*, or what the PER should be.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Earning Ratio (PER):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PER* = V / EPS0 , (4.11)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here: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- normative PER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 - intrinsic value of the stock;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EPS0 - earnings per share for the last period.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Investor might consider that the PER* that should apply to the firm,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of which stock value has to be estimated,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should be in line with peer firms selected or the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industry average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Earning Ratio (PER):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Decision making for investment in stocks, using PER: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&gt; PER - decision to buy or to keep the stock, because it is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under valuated;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&lt; PER - decision to sell the stock, because it is over valuated;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If PER*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= PER - stock is valuated at the same range as in the market. 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this case the decision depends on the additional observations of investor.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are remarkable variations of PERs across firms, industries, etc.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Decision making for investment in stocks PER: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1011</Words>
  <Application>Microsoft Office PowerPoint</Application>
  <PresentationFormat>On-screen Show (4:3)</PresentationFormat>
  <Paragraphs>152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 Investment and portfolio management </vt:lpstr>
      <vt:lpstr>Investment and portfolio management </vt:lpstr>
      <vt:lpstr>References</vt:lpstr>
      <vt:lpstr>SUMMARY OF LAST LECTURE</vt:lpstr>
      <vt:lpstr>Contents of today's lecture</vt:lpstr>
      <vt:lpstr>Stock valuation</vt:lpstr>
      <vt:lpstr>Slide 7</vt:lpstr>
      <vt:lpstr>Stock valuation process: </vt:lpstr>
      <vt:lpstr>Slide 9</vt:lpstr>
      <vt:lpstr>Valuation methods: </vt:lpstr>
      <vt:lpstr>Slide 11</vt:lpstr>
      <vt:lpstr>Method of income capitalization </vt:lpstr>
      <vt:lpstr>Slide 13</vt:lpstr>
      <vt:lpstr>Discounted dividend models </vt:lpstr>
      <vt:lpstr>Slide 15</vt:lpstr>
      <vt:lpstr>Discounted dividend models </vt:lpstr>
      <vt:lpstr>Slide 17</vt:lpstr>
      <vt:lpstr>Discounted dividend models</vt:lpstr>
      <vt:lpstr>Slide 19</vt:lpstr>
      <vt:lpstr>Discounted dividend models</vt:lpstr>
      <vt:lpstr>Slide 21</vt:lpstr>
      <vt:lpstr>Discounted dividend models</vt:lpstr>
      <vt:lpstr>Discounted dividend models</vt:lpstr>
      <vt:lpstr>Price Earning Ratio (PER):</vt:lpstr>
      <vt:lpstr>Price Earning Ratio (PER):</vt:lpstr>
      <vt:lpstr>Decision making for investment in stocks PER: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ratios by category</dc:title>
  <dc:creator>Administrator</dc:creator>
  <cp:lastModifiedBy>Administrator</cp:lastModifiedBy>
  <cp:revision>14</cp:revision>
  <dcterms:created xsi:type="dcterms:W3CDTF">2014-06-24T11:02:17Z</dcterms:created>
  <dcterms:modified xsi:type="dcterms:W3CDTF">2014-06-25T07:05:42Z</dcterms:modified>
</cp:coreProperties>
</file>