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9" r:id="rId2"/>
    <p:sldId id="290" r:id="rId3"/>
    <p:sldId id="291" r:id="rId4"/>
    <p:sldId id="292" r:id="rId5"/>
    <p:sldId id="293" r:id="rId6"/>
    <p:sldId id="258" r:id="rId7"/>
    <p:sldId id="259" r:id="rId8"/>
    <p:sldId id="294" r:id="rId9"/>
    <p:sldId id="260" r:id="rId10"/>
    <p:sldId id="261" r:id="rId11"/>
    <p:sldId id="29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10F7B-07BD-4786-A25F-F8C0E8790AA2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280E0-CE9E-4C37-9017-4C4CCFC604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10F7B-07BD-4786-A25F-F8C0E8790AA2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280E0-CE9E-4C37-9017-4C4CCFC604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10F7B-07BD-4786-A25F-F8C0E8790AA2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280E0-CE9E-4C37-9017-4C4CCFC604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10F7B-07BD-4786-A25F-F8C0E8790AA2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280E0-CE9E-4C37-9017-4C4CCFC604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10F7B-07BD-4786-A25F-F8C0E8790AA2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280E0-CE9E-4C37-9017-4C4CCFC604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10F7B-07BD-4786-A25F-F8C0E8790AA2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280E0-CE9E-4C37-9017-4C4CCFC604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10F7B-07BD-4786-A25F-F8C0E8790AA2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280E0-CE9E-4C37-9017-4C4CCFC604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10F7B-07BD-4786-A25F-F8C0E8790AA2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280E0-CE9E-4C37-9017-4C4CCFC604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10F7B-07BD-4786-A25F-F8C0E8790AA2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280E0-CE9E-4C37-9017-4C4CCFC604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10F7B-07BD-4786-A25F-F8C0E8790AA2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280E0-CE9E-4C37-9017-4C4CCFC604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10F7B-07BD-4786-A25F-F8C0E8790AA2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280E0-CE9E-4C37-9017-4C4CCFC604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910F7B-07BD-4786-A25F-F8C0E8790AA2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6280E0-CE9E-4C37-9017-4C4CCFC6041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81200"/>
            <a:ext cx="8229600" cy="12954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Investment and portfolio management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0"/>
            <a:ext cx="8229600" cy="2316163"/>
          </a:xfrm>
        </p:spPr>
        <p:txBody>
          <a:bodyPr/>
          <a:lstStyle/>
          <a:p>
            <a:pPr algn="ctr">
              <a:buNone/>
            </a:pPr>
            <a:r>
              <a:rPr lang="en-US" b="1" dirty="0" smtClean="0"/>
              <a:t>MGT 531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81200"/>
            <a:ext cx="8229600" cy="2362200"/>
          </a:xfrm>
        </p:spPr>
        <p:txBody>
          <a:bodyPr>
            <a:normAutofit/>
          </a:bodyPr>
          <a:lstStyle/>
          <a:p>
            <a:r>
              <a:rPr lang="en-US" b="1" dirty="0" smtClean="0"/>
              <a:t>Investment and portfolio management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marL="342900" lvl="6" indent="-342900"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                                               Lecture # 20</a:t>
            </a:r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>
                <a:latin typeface="Arial" pitchFamily="34" charset="0"/>
                <a:cs typeface="Arial" pitchFamily="34" charset="0"/>
              </a:rPr>
              <a:t>The course assumes little prior applied knowledge in the area of finance.</a:t>
            </a:r>
          </a:p>
          <a:p>
            <a:pPr algn="just"/>
            <a:endParaRPr lang="en-US" sz="28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b="1" dirty="0" smtClean="0">
                <a:latin typeface="Arial" pitchFamily="34" charset="0"/>
                <a:cs typeface="Arial" pitchFamily="34" charset="0"/>
              </a:rPr>
              <a:t>References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/>
              <a:t>Kristina </a:t>
            </a:r>
            <a:r>
              <a:rPr lang="en-US" b="1" dirty="0" err="1" smtClean="0"/>
              <a:t>Levišauskait</a:t>
            </a:r>
            <a:r>
              <a:rPr lang="en-US" b="1" dirty="0" smtClean="0"/>
              <a:t> (2010)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‘Investment  Analysis and Portfolio Management’, </a:t>
            </a: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LAST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i="1" dirty="0" smtClean="0">
                <a:latin typeface="Arial" pitchFamily="34" charset="0"/>
                <a:cs typeface="Arial" pitchFamily="34" charset="0"/>
              </a:rPr>
              <a:t>Industry’s analysis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 Discussion of different questions with respect to performance of  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Industry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/>
          </a:p>
          <a:p>
            <a:r>
              <a:rPr lang="en-US" i="1" dirty="0" smtClean="0">
                <a:latin typeface="Arial" pitchFamily="34" charset="0"/>
                <a:cs typeface="Arial" pitchFamily="34" charset="0"/>
              </a:rPr>
              <a:t>Development of Industry’s analysis</a:t>
            </a:r>
          </a:p>
          <a:p>
            <a:r>
              <a:rPr lang="en-US" dirty="0" smtClean="0"/>
              <a:t>3. </a:t>
            </a:r>
            <a:r>
              <a:rPr lang="en-US" b="1" i="1" dirty="0" smtClean="0">
                <a:latin typeface="Arial" pitchFamily="34" charset="0"/>
                <a:cs typeface="Arial" pitchFamily="34" charset="0"/>
              </a:rPr>
              <a:t>Costs</a:t>
            </a:r>
          </a:p>
          <a:p>
            <a:r>
              <a:rPr lang="en-US" sz="2800" b="1" i="1" dirty="0" smtClean="0">
                <a:latin typeface="Arial" pitchFamily="34" charset="0"/>
                <a:cs typeface="Arial" pitchFamily="34" charset="0"/>
              </a:rPr>
              <a:t>4. </a:t>
            </a: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The influence of the whole economics and financial market to the industry: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Contents of today's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Financial ratios by category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Market value ratios 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Stock valuation</a:t>
            </a:r>
          </a:p>
          <a:p>
            <a:r>
              <a:rPr lang="en-US" b="1" i="1" dirty="0" smtClean="0">
                <a:latin typeface="Arial" pitchFamily="34" charset="0"/>
                <a:cs typeface="Arial" pitchFamily="34" charset="0"/>
              </a:rPr>
              <a:t>Stock valuation process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i="1" dirty="0" smtClean="0">
                <a:latin typeface="Arial" pitchFamily="34" charset="0"/>
                <a:cs typeface="Arial" pitchFamily="34" charset="0"/>
              </a:rPr>
              <a:t>fundamental and speculative value of stock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357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kumimoji="0"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Price/Earnings ratio (PER)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Market price of the stock/ Earnings per share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Book value of the stock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(Equity–Preferred stock- Preferred stock dividends) /</a:t>
                      </a:r>
                    </a:p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Number of Common Stock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Market price to Book value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Market price of the stock /</a:t>
                      </a:r>
                    </a:p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Book value of the stock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Dividends per share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(Dividends - Preferred stock dividends)/</a:t>
                      </a:r>
                    </a:p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Number of Common Stock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Payout Ratio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Dividends per share / Earnings per share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ratios by category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Market value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ratios provide an investor with a shortest way to understand how attractive the stock in the market is.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But looking for long-term investment decisions investor must analyze not only the current market results but to assess the potential of the firm to generate earnings in the future.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Thus, only using the other groups of financial ratios investor can receive “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a full picture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” of the financial condition of the firm and when continue with stock valuation.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After calculating the ratios, the investor must compare the ratios of the firm with the ratios of a relevant benchmark.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Stock analysis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selection of the appropriate benchmark is a difficult decision.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For this reason firms are frequently benchmarked against other firms with similar size and in the same home country and industry.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Stock analysis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However, such comparisons do not always reveal whether the company is buy-worthy, because the whole size category, country or industry may under perform.</a:t>
            </a:r>
          </a:p>
          <a:p>
            <a:pPr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 When using these ratios for analysis of the firm investors compare them also with industry average.</a:t>
            </a:r>
          </a:p>
          <a:p>
            <a:pPr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Decision making of investment in stocks.</a:t>
            </a:r>
          </a:p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Stock valuation</a:t>
            </a:r>
          </a:p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Valuation theory is grounded on the assumption that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investors are rational, wealth maximizing individuals and that 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stock market prices reflect the fundamental value.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 Stock valuation</a:t>
            </a:r>
            <a:br>
              <a:rPr lang="en-US" sz="4400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402</Words>
  <Application>Microsoft Office PowerPoint</Application>
  <PresentationFormat>On-screen Show (4:3)</PresentationFormat>
  <Paragraphs>65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 Investment and portfolio management </vt:lpstr>
      <vt:lpstr>Investment and portfolio management </vt:lpstr>
      <vt:lpstr>References</vt:lpstr>
      <vt:lpstr>SUMMARY OF LAST LECTURE</vt:lpstr>
      <vt:lpstr>Contents of today's lecture</vt:lpstr>
      <vt:lpstr>Financial ratios by category</vt:lpstr>
      <vt:lpstr>Stock analysis</vt:lpstr>
      <vt:lpstr>Slide 8</vt:lpstr>
      <vt:lpstr>Stock analysis</vt:lpstr>
      <vt:lpstr> Stock valuation 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Financial ratios by category</dc:title>
  <dc:creator>Administrator</dc:creator>
  <cp:lastModifiedBy>Administrator</cp:lastModifiedBy>
  <cp:revision>11</cp:revision>
  <dcterms:created xsi:type="dcterms:W3CDTF">2014-06-24T11:02:17Z</dcterms:created>
  <dcterms:modified xsi:type="dcterms:W3CDTF">2014-06-25T05:53:20Z</dcterms:modified>
</cp:coreProperties>
</file>