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59"/>
  </p:notesMasterIdLst>
  <p:sldIdLst>
    <p:sldId id="485" r:id="rId2"/>
    <p:sldId id="698" r:id="rId3"/>
    <p:sldId id="412" r:id="rId4"/>
    <p:sldId id="699" r:id="rId5"/>
    <p:sldId id="700" r:id="rId6"/>
    <p:sldId id="701" r:id="rId7"/>
    <p:sldId id="703" r:id="rId8"/>
    <p:sldId id="702" r:id="rId9"/>
    <p:sldId id="651" r:id="rId10"/>
    <p:sldId id="706" r:id="rId11"/>
    <p:sldId id="705" r:id="rId12"/>
    <p:sldId id="704" r:id="rId13"/>
    <p:sldId id="655" r:id="rId14"/>
    <p:sldId id="710" r:id="rId15"/>
    <p:sldId id="709" r:id="rId16"/>
    <p:sldId id="708" r:id="rId17"/>
    <p:sldId id="707" r:id="rId18"/>
    <p:sldId id="658" r:id="rId19"/>
    <p:sldId id="657" r:id="rId20"/>
    <p:sldId id="656" r:id="rId21"/>
    <p:sldId id="659" r:id="rId22"/>
    <p:sldId id="661" r:id="rId23"/>
    <p:sldId id="660" r:id="rId24"/>
    <p:sldId id="662" r:id="rId25"/>
    <p:sldId id="663" r:id="rId26"/>
    <p:sldId id="664" r:id="rId27"/>
    <p:sldId id="665" r:id="rId28"/>
    <p:sldId id="666" r:id="rId29"/>
    <p:sldId id="668" r:id="rId30"/>
    <p:sldId id="667" r:id="rId31"/>
    <p:sldId id="696" r:id="rId32"/>
    <p:sldId id="669" r:id="rId33"/>
    <p:sldId id="670" r:id="rId34"/>
    <p:sldId id="697" r:id="rId35"/>
    <p:sldId id="671" r:id="rId36"/>
    <p:sldId id="672" r:id="rId37"/>
    <p:sldId id="673" r:id="rId38"/>
    <p:sldId id="674" r:id="rId39"/>
    <p:sldId id="675" r:id="rId40"/>
    <p:sldId id="676" r:id="rId41"/>
    <p:sldId id="679" r:id="rId42"/>
    <p:sldId id="680" r:id="rId43"/>
    <p:sldId id="681" r:id="rId44"/>
    <p:sldId id="683" r:id="rId45"/>
    <p:sldId id="682" r:id="rId46"/>
    <p:sldId id="684" r:id="rId47"/>
    <p:sldId id="685" r:id="rId48"/>
    <p:sldId id="686" r:id="rId49"/>
    <p:sldId id="687" r:id="rId50"/>
    <p:sldId id="688" r:id="rId51"/>
    <p:sldId id="689" r:id="rId52"/>
    <p:sldId id="690" r:id="rId53"/>
    <p:sldId id="693" r:id="rId54"/>
    <p:sldId id="691" r:id="rId55"/>
    <p:sldId id="694" r:id="rId56"/>
    <p:sldId id="692" r:id="rId57"/>
    <p:sldId id="695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37" autoAdjust="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286000"/>
            <a:ext cx="670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              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8466" y="3244334"/>
            <a:ext cx="198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Lecture #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18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199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/>
              <a:t>Kristina </a:t>
            </a:r>
            <a:r>
              <a:rPr lang="en-US" sz="2000" b="1" dirty="0" err="1" smtClean="0"/>
              <a:t>Levišauskait</a:t>
            </a:r>
            <a:r>
              <a:rPr lang="en-US" sz="2000" b="1" dirty="0" smtClean="0"/>
              <a:t> (2010)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2960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/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Monetary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policy: Instruments and impact on economy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/>
              <a:t>Stock </a:t>
            </a:r>
            <a:r>
              <a:rPr lang="en-US" sz="2800" dirty="0" smtClean="0"/>
              <a:t>analysis: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Industry’s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analysis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Discussion of different questions with respect to performance of 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Industry’s analysis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Discussion of different questions with respect to performance of 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Development of Industry’s analysis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Contents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todays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lecture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What is the stage of the industry’s development cycle? (Introductory? Growth? Maturity? Decline?)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ndustry’s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development cycle?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other way for the development of Industry’s analysis by focusing it into four important areas: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I.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Demand: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Could this sector/ industry be described as growing, mature or cyclical?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How are this sector/ industry influenced by changes in GDP or interest rates?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If the industry is cyclical, what is the key driver of it demand/ profit: business (capital expenditures) or consumption cycle?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Is where in the market of industry’s goods the surplus?,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how strong is the fight for market share?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How precisely the demand for capital </a:t>
            </a:r>
            <a:r>
              <a:rPr lang="en-US" sz="2000" dirty="0" smtClean="0"/>
              <a:t>is defined?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Are the goods in this industry expensive? luxury goods? cheap? For day-to-day consumption?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II. Pricing: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How consolidated (concentrated) is this industry?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What are the barriers for entrance to this industry? Are they high?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How powerful and demanding are the consumers in this industry?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Is where in this industry a high competition in the international environment?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b="1" i="1" dirty="0" smtClean="0">
                <a:latin typeface="Arial" pitchFamily="34" charset="0"/>
                <a:cs typeface="Arial" pitchFamily="34" charset="0"/>
              </a:rPr>
              <a:t>III. Costs: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How is the industry supplied with the implements of production?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Are the tendencies of the prices for raw materials used in this industry substantially influencing the profit?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Are the labor costs the main component?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Is the question of qualification for the human resources in this industry?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IV.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influence of the whole economics and financial market to the industry: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Is this industry defensive or growing? How it could function in period of economic recession?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How is this industry influenced by interest rates?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Are severe stocks dominated in this industry?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Is this sector global?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How the fluctuations in currency exchange rate are influencing the sector?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Are these fluctuations of currency exchange rate influencing the amount of profit received from abroad or the competitiveness of the sector?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Is it possibility that political and/ or regulation risk could influence the sector?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Fundamental analysis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base for the company analysis is fundamental analyses are the publicly disclosed and audited financial statements of the company: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Balance Sheet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Profit/ loss Statement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Cash Flow Statement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Statement of Profit Distribution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Analysis could use the period not less than 3 years.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Ratio analysis is useful when converting raw financial statement information into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form that makes easy to compare firms of different sizes.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analysis includes the examination of the main financial ratios: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Profitability ratios, which measure the earning power of the firm.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Liquidity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Debt ratios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4. Asset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Market value ratios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Profitability ratios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which measure the earning power of the firm.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Liquidity ratios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which measure the ability of the firm to pay its immediate liabilities.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Debt ratios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which measure the firm’s ability to pay the debt obligations over the time.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 Asset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 utilization ratios, which measure the firm’s ability to use its assets efficiently.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Market value ratios are an additional group of ratios which reflect the market value of the stock and the firm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Ratio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 Equation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Profitability ratios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Gross profit margin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Gross profit/ Sales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Operating profit margin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Operating profit / Sales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profit margin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income/ Sales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Return on assets (ROA)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income / Total assets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Return on equity (ROE)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income / Stockholders’ equity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Liquidity ratios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Current ratio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Current assets / Current liabilities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ratios by category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TimesNewRoman,Bold"/>
                        </a:rPr>
                        <a:t>Ratio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TimesNewRoman,Bold"/>
                        </a:rPr>
                        <a:t>Equation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Liquidity ratios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Quick ratio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(Current assets – Inventory) / Current liabilities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working capital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Current assets - Current liabilities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Debt ratios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Debt to assets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liabilities</a:t>
                      </a:r>
                      <a:r>
                        <a:rPr kumimoji="0" lang="pt-BR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 Total assets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Debt to equity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Debt / Equity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Times interest earned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Income before interest and taxes / Interest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Financial ratios by category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Asset utilization ratios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Inventory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 of goods sold / Inventory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Receivables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Sales (credit) / Receivables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Fixed asset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Sales/ Fixed assets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assets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Sales/ Total assets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 Value Ratios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Capitalization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common stock *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 price of the common stock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Earnings per share (EPS)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(Net Income – Cash Dividends of Preferred stock) /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Common Stocks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ratios by category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Price/Earnings ratio (PER)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Market price of the stock/ Earnings per share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Book value of the stock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(Equity–Preferred stock- Preferred stock dividends) /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Common Stock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 price to Book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 price of the stock /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Book value of the stock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Dividends per share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(Dividends - Preferred stock dividends)/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Common Stock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Payout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Dividends per share / Earnings per share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ratios by category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Market value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ratios provide an investor with a shortest way to understand how attractive the stock in the market is.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But looking for long-term investment decisions investor must analyze not only the current market results but to assess the potential of the firm to generate earnings in the future.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Thus, only using the other groups of financial ratios investor can receive “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full picture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” of the financial condition of the firm and when continue with stock valuation.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After calculating the ratios, the investor must compare the ratios of the firm with the ratios of a relevant benchmark.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selection of the appropriate benchmark is a difficult decision.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For this reason firms are frequently benchmarked against other firms with similar size and in the same home country and industry.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However, such comparisons do not always reveal whether the company is buy-worthy, because the whole size category, country or industry may under perform.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When using these ratios for analysis of the firm investors compare them also with industry average.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Decision making of investment in stocks.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Stock valuation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Valuation theory is grounded on the assumption that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investors are rational, wealth maximizing individuals and that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stock market prices reflect the fundamental value.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Stock valuation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distinction between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fundamental and speculative value of stock is very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important one.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Fundamental value here we understand the value of an equity investment,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that is held over the long term,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as opposed to the value that can be realized by short term, speculative trading.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Stock valuation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Stock valuation process: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Forecasting of future cash flows for the stock.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Forecasting of the stock price.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Calculation of Present value of these cash flows.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result is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intrinsic (investment) value of stock.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Stock valuation process: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4. Comparison of intrinsic value of stock and current market price of the stock and decision making: to buy or to sell the stock.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Valuation methods: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1. Method of income capitalization.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2. Discounted dividend models.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3. Valuation using multiples.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Valuation methods: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method is based on the use of Present and Future value concept well known in finance.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value of any investment could be estimated as present value of future cash flows generated by this investment, using formula: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 = CF1 / (1 + k) + CF2/ (1 + k)2 + … +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CFn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/ (1 + k)ⁿ =</a:t>
            </a:r>
          </a:p>
          <a:p>
            <a:r>
              <a:rPr lang="el-GR" sz="2400" b="1" dirty="0" smtClean="0">
                <a:latin typeface="Arial" pitchFamily="34" charset="0"/>
                <a:cs typeface="Arial" pitchFamily="34" charset="0"/>
              </a:rPr>
              <a:t>= Σ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CFt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/ (1 + k)t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Method of income capitalization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here CF - expected cash flows from the investment during period t;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k - discount rate (capitalization rate or required rate of return for the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investor, which include the expected level of risk).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Discounted dividend models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discounted dividends models (DDM) is based on the method of income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capitalization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considers the stock price as the discounted value of future dividends,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at the risk adjusted required return of equity, for dividend paying firms.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Important assumption behind the DDM: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the only way a corporation can transfer wealth to its stockholders is through the payment of dividend,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because dividends are the only source of cash payment to a common stock investor.</a:t>
            </a:r>
          </a:p>
          <a:p>
            <a:endParaRPr lang="en-US" b="1" i="1" dirty="0" smtClean="0"/>
          </a:p>
          <a:p>
            <a:r>
              <a:rPr lang="en-US" b="1" i="1" dirty="0" smtClean="0"/>
              <a:t>Common stock value using DDM:</a:t>
            </a:r>
          </a:p>
          <a:p>
            <a:r>
              <a:rPr lang="en-US" b="1" dirty="0" smtClean="0"/>
              <a:t>V = D1 /(1 + k) + D2 / (1 + k)2 + … + </a:t>
            </a:r>
            <a:r>
              <a:rPr lang="en-US" b="1" dirty="0" err="1" smtClean="0"/>
              <a:t>Dn</a:t>
            </a:r>
            <a:r>
              <a:rPr lang="en-US" b="1" dirty="0" smtClean="0"/>
              <a:t>/(1 + k)ⁿ = </a:t>
            </a:r>
            <a:r>
              <a:rPr lang="el-GR" b="1" dirty="0" smtClean="0"/>
              <a:t>Σ </a:t>
            </a:r>
            <a:r>
              <a:rPr lang="en-US" b="1" dirty="0" err="1" smtClean="0"/>
              <a:t>Dt</a:t>
            </a:r>
            <a:r>
              <a:rPr lang="en-US" b="1" dirty="0" smtClean="0"/>
              <a:t> / (1 + k)t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here D1,2 …,t is stock dividend for the period 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forecasted dividends during long-term valuation period of dividends are the key factor influencing the stock value.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Expected growth rate in dividends (g) is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calculated by formula: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 = (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- Dt-1)/ Dt-1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Various types of DDM, depending upon the assumptions about the expected growth rate in dividends (g):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“Zero” growth DDM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Constant growth DDM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Multistage growth DDM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“Zero” growth DDM</a:t>
            </a: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Assumption: D1 = D2 = D3 = ... = D∞, that means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= Dt-1 and g = 0.</a:t>
            </a:r>
          </a:p>
          <a:p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basic DDM formula for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stock valuation using “zero” growth model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becomes as follows: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 = D1/ k or D0 / k0 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Constant growth DDM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Assumption: if last year (t0) firm was paying D0 dividends, then in period t=1 its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dividends will grow at growth rate g: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D1 = D0 (1 + g) or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= Dt-1 (1 + g) = D0(1 + g)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basic DDM formula for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stock valuation using constant growth model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becomes as follows: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∞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 = Σ D0 (1 + g)/ (1 + k)t (continuing series) (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 = D1/ (k - g) (Gordon formula)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Observed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Price Earning Ratio (PER):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Prices of stock and earnings measures, from which observed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PERs are derived, are publicly available.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Earnings per share are observed or estimates of analysts.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observed PERs for a firm, a group of firms, an industry, of the index derives directly from such data.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should be the PER, according to analysts, might differ from observed PER.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is important to make a distinction between observed PER with normative PER*, or what the PER should be.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Earning Ratio (PER):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PER* = V / EPS0 , (4.11)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here: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- normative PER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 - intrinsic value of the stock;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EPS0 - earnings per share for the last period.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 might consider that the PER* that should apply to the firm,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of which stock value has to be estimated,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should be in line with peer firms selected or the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industry average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Earning Ratio (PER):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Decision making for investment in stocks, using PER: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&gt; PER - decision to buy or to keep the stock, because it is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under valuated;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&lt; PER - decision to sell the stock, because it is over valuated;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= PER - stock is valuated at the same range as in the market. 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this case the decision depends on the additional observations of investor.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There are remarkable variations of PERs across firms, industries, etc.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Decision making for investment in stocks PER: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is because PERs are a synthetic measure combining all effects of different equity value drivers: growth, profitability, risk.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 is increasing, then the profitability of the firm and its growth rates are increasing.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PER is decreasing then the risk of the firm is increasing.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Interest rates are correlated with inverse of PER, because PER increases when risk free rate decreases.</a:t>
            </a:r>
          </a:p>
          <a:p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The other alternative multiples used for stock valuation by investors include: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Sales / Market capitalization of the firm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Sales / Equity value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Market capitalization /Book Value of the Equity Ratio.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alternative multiples are used when earnings are not representative.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 could be the high growth (Internet) firms with negative net income, negative EPS and actual stock price irrelevant usage.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using these multiplies investors usually consider: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that: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PER* that should apply to the firm,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of which stock value has to be estimated,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should be in line with peer firms selected or the industry average.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 this section we review the important principles behind the stock selection process;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that are relevant in the formation and  management of the stock portfolios.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focus on the explanation of the principal categories of common stock:,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especially the investment characteristics that make a category of stock suitable for one portfolio but not for another.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Formation of stock portfolios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most widely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used categories of stocks are: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blue chip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income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cyclical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defensive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growth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speculative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Penny stocks.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b="1" i="1" dirty="0" smtClean="0">
                <a:latin typeface="Arial" pitchFamily="34" charset="0"/>
                <a:cs typeface="Arial" pitchFamily="34" charset="0"/>
              </a:rPr>
              <a:t>Blue chip stock is the best known of all the categories of stocks presented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above. 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These stocks represent the best-known firms among the investment community.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But it is difficult to define exactly this category of stock, because in most cases blue chip stocks are presented using the examples of the firms. 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One common definition of Blue Chip Company is that this company has long continuous history of divided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payments.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Blue chip stock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example, Coca Cola has a history of dividend payments more than for 100 years.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But it doesn’t mean that the younger successful companies running business for some decades and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paying dividends can’t be categorized as “blue chips” in the specific investment environment.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From the other side, many high quality stocks do not meet the criterion of uninterrupted dividend history.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is a practice that brokerage firms recommend for their clients – individual investors the list of blue chip stock as high quality ones in their understanding, based on the analysis of information about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the firm.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Blue chip stock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Income stocks are the stocks, the earnings of which are mainly in the form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dividend income, as opposed to capital gains.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It is considered a conservative, dependable investment, suitable to supplement other income.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Well-established corporations with a consistent record of paying dividends are usually considered income stock.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 addition, income stocks usually are those that historically have paid a larger-than-average percentage of their net income after taxes as dividends to their shareholders and the payout ratio for these companies are high.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dirty="0" smtClean="0">
                <a:latin typeface="Arial" pitchFamily="34" charset="0"/>
                <a:cs typeface="Arial" pitchFamily="34" charset="0"/>
              </a:rPr>
              <a:t>The common examples of income stocks are the stocks of public utilities, such as telecommunication companies, electric companies, etc.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b="1" i="1" dirty="0" smtClean="0">
                <a:latin typeface="Arial" pitchFamily="34" charset="0"/>
                <a:cs typeface="Arial" pitchFamily="34" charset="0"/>
              </a:rPr>
              <a:t>Cyclical stocks are the securities that go up and down in value with the trend</a:t>
            </a: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of business and economy, rising faster in the periods of rapidly improving business</a:t>
            </a: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conditions and sliding very noticeably when business conditions deteriorate.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 During a recession they do poorly.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The term cyclical does not imply that these stocks are more predictable than other categories.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Cyclical stocks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They are cyclical because they follow business cycle.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examples of cyclical stocks can be industrial chemicals, construction industry,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automobile producers, etc.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Cyclical stocks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Defensive stocks (synonymous – protective stocks) are those which are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opposite to cyclical stocks.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stocks shift little in price movements and are very rarely of interest to speculators.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defensive stocks have low Betas and thus are assigned to the stocks with lower risk.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Held by long-term investors seeking stability, these stocks frequently withstand selling pressure in a falling market.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Defensive stocks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best examples of defensive stocks are food companies, tobacco and alcohol companies and utilities.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Other defensive products include cosmetics, drugs, and health care products.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They continue to sell their products regardless of changes in macroeconomic indicators.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Defensive stocks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Growth stocks (synonymous – performance stocks) are stocks of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corporations whose existing and projected earnings are sufficiently positive to indicate an appreciable and constant increase in the stock’s market value over the extended time period.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rate of increase in market value for these stocks is larger than those of most corporate stock.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Income stocks pay out a relatively high percentage of their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earnings as dividends, but growth stocks do not.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Instead, the company reinvests its earnings into profitable investment opportunities that are expected to increase the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value of the firm, and therefore, the value of the firm’s stock.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Growth stocks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Many firms have never paid a dividend and publicly state they have no plans to do so.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By default it seems these should be a growth stocks, because a stock that pays no dividend and does not increase in value would not be a very attractive investment.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Though the analysts and the experienced investors themselves spend the time trying to discover little-known growth stocks.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Growth stocks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4594</TotalTime>
  <Words>3104</Words>
  <Application>Microsoft Office PowerPoint</Application>
  <PresentationFormat>On-screen Show (4:3)</PresentationFormat>
  <Paragraphs>435</Paragraphs>
  <Slides>57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Concourse</vt:lpstr>
      <vt:lpstr>Slide 1</vt:lpstr>
      <vt:lpstr>Slide 2</vt:lpstr>
      <vt:lpstr>  References </vt:lpstr>
      <vt:lpstr>SUMMARY OF LAST LECTURE</vt:lpstr>
      <vt:lpstr>Contents of todays lecture</vt:lpstr>
      <vt:lpstr>Industry’s development cycle?</vt:lpstr>
      <vt:lpstr>Slide 7</vt:lpstr>
      <vt:lpstr>Slide 8</vt:lpstr>
      <vt:lpstr>Stock analysis</vt:lpstr>
      <vt:lpstr>Slide 10</vt:lpstr>
      <vt:lpstr>Slide 11</vt:lpstr>
      <vt:lpstr>Slide 12</vt:lpstr>
      <vt:lpstr>Stock analysis</vt:lpstr>
      <vt:lpstr>Slide 14</vt:lpstr>
      <vt:lpstr>Slide 15</vt:lpstr>
      <vt:lpstr>Slide 16</vt:lpstr>
      <vt:lpstr>Slide 17</vt:lpstr>
      <vt:lpstr>Stock analysis</vt:lpstr>
      <vt:lpstr>Stock analysis</vt:lpstr>
      <vt:lpstr>Stock analysis</vt:lpstr>
      <vt:lpstr>Stock analysis</vt:lpstr>
      <vt:lpstr>Stock analysis</vt:lpstr>
      <vt:lpstr>Stock analysis</vt:lpstr>
      <vt:lpstr>Financial ratios by category</vt:lpstr>
      <vt:lpstr>Financial ratios by category</vt:lpstr>
      <vt:lpstr>Financial ratios by category</vt:lpstr>
      <vt:lpstr>Financial ratios by category</vt:lpstr>
      <vt:lpstr>Stock analysis</vt:lpstr>
      <vt:lpstr>Stock analysis</vt:lpstr>
      <vt:lpstr> Stock valuation </vt:lpstr>
      <vt:lpstr>Stock valuation</vt:lpstr>
      <vt:lpstr>Stock valuation process: </vt:lpstr>
      <vt:lpstr>Valuation methods: </vt:lpstr>
      <vt:lpstr>Method of income capitalization </vt:lpstr>
      <vt:lpstr>Discounted dividend models </vt:lpstr>
      <vt:lpstr>Discounted dividend models </vt:lpstr>
      <vt:lpstr>Discounted dividend models</vt:lpstr>
      <vt:lpstr>Discounted dividend models</vt:lpstr>
      <vt:lpstr>Discounted dividend models</vt:lpstr>
      <vt:lpstr>Discounted dividend models</vt:lpstr>
      <vt:lpstr>Price Earning Ratio (PER):</vt:lpstr>
      <vt:lpstr>Price Earning Ratio (PER):</vt:lpstr>
      <vt:lpstr>Decision making for investment in stocks PER:</vt:lpstr>
      <vt:lpstr>PER</vt:lpstr>
      <vt:lpstr>PER</vt:lpstr>
      <vt:lpstr>PER</vt:lpstr>
      <vt:lpstr>Formation of stock portfolios </vt:lpstr>
      <vt:lpstr>PER</vt:lpstr>
      <vt:lpstr>Blue chip stock</vt:lpstr>
      <vt:lpstr>Blue chip stock</vt:lpstr>
      <vt:lpstr>Slide 51</vt:lpstr>
      <vt:lpstr>Cyclical stocks</vt:lpstr>
      <vt:lpstr>Cyclical stocks</vt:lpstr>
      <vt:lpstr>Defensive stocks</vt:lpstr>
      <vt:lpstr>Defensive stocks</vt:lpstr>
      <vt:lpstr>Growth stocks</vt:lpstr>
      <vt:lpstr>Growth stocks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Administrator</cp:lastModifiedBy>
  <cp:revision>1553</cp:revision>
  <dcterms:created xsi:type="dcterms:W3CDTF">2012-09-17T13:13:53Z</dcterms:created>
  <dcterms:modified xsi:type="dcterms:W3CDTF">2014-06-24T09:36:09Z</dcterms:modified>
</cp:coreProperties>
</file>