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22"/>
  </p:notesMasterIdLst>
  <p:sldIdLst>
    <p:sldId id="485" r:id="rId2"/>
    <p:sldId id="627" r:id="rId3"/>
    <p:sldId id="677" r:id="rId4"/>
    <p:sldId id="680" r:id="rId5"/>
    <p:sldId id="679" r:id="rId6"/>
    <p:sldId id="637" r:id="rId7"/>
    <p:sldId id="638" r:id="rId8"/>
    <p:sldId id="639" r:id="rId9"/>
    <p:sldId id="640" r:id="rId10"/>
    <p:sldId id="641" r:id="rId11"/>
    <p:sldId id="642" r:id="rId12"/>
    <p:sldId id="643" r:id="rId13"/>
    <p:sldId id="644" r:id="rId14"/>
    <p:sldId id="646" r:id="rId15"/>
    <p:sldId id="645" r:id="rId16"/>
    <p:sldId id="647" r:id="rId17"/>
    <p:sldId id="678" r:id="rId18"/>
    <p:sldId id="652" r:id="rId19"/>
    <p:sldId id="653" r:id="rId20"/>
    <p:sldId id="64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237" autoAdjust="0"/>
  </p:normalViewPr>
  <p:slideViewPr>
    <p:cSldViewPr>
      <p:cViewPr>
        <p:scale>
          <a:sx n="100" d="100"/>
          <a:sy n="100" d="100"/>
        </p:scale>
        <p:origin x="-432" y="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23/06/2014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3200400"/>
            <a:ext cx="44951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Investment and portfolio management</a:t>
            </a:r>
          </a:p>
          <a:p>
            <a:pPr algn="ctr"/>
            <a:r>
              <a:rPr lang="en-US" b="1" dirty="0" smtClean="0"/>
              <a:t>MGT 531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/>
            <a:r>
              <a:rPr lang="en-US" sz="2800" b="1" dirty="0" smtClean="0"/>
              <a:t>MGT 531</a:t>
            </a:r>
          </a:p>
          <a:p>
            <a:r>
              <a:rPr lang="en-US" sz="2800" dirty="0" smtClean="0"/>
              <a:t> </a:t>
            </a: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Lecture # 16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Investment and portfolio management</a:t>
            </a:r>
            <a:br>
              <a:rPr lang="en-US" sz="4400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b="1" dirty="0" smtClean="0"/>
              <a:t>The course assumes little prior applied knowledge in the area of finance.</a:t>
            </a:r>
          </a:p>
          <a:p>
            <a:pPr lvl="0"/>
            <a:endParaRPr lang="en-US" sz="2400" dirty="0" smtClean="0"/>
          </a:p>
          <a:p>
            <a:pPr lvl="0"/>
            <a:r>
              <a:rPr lang="en-US" sz="2400" b="1" dirty="0" smtClean="0"/>
              <a:t>Kristina </a:t>
            </a:r>
            <a:r>
              <a:rPr lang="en-US" sz="2400" b="1" dirty="0" err="1" smtClean="0"/>
              <a:t>Levišauskait</a:t>
            </a:r>
            <a:r>
              <a:rPr lang="en-US" sz="2400" b="1" dirty="0" smtClean="0"/>
              <a:t> (2010) ‘Investment  Analysis and Portfolio Management’ 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4400" dirty="0" smtClean="0"/>
              <a:t>References</a:t>
            </a:r>
            <a:br>
              <a:rPr lang="en-US" sz="4400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Why no market  can be fully efficient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optimal portfolio selection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Diversification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Summary points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Key-terms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Questions and problems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/>
              <a:t>Chapter 4: Investment in Stocks</a:t>
            </a:r>
          </a:p>
          <a:p>
            <a:r>
              <a:rPr lang="en-US" sz="2800" dirty="0" smtClean="0"/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1. Stock as specific investment.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2. Stock analysis for investment decision making.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3.E-I-C analysis.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4.Fundamental analysis S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of today’s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Arbitrage, • Arbitrage Pricing Theory (APT), Coefficient Beta (</a:t>
            </a:r>
            <a:r>
              <a:rPr lang="el-GR" sz="2000" dirty="0" smtClean="0">
                <a:latin typeface="Arial" pitchFamily="34" charset="0"/>
                <a:cs typeface="Arial" pitchFamily="34" charset="0"/>
              </a:rPr>
              <a:t>β)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Capital Market Line (CML) • Capital Asset Pricing Model • (CAPM)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Efficient frontier • Efficient set of portfolios • Expected rate of return of the portfolio • Feasible set • Indifference curves • Map of Indifference Curves • Market efficiency • Markowitz Portfolio Theory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Market Portfolio • Non-satiation • Portfolio Beta • Risk aversion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Risk free rate of return • Risk of the portfolio • Security Market Line (SML) • Systematic risk • Standard deviation of the • portfolio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Semi- strong form of market • efficiency • Strong form of market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efficiency • Total risk • Unsystematic (specific) risk • Weak form of market efficiency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Key-terms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1.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Explain why most investors prefer to hold a diversified portfolio of securities as opposed to placing all of their wealth in a single asset.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2. In terms of the Markowitz portfolio model, explain, how an investor identify his / her optimal portfolio. What specific information does an investor need to identify optimal portfolio?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3. How many portfolios are on an efficient frontier? How is an investor’s risk aversion indicated in an indifference curve?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4. Describe the key assumptions underlying CAPM.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Questions and problems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5. Many of underlying assumptions of the CAPM are violated in some degree in “real world”. Does that fact invalidate model’s calculations? Explain.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6. Under the CAPM, at what common point do the security market lines of individual stocks intersect?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7. How does the CAPM differs from the APT model?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8. What is meant by an efficient market? What are the benefits to the economy from an efficient market?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9. If the efficient market hypothesis is true, what are the implications for the investors?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Questions and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Mini-contents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1. Stock as specific investment.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2. Stock analysis for investment decision making.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3.E-I-C analysis.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4.Fundamental analysis.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4.1. Decision making of investment in stocks. Stock valuation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4.2. Formation of stock portfolios.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4.3. Strategies for investing in stocks.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Chapter 4</a:t>
            </a:r>
            <a:br>
              <a:rPr lang="en-US" dirty="0" smtClean="0"/>
            </a:br>
            <a:r>
              <a:rPr lang="en-US" dirty="0" smtClean="0"/>
              <a:t> Investment in Stocks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Stock as specific investment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Stock represents part ownership in a firm.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 main types of stock (see Chapter 1)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Common stock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Preferred stock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this chapter we focus only on the investment in common stocks.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Common stock = Common share = Equity</a:t>
            </a: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The main features of the common stock: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Typically each common stock owned entitles an investor to one vote in corporate shareholders’ meeting.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Investment in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Investor receives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benefits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in the form of dividends, capital gains or both.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But: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dividends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are paid to shareholders only after other liabilities such as interest payments have been settled;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typically the firm does not pay all its earnings in cash dividends;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special form of dividend is stock dividend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in which the corporation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pays in stocks rather than cash.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Common stock has no stated maturity.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Common stock does not have a date on which the corporation must buy it back.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Investment in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But: some corporations pay cash to their shareholders by purchasing their own shares.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These are known as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share buy backs.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Common stocks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on the whole historically have provided: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a higher return,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but they also have higher risk.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An investor earns capital gains (the difference between the purchase price and selling price)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when he / she sell at a higher price than the purchase price.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Investment in Stocks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investment income is usually higher;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investor can receive operating income in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cash dividends;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common stock has a very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high liquidity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can easily be moved from one investor to the other;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costs of transaction with common stocks involved are relatively low;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nominal price of common stock is lower in comparison with the other securities.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Main advantages of common stock as investment: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common stock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more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risky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in comparison with many other types of securities;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selection of these securities is complicated: high supply and difficult to evaluate;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operating income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relatively low (the main income is received from the capital gain – change in stock price).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400" i="1" dirty="0" smtClean="0">
                <a:latin typeface="Arial" pitchFamily="34" charset="0"/>
                <a:cs typeface="Arial" pitchFamily="34" charset="0"/>
              </a:rPr>
            </a:br>
            <a:r>
              <a:rPr lang="en-US" sz="4400" i="1" dirty="0" smtClean="0">
                <a:latin typeface="Arial" pitchFamily="34" charset="0"/>
                <a:cs typeface="Arial" pitchFamily="34" charset="0"/>
              </a:rPr>
              <a:t>Main disadvantages of common stock as investment:</a:t>
            </a:r>
            <a:br>
              <a:rPr lang="en-US" sz="4400" i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Here the focus is on the </a:t>
            </a:r>
            <a:r>
              <a:rPr lang="en-US" sz="2900" b="1" dirty="0" smtClean="0">
                <a:latin typeface="Arial" pitchFamily="34" charset="0"/>
                <a:cs typeface="Arial" pitchFamily="34" charset="0"/>
              </a:rPr>
              <a:t>fundamental analysis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of common stocks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Although </a:t>
            </a:r>
            <a:r>
              <a:rPr lang="en-US" sz="2900" b="1" dirty="0" smtClean="0">
                <a:latin typeface="Arial" pitchFamily="34" charset="0"/>
                <a:cs typeface="Arial" pitchFamily="34" charset="0"/>
              </a:rPr>
              <a:t>technical analysis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is used by many investors, fundamental analysis is far more prevalent.</a:t>
            </a:r>
          </a:p>
          <a:p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 By performing </a:t>
            </a:r>
            <a:r>
              <a:rPr lang="en-US" sz="2900" b="1" dirty="0" smtClean="0">
                <a:latin typeface="Arial" pitchFamily="34" charset="0"/>
                <a:cs typeface="Arial" pitchFamily="34" charset="0"/>
              </a:rPr>
              <a:t>fundamental analysis,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investor forecasts among other Things:,</a:t>
            </a: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the future changes in GDP, </a:t>
            </a: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changes serials, </a:t>
            </a: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other performance indicators for a number of industries and, </a:t>
            </a: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in particular, future sales, earnings for a number of the firms. </a:t>
            </a:r>
          </a:p>
          <a:p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900" b="1" dirty="0" smtClean="0">
                <a:latin typeface="Arial" pitchFamily="34" charset="0"/>
                <a:cs typeface="Arial" pitchFamily="34" charset="0"/>
              </a:rPr>
              <a:t>main objective 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of this analysis for investor is to identify the attractive potential investments in stocks.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Stock analysis for investment decision making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Analysts and investors use two alternative approaches for fundamental analysis:</a:t>
            </a:r>
          </a:p>
          <a:p>
            <a:endParaRPr lang="en-US" sz="8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• “Top-down” forecasting approach;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• “Bottom-up” forecasting approach.</a:t>
            </a:r>
          </a:p>
          <a:p>
            <a:endParaRPr lang="en-US" sz="8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Using </a:t>
            </a:r>
            <a:r>
              <a:rPr lang="en-US" sz="8000" b="1" i="1" dirty="0" smtClean="0">
                <a:latin typeface="Arial" pitchFamily="34" charset="0"/>
                <a:cs typeface="Arial" pitchFamily="34" charset="0"/>
              </a:rPr>
              <a:t>“top-down” forecasting approach </a:t>
            </a:r>
            <a:r>
              <a:rPr lang="en-US" sz="8000" i="1" dirty="0" smtClean="0">
                <a:latin typeface="Arial" pitchFamily="34" charset="0"/>
                <a:cs typeface="Arial" pitchFamily="34" charset="0"/>
              </a:rPr>
              <a:t>the investors are first involved in </a:t>
            </a:r>
            <a:r>
              <a:rPr lang="en-US" sz="8000" dirty="0" smtClean="0">
                <a:latin typeface="Arial" pitchFamily="34" charset="0"/>
                <a:cs typeface="Arial" pitchFamily="34" charset="0"/>
              </a:rPr>
              <a:t>making the analysis and ;</a:t>
            </a:r>
          </a:p>
          <a:p>
            <a:endParaRPr lang="en-US" sz="8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The industry forecasts are based on the forecasts for the economy and;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a company’s forecasts are based on the forecasts for both its industry and the economy.</a:t>
            </a:r>
          </a:p>
          <a:p>
            <a:endParaRPr lang="en-US" sz="8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Stock analysis for investment decision making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Using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“bottom-up” forecasting approach,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 investors start:</a:t>
            </a:r>
          </a:p>
          <a:p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with the analysis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forecast for companies,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then made analysis and forecasts for industries and for the economy.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practice “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top down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” approach prevail in analysis and forecasting because: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logically for forecasting of the companies performance 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changes in macroeconomic environment must be analyzed first.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otherwise the inconsistent assumptions could be drawn.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combination of two approaches is used by analysts too.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For example, analysis and forecasts are made for the economy using “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top-down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” approach and then using “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bottom-up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” approach continuing with the forecasts for individual companies.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But despite of the different approaches to the sequence of the analysis the content of it is based on the E-I-C analysis.</a:t>
            </a: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E-I-C analysis includes: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 - Economic (macroeconomic) analysis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(describes the macroeconomic situation in the particular country and its potential influence on the profitability of stocks).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 - Industry analysis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(evaluates the situation in the particular industry/economic sector and its potential influence on the profitability of stocks).</a:t>
            </a:r>
            <a:endParaRPr lang="en-US" sz="20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E-I-C analysis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 - Company analysis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(the financial analysis of the individual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companies from the shareholder approach)</a:t>
            </a:r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The contents of Macroeconomic analysis:</a:t>
            </a:r>
          </a:p>
          <a:p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The behavior of economics in the context of economic cycle (at what point of this cycle is the economy now: growth stage? peak? Decline stage? recession stage?);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Fiscal policy of the government (financial stability, budget deficit, public debt, etc.)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Company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4573</TotalTime>
  <Words>1301</Words>
  <Application>Microsoft Office PowerPoint</Application>
  <PresentationFormat>On-screen Show (4:3)</PresentationFormat>
  <Paragraphs>161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Concourse</vt:lpstr>
      <vt:lpstr>Slide 1</vt:lpstr>
      <vt:lpstr> Investment and portfolio management </vt:lpstr>
      <vt:lpstr>References </vt:lpstr>
      <vt:lpstr>Summary of last lecture</vt:lpstr>
      <vt:lpstr>Contents of today’s lecture</vt:lpstr>
      <vt:lpstr>Key-terms </vt:lpstr>
      <vt:lpstr>Questions and problems </vt:lpstr>
      <vt:lpstr>Questions and problems</vt:lpstr>
      <vt:lpstr>  Chapter 4  Investment in Stocks </vt:lpstr>
      <vt:lpstr>Investment in Stocks</vt:lpstr>
      <vt:lpstr>Investment in Stocks</vt:lpstr>
      <vt:lpstr>Investment in Stocks</vt:lpstr>
      <vt:lpstr>Main advantages of common stock as investment:</vt:lpstr>
      <vt:lpstr> Main disadvantages of common stock as investment: </vt:lpstr>
      <vt:lpstr> Stock analysis for investment decision making </vt:lpstr>
      <vt:lpstr>Stock analysis for investment decision making</vt:lpstr>
      <vt:lpstr>Stock analysis</vt:lpstr>
      <vt:lpstr>Stock analysis</vt:lpstr>
      <vt:lpstr>E-I-C analysis </vt:lpstr>
      <vt:lpstr>Company analysis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NTS</cp:lastModifiedBy>
  <cp:revision>1540</cp:revision>
  <dcterms:created xsi:type="dcterms:W3CDTF">2012-09-17T13:13:53Z</dcterms:created>
  <dcterms:modified xsi:type="dcterms:W3CDTF">2014-06-23T15:52:26Z</dcterms:modified>
</cp:coreProperties>
</file>