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18"/>
  </p:notesMasterIdLst>
  <p:sldIdLst>
    <p:sldId id="485" r:id="rId2"/>
    <p:sldId id="627" r:id="rId3"/>
    <p:sldId id="677" r:id="rId4"/>
    <p:sldId id="629" r:id="rId5"/>
    <p:sldId id="630" r:id="rId6"/>
    <p:sldId id="615" r:id="rId7"/>
    <p:sldId id="616" r:id="rId8"/>
    <p:sldId id="624" r:id="rId9"/>
    <p:sldId id="625" r:id="rId10"/>
    <p:sldId id="628" r:id="rId11"/>
    <p:sldId id="631" r:id="rId12"/>
    <p:sldId id="632" r:id="rId13"/>
    <p:sldId id="635" r:id="rId14"/>
    <p:sldId id="633" r:id="rId15"/>
    <p:sldId id="634" r:id="rId16"/>
    <p:sldId id="63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237" autoAdjust="0"/>
  </p:normalViewPr>
  <p:slideViewPr>
    <p:cSldViewPr>
      <p:cViewPr>
        <p:scale>
          <a:sx n="100" d="100"/>
          <a:sy n="100" d="100"/>
        </p:scale>
        <p:origin x="-432" y="7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08A513-F375-4F62-9721-07A6492E9AA8}" type="datetimeFigureOut">
              <a:rPr lang="en-US" smtClean="0"/>
              <a:pPr/>
              <a:t>23/06/2014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AB5E0B-CCBA-45BE-AFEF-E1EC3E31F3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CFC90C0-6897-42D7-AC91-653C0A51C7AE}" type="datetimeFigureOut">
              <a:rPr lang="en-US" smtClean="0"/>
              <a:pPr/>
              <a:t>23/06/2014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CF082F8-DAF7-4A24-824B-455D4BBD48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23/06/2014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23/06/2014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FC90C0-6897-42D7-AC91-653C0A51C7AE}" type="datetimeFigureOut">
              <a:rPr lang="en-US" smtClean="0"/>
              <a:pPr/>
              <a:t>23/06/2014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FC90C0-6897-42D7-AC91-653C0A51C7AE}" type="datetimeFigureOut">
              <a:rPr lang="en-US" smtClean="0"/>
              <a:pPr/>
              <a:t>23/06/2014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CFC90C0-6897-42D7-AC91-653C0A51C7AE}" type="datetimeFigureOut">
              <a:rPr lang="en-US" smtClean="0"/>
              <a:pPr/>
              <a:t>23/06/2014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FC90C0-6897-42D7-AC91-653C0A51C7AE}" type="datetimeFigureOut">
              <a:rPr lang="en-US" smtClean="0"/>
              <a:pPr/>
              <a:t>23/06/2014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CFC90C0-6897-42D7-AC91-653C0A51C7AE}" type="datetimeFigureOut">
              <a:rPr lang="en-US" smtClean="0"/>
              <a:pPr/>
              <a:t>23/06/2014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CFC90C0-6897-42D7-AC91-653C0A51C7AE}" type="datetimeFigureOut">
              <a:rPr lang="en-US" smtClean="0"/>
              <a:pPr/>
              <a:t>23/06/2014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CF082F8-DAF7-4A24-824B-455D4BBD48A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23/06/2014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23/06/2014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CFC90C0-6897-42D7-AC91-653C0A51C7AE}" type="datetimeFigureOut">
              <a:rPr lang="en-US" smtClean="0"/>
              <a:pPr/>
              <a:t>23/06/2014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F082F8-DAF7-4A24-824B-455D4BBD48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4600" y="3200400"/>
            <a:ext cx="4495141" cy="646331"/>
          </a:xfrm>
          <a:prstGeom prst="rect">
            <a:avLst/>
          </a:prstGeom>
        </p:spPr>
        <p:txBody>
          <a:bodyPr wrap="none">
            <a:spAutoFit/>
          </a:bodyPr>
          <a:lstStyle/>
          <a:p>
            <a:r>
              <a:rPr lang="en-US" b="1" dirty="0" smtClean="0"/>
              <a:t>Investment and portfolio management</a:t>
            </a:r>
          </a:p>
          <a:p>
            <a:pPr algn="ctr"/>
            <a:r>
              <a:rPr lang="en-US" b="1" dirty="0" smtClean="0"/>
              <a:t>MGT 531</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lgn="ctr"/>
            <a:r>
              <a:rPr lang="en-US" sz="2800" b="1" dirty="0" smtClean="0"/>
              <a:t>MGT 531</a:t>
            </a:r>
          </a:p>
          <a:p>
            <a:r>
              <a:rPr lang="en-US" sz="2800" dirty="0" smtClean="0"/>
              <a:t> </a:t>
            </a:r>
          </a:p>
          <a:p>
            <a:pPr algn="ctr"/>
            <a:r>
              <a:rPr lang="en-US" sz="2800" b="1" dirty="0" smtClean="0">
                <a:latin typeface="Arial" pitchFamily="34" charset="0"/>
                <a:cs typeface="Arial" pitchFamily="34" charset="0"/>
              </a:rPr>
              <a:t>Lecture # 15</a:t>
            </a:r>
            <a:endParaRPr lang="en-US" b="1" dirty="0"/>
          </a:p>
        </p:txBody>
      </p:sp>
      <p:sp>
        <p:nvSpPr>
          <p:cNvPr id="3" name="Title 2"/>
          <p:cNvSpPr>
            <a:spLocks noGrp="1"/>
          </p:cNvSpPr>
          <p:nvPr>
            <p:ph type="title"/>
          </p:nvPr>
        </p:nvSpPr>
        <p:spPr>
          <a:xfrm>
            <a:off x="457200" y="0"/>
            <a:ext cx="8229600" cy="1417638"/>
          </a:xfrm>
        </p:spPr>
        <p:txBody>
          <a:bodyPr>
            <a:normAutofit fontScale="90000"/>
          </a:bodyPr>
          <a:lstStyle/>
          <a:p>
            <a:pPr lvl="0" algn="ctr"/>
            <a:r>
              <a:rPr lang="en-US" sz="4400" dirty="0" smtClean="0"/>
              <a:t/>
            </a:r>
            <a:br>
              <a:rPr lang="en-US" sz="4400" dirty="0" smtClean="0"/>
            </a:br>
            <a:r>
              <a:rPr lang="en-US" sz="4400" dirty="0" smtClean="0"/>
              <a:t>Investment and portfolio management</a:t>
            </a:r>
            <a:br>
              <a:rPr lang="en-US" sz="4400"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sz="2400" b="1" dirty="0" smtClean="0"/>
              <a:t>The course assumes little prior applied knowledge in the area of finance.</a:t>
            </a:r>
          </a:p>
          <a:p>
            <a:pPr lvl="0"/>
            <a:endParaRPr lang="en-US" sz="2400" dirty="0" smtClean="0"/>
          </a:p>
          <a:p>
            <a:pPr lvl="0"/>
            <a:r>
              <a:rPr lang="en-US" sz="2400" b="1" dirty="0" smtClean="0"/>
              <a:t>Kristina </a:t>
            </a:r>
            <a:r>
              <a:rPr lang="en-US" sz="2400" b="1" dirty="0" err="1" smtClean="0"/>
              <a:t>Levišauskait</a:t>
            </a:r>
            <a:r>
              <a:rPr lang="en-US" sz="2400" b="1" dirty="0" smtClean="0"/>
              <a:t> (2010) ‘Investment  Analysis and Portfolio Management’ </a:t>
            </a:r>
            <a:endParaRPr lang="en-US" sz="2400" dirty="0" smtClean="0"/>
          </a:p>
          <a:p>
            <a:endParaRPr lang="en-US" dirty="0"/>
          </a:p>
        </p:txBody>
      </p:sp>
      <p:sp>
        <p:nvSpPr>
          <p:cNvPr id="3" name="Title 2"/>
          <p:cNvSpPr>
            <a:spLocks noGrp="1"/>
          </p:cNvSpPr>
          <p:nvPr>
            <p:ph type="title"/>
          </p:nvPr>
        </p:nvSpPr>
        <p:spPr/>
        <p:txBody>
          <a:bodyPr>
            <a:normAutofit fontScale="90000"/>
          </a:bodyPr>
          <a:lstStyle/>
          <a:p>
            <a:pPr lvl="0"/>
            <a:r>
              <a:rPr lang="en-US" sz="4400" dirty="0" smtClean="0"/>
              <a:t>References</a:t>
            </a:r>
            <a:br>
              <a:rPr lang="en-US" sz="4400"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APT is impractical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asset prices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minor factors</a:t>
            </a:r>
          </a:p>
          <a:p>
            <a:endParaRPr lang="en-US" sz="2800" dirty="0" smtClean="0">
              <a:latin typeface="Arial" pitchFamily="34" charset="0"/>
              <a:cs typeface="Arial" pitchFamily="34" charset="0"/>
            </a:endParaRPr>
          </a:p>
          <a:p>
            <a:r>
              <a:rPr lang="en-US" sz="2800" i="1" dirty="0" smtClean="0">
                <a:latin typeface="Arial" pitchFamily="34" charset="0"/>
                <a:cs typeface="Arial" pitchFamily="34" charset="0"/>
              </a:rPr>
              <a:t>Market efficiency</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form of efficiency</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Weak form of efficiency;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Semi- strong form of efficiency;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Strong form of the efficiency.</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t>Summary of last lecture</a:t>
            </a:r>
            <a:br>
              <a:rPr lang="en-US" dirty="0" smtClean="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latin typeface="Arial" pitchFamily="34" charset="0"/>
                <a:cs typeface="Arial" pitchFamily="34" charset="0"/>
              </a:rPr>
              <a:t>Why no market  can be fully efficient</a:t>
            </a:r>
          </a:p>
          <a:p>
            <a:r>
              <a:rPr lang="en-US" sz="2800" dirty="0" smtClean="0">
                <a:latin typeface="Arial" pitchFamily="34" charset="0"/>
                <a:cs typeface="Arial" pitchFamily="34" charset="0"/>
              </a:rPr>
              <a:t>optimal portfolio selection</a:t>
            </a:r>
          </a:p>
          <a:p>
            <a:r>
              <a:rPr lang="en-US" sz="2800" dirty="0" smtClean="0">
                <a:latin typeface="Arial" pitchFamily="34" charset="0"/>
                <a:cs typeface="Arial" pitchFamily="34" charset="0"/>
              </a:rPr>
              <a:t>Diversification</a:t>
            </a:r>
          </a:p>
          <a:p>
            <a:r>
              <a:rPr lang="en-US" sz="2400" dirty="0" smtClean="0">
                <a:latin typeface="Arial" pitchFamily="34" charset="0"/>
                <a:cs typeface="Arial" pitchFamily="34" charset="0"/>
              </a:rPr>
              <a:t>Summary points</a:t>
            </a:r>
            <a:br>
              <a:rPr lang="en-US" sz="2400" dirty="0" smtClean="0">
                <a:latin typeface="Arial" pitchFamily="34" charset="0"/>
                <a:cs typeface="Arial" pitchFamily="34" charset="0"/>
              </a:rPr>
            </a:br>
            <a:endParaRPr lang="en-US" dirty="0"/>
          </a:p>
        </p:txBody>
      </p:sp>
      <p:sp>
        <p:nvSpPr>
          <p:cNvPr id="3" name="Title 2"/>
          <p:cNvSpPr>
            <a:spLocks noGrp="1"/>
          </p:cNvSpPr>
          <p:nvPr>
            <p:ph type="title"/>
          </p:nvPr>
        </p:nvSpPr>
        <p:spPr/>
        <p:txBody>
          <a:bodyPr/>
          <a:lstStyle/>
          <a:p>
            <a:r>
              <a:rPr lang="en-US" dirty="0" smtClean="0"/>
              <a:t>Contents of today’s lecture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200" dirty="0" smtClean="0">
                <a:latin typeface="Arial" pitchFamily="34" charset="0"/>
                <a:cs typeface="Arial" pitchFamily="34" charset="0"/>
              </a:rPr>
              <a:t>The concept of the market efficiency now is criticized by some market analysts and participants by stating that:</a:t>
            </a: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no market  can be fully efficient as:</a:t>
            </a:r>
          </a:p>
          <a:p>
            <a:r>
              <a:rPr lang="en-US" sz="2200" dirty="0" smtClean="0">
                <a:latin typeface="Arial" pitchFamily="34" charset="0"/>
                <a:cs typeface="Arial" pitchFamily="34" charset="0"/>
              </a:rPr>
              <a:t> some irrational behavior of investors in the market occurs </a:t>
            </a:r>
          </a:p>
          <a:p>
            <a:r>
              <a:rPr lang="en-US" sz="2200" dirty="0" smtClean="0">
                <a:latin typeface="Arial" pitchFamily="34" charset="0"/>
                <a:cs typeface="Arial" pitchFamily="34" charset="0"/>
              </a:rPr>
              <a:t>which is more based on their </a:t>
            </a:r>
            <a:r>
              <a:rPr lang="en-US" sz="2200" b="1" dirty="0" smtClean="0">
                <a:latin typeface="Arial" pitchFamily="34" charset="0"/>
                <a:cs typeface="Arial" pitchFamily="34" charset="0"/>
              </a:rPr>
              <a:t>emotions</a:t>
            </a:r>
            <a:r>
              <a:rPr lang="en-US" sz="2200" dirty="0" smtClean="0">
                <a:latin typeface="Arial" pitchFamily="34" charset="0"/>
                <a:cs typeface="Arial" pitchFamily="34" charset="0"/>
              </a:rPr>
              <a:t> and other </a:t>
            </a:r>
            <a:r>
              <a:rPr lang="en-US" sz="2200" b="1" dirty="0" smtClean="0">
                <a:latin typeface="Arial" pitchFamily="34" charset="0"/>
                <a:cs typeface="Arial" pitchFamily="34" charset="0"/>
              </a:rPr>
              <a:t>psychological factors </a:t>
            </a:r>
            <a:r>
              <a:rPr lang="en-US" sz="2200" dirty="0" smtClean="0">
                <a:latin typeface="Arial" pitchFamily="34" charset="0"/>
                <a:cs typeface="Arial" pitchFamily="34" charset="0"/>
              </a:rPr>
              <a:t>than on the information available .</a:t>
            </a: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But, at the same time, it can be shown that the efficient market can exist, if in the real markets following events occur:</a:t>
            </a:r>
          </a:p>
          <a:p>
            <a:endParaRPr lang="en-US" sz="3200" dirty="0" smtClean="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Market efficiency criticism</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latin typeface="Arial" pitchFamily="34" charset="0"/>
                <a:cs typeface="Arial" pitchFamily="34" charset="0"/>
              </a:rPr>
              <a:t> A large number of rational, profit maximizing investors exist who are actively and continuously analyzing valuing and trading securities;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Information is widely available to market participants at the same time and without or very small cost;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Information is generated in a random walk manner and can be treated as independent;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Investors react to the new information quickly and fully, though causing market prices to adjust accordingly</a:t>
            </a:r>
            <a:r>
              <a:rPr lang="en-US" sz="2000" dirty="0" smtClean="0"/>
              <a:t>.</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Market efficiency </a:t>
            </a:r>
            <a:r>
              <a:rPr lang="en-US" sz="4400" dirty="0" err="1" smtClean="0">
                <a:latin typeface="Arial" pitchFamily="34" charset="0"/>
                <a:cs typeface="Arial" pitchFamily="34" charset="0"/>
              </a:rPr>
              <a:t>criticisim</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1. Essentiality of the Markowitz portfolio theory is the problem of </a:t>
            </a:r>
            <a:r>
              <a:rPr lang="en-US" sz="2000" b="1" dirty="0" smtClean="0">
                <a:latin typeface="Arial" pitchFamily="34" charset="0"/>
                <a:cs typeface="Arial" pitchFamily="34" charset="0"/>
              </a:rPr>
              <a:t>optimal portfolio selection</a:t>
            </a:r>
            <a:r>
              <a:rPr lang="en-US" sz="2000" dirty="0" smtClean="0">
                <a:latin typeface="Arial" pitchFamily="34" charset="0"/>
                <a:cs typeface="Arial" pitchFamily="34" charset="0"/>
              </a:rPr>
              <a:t>.</a:t>
            </a:r>
          </a:p>
          <a:p>
            <a:r>
              <a:rPr lang="en-US" sz="2000" dirty="0" smtClean="0">
                <a:latin typeface="Arial" pitchFamily="34" charset="0"/>
                <a:cs typeface="Arial" pitchFamily="34" charset="0"/>
              </a:rPr>
              <a:t> The Markowitz approach included </a:t>
            </a:r>
            <a:r>
              <a:rPr lang="en-US" sz="2000" b="1" dirty="0" smtClean="0">
                <a:latin typeface="Arial" pitchFamily="34" charset="0"/>
                <a:cs typeface="Arial" pitchFamily="34" charset="0"/>
              </a:rPr>
              <a:t>portfolio formation </a:t>
            </a:r>
            <a:r>
              <a:rPr lang="en-US" sz="2000" dirty="0" smtClean="0">
                <a:latin typeface="Arial" pitchFamily="34" charset="0"/>
                <a:cs typeface="Arial" pitchFamily="34" charset="0"/>
              </a:rPr>
              <a:t>by considering</a:t>
            </a:r>
          </a:p>
          <a:p>
            <a:r>
              <a:rPr lang="en-US" sz="2000" dirty="0" smtClean="0">
                <a:latin typeface="Arial" pitchFamily="34" charset="0"/>
                <a:cs typeface="Arial" pitchFamily="34" charset="0"/>
              </a:rPr>
              <a:t>the expected rate of return and risk of individual stocks measured as standard deviation, and</a:t>
            </a:r>
          </a:p>
          <a:p>
            <a:r>
              <a:rPr lang="en-US" sz="2000" dirty="0" smtClean="0">
                <a:latin typeface="Arial" pitchFamily="34" charset="0"/>
                <a:cs typeface="Arial" pitchFamily="34" charset="0"/>
              </a:rPr>
              <a:t> their interrelationship as measured by correlation.</a:t>
            </a:r>
          </a:p>
          <a:p>
            <a:r>
              <a:rPr lang="en-US" sz="2000" dirty="0" smtClean="0">
                <a:latin typeface="Arial" pitchFamily="34" charset="0"/>
                <a:cs typeface="Arial" pitchFamily="34" charset="0"/>
              </a:rPr>
              <a:t> The </a:t>
            </a:r>
            <a:r>
              <a:rPr lang="en-US" sz="2000" b="1" dirty="0" smtClean="0">
                <a:latin typeface="Arial" pitchFamily="34" charset="0"/>
                <a:cs typeface="Arial" pitchFamily="34" charset="0"/>
              </a:rPr>
              <a:t>diversification</a:t>
            </a:r>
            <a:r>
              <a:rPr lang="en-US" sz="2000" dirty="0" smtClean="0">
                <a:latin typeface="Arial" pitchFamily="34" charset="0"/>
                <a:cs typeface="Arial" pitchFamily="34" charset="0"/>
              </a:rPr>
              <a:t> plays a key role in the modern portfolio theory.</a:t>
            </a:r>
          </a:p>
          <a:p>
            <a:r>
              <a:rPr lang="en-US" sz="2000" dirty="0" smtClean="0">
                <a:latin typeface="Arial" pitchFamily="34" charset="0"/>
                <a:cs typeface="Arial" pitchFamily="34" charset="0"/>
              </a:rPr>
              <a:t>2. Indifference curves represent an investor’s preferences for risk and return. </a:t>
            </a:r>
          </a:p>
          <a:p>
            <a:r>
              <a:rPr lang="en-US" sz="2000" dirty="0" smtClean="0">
                <a:latin typeface="Arial" pitchFamily="34" charset="0"/>
                <a:cs typeface="Arial" pitchFamily="34" charset="0"/>
              </a:rPr>
              <a:t>These curves should be drawn, putting the investment return on the vertical axis and the risk on the horizontal axis.</a:t>
            </a:r>
          </a:p>
          <a:p>
            <a:r>
              <a:rPr lang="en-US" sz="2000" dirty="0" smtClean="0">
                <a:latin typeface="Arial" pitchFamily="34" charset="0"/>
                <a:cs typeface="Arial" pitchFamily="34" charset="0"/>
              </a:rPr>
              <a:t>.</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2800" dirty="0" smtClean="0">
                <a:latin typeface="Arial" pitchFamily="34" charset="0"/>
                <a:cs typeface="Arial" pitchFamily="34" charset="0"/>
              </a:rPr>
              <a:t>Summary:</a:t>
            </a:r>
            <a:br>
              <a:rPr lang="en-US" sz="2800" dirty="0" smtClean="0">
                <a:latin typeface="Arial" pitchFamily="34" charset="0"/>
                <a:cs typeface="Arial" pitchFamily="34" charset="0"/>
              </a:rPr>
            </a:br>
            <a:r>
              <a:rPr lang="en-US" sz="2800" dirty="0" smtClean="0">
                <a:latin typeface="Arial" pitchFamily="34" charset="0"/>
                <a:cs typeface="Arial" pitchFamily="34" charset="0"/>
              </a:rPr>
              <a:t>Theory for investment portfolio formation</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3. Two important fundamental assumptions than applying indifference curves to Markowitz portfolio theory.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An assumption of </a:t>
            </a:r>
            <a:r>
              <a:rPr lang="en-US" sz="2800" b="1" dirty="0" smtClean="0">
                <a:latin typeface="Arial" pitchFamily="34" charset="0"/>
                <a:cs typeface="Arial" pitchFamily="34" charset="0"/>
              </a:rPr>
              <a:t>non-satiation</a:t>
            </a:r>
            <a:r>
              <a:rPr lang="en-US" sz="2800" dirty="0" smtClean="0">
                <a:latin typeface="Arial" pitchFamily="34" charset="0"/>
                <a:cs typeface="Arial" pitchFamily="34" charset="0"/>
              </a:rPr>
              <a:t> assumes that the investors prefer higher levels of return to lower levels of return, because: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higher levels of return allow the investor to spend more on consumption at the end of the investment period.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An assumption of </a:t>
            </a:r>
            <a:r>
              <a:rPr lang="en-US" sz="2800" b="1" dirty="0" smtClean="0">
                <a:latin typeface="Arial" pitchFamily="34" charset="0"/>
                <a:cs typeface="Arial" pitchFamily="34" charset="0"/>
              </a:rPr>
              <a:t>risk aversion </a:t>
            </a:r>
            <a:r>
              <a:rPr lang="en-US" sz="2800" dirty="0" smtClean="0">
                <a:latin typeface="Arial" pitchFamily="34" charset="0"/>
                <a:cs typeface="Arial" pitchFamily="34" charset="0"/>
              </a:rPr>
              <a:t>assumes that the</a:t>
            </a:r>
          </a:p>
          <a:p>
            <a:r>
              <a:rPr lang="en-US" sz="2800" dirty="0" smtClean="0">
                <a:latin typeface="Arial" pitchFamily="34" charset="0"/>
                <a:cs typeface="Arial" pitchFamily="34" charset="0"/>
              </a:rPr>
              <a:t>investor when given the chose, will choose the investment or investment portfolio with the smaller risk, i.e. the investors are risk averse</a:t>
            </a:r>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Efficient set theorem </a:t>
            </a:r>
            <a:r>
              <a:rPr lang="en-US" sz="2000" dirty="0" smtClean="0">
                <a:latin typeface="Arial" pitchFamily="34" charset="0"/>
                <a:cs typeface="Arial" pitchFamily="34" charset="0"/>
              </a:rPr>
              <a:t>states that an investor will choose his/ her optimal portfolio from the set of the portfolios that: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(1) offer maximum expected return for varying level of risk, and</a:t>
            </a:r>
          </a:p>
          <a:p>
            <a:pPr>
              <a:buNone/>
            </a:pPr>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(2) offer minimum risk for varying levels of expected return.</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5. Efficient set of portfolios involves the portfolios that the investor will find optimal ones.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These portfolios are lying on the “northwest boundary” of the</a:t>
            </a:r>
          </a:p>
          <a:p>
            <a:r>
              <a:rPr lang="en-US" sz="2000" dirty="0" smtClean="0">
                <a:latin typeface="Arial" pitchFamily="34" charset="0"/>
                <a:cs typeface="Arial" pitchFamily="34" charset="0"/>
              </a:rPr>
              <a:t>feasible set and is called an </a:t>
            </a:r>
            <a:r>
              <a:rPr lang="en-US" sz="2000" b="1" dirty="0" smtClean="0">
                <a:latin typeface="Arial" pitchFamily="34" charset="0"/>
                <a:cs typeface="Arial" pitchFamily="34" charset="0"/>
              </a:rPr>
              <a:t>efficient frontier.</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Summary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US" sz="3600" dirty="0" smtClean="0">
                <a:latin typeface="Arial" pitchFamily="34" charset="0"/>
                <a:cs typeface="Arial" pitchFamily="34" charset="0"/>
              </a:rPr>
              <a:t>The efficient frontier can be described by the curve in the risk-return space with the highest expected rates of return for each level of risk. </a:t>
            </a:r>
          </a:p>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Feasible set is opportunity set, from which the efficient set of portfolio can be identified. </a:t>
            </a:r>
          </a:p>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The feasibility set represents all portfolios that could be formed from the number of securities and lie either or within the boundary of the feasible set.</a:t>
            </a:r>
          </a:p>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6. Capital Market Line (CML) shows the trade off-between expected rate of return and risk for the efficient portfolios under determined risk free return.</a:t>
            </a:r>
          </a:p>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7. The expected rate of return on the portfolio is the weighted average of the expected returns on its component securities.</a:t>
            </a:r>
          </a:p>
          <a:p>
            <a:endParaRPr lang="en-US" sz="3600" dirty="0" smtClean="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dirty="0" smtClean="0"/>
              <a:t>Summary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25000" lnSpcReduction="20000"/>
          </a:bodyPr>
          <a:lstStyle/>
          <a:p>
            <a:r>
              <a:rPr lang="en-US" sz="8000" dirty="0" smtClean="0">
                <a:latin typeface="Arial" pitchFamily="34" charset="0"/>
                <a:cs typeface="Arial" pitchFamily="34" charset="0"/>
              </a:rPr>
              <a:t>8. The calculation of standard deviation for the portfolio can‘t simply use the weighted average approach. </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The reason is that the relationship between the Measuring Risk in Capital asset Pricing Model (CAPM) is based on the identification of two key components of total risk:</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 systematic risk and unsystematic risk.</a:t>
            </a:r>
          </a:p>
          <a:p>
            <a:endParaRPr lang="en-US" sz="8000" dirty="0" smtClean="0">
              <a:latin typeface="Arial" pitchFamily="34" charset="0"/>
              <a:cs typeface="Arial" pitchFamily="34" charset="0"/>
            </a:endParaRPr>
          </a:p>
          <a:p>
            <a:r>
              <a:rPr lang="en-US" sz="8000" b="1" dirty="0" smtClean="0">
                <a:latin typeface="Arial" pitchFamily="34" charset="0"/>
                <a:cs typeface="Arial" pitchFamily="34" charset="0"/>
              </a:rPr>
              <a:t>Systematic risk </a:t>
            </a:r>
            <a:r>
              <a:rPr lang="en-US" sz="8000" dirty="0" smtClean="0">
                <a:latin typeface="Arial" pitchFamily="34" charset="0"/>
                <a:cs typeface="Arial" pitchFamily="34" charset="0"/>
              </a:rPr>
              <a:t>is that associated with the market.</a:t>
            </a:r>
          </a:p>
          <a:p>
            <a:endParaRPr lang="en-US" sz="8000" dirty="0" smtClean="0">
              <a:latin typeface="Arial" pitchFamily="34" charset="0"/>
              <a:cs typeface="Arial" pitchFamily="34" charset="0"/>
            </a:endParaRPr>
          </a:p>
          <a:p>
            <a:r>
              <a:rPr lang="en-US" sz="8000" b="1" dirty="0" smtClean="0">
                <a:latin typeface="Arial" pitchFamily="34" charset="0"/>
                <a:cs typeface="Arial" pitchFamily="34" charset="0"/>
              </a:rPr>
              <a:t>Unsystematic risk </a:t>
            </a:r>
            <a:r>
              <a:rPr lang="en-US" sz="8000" dirty="0" smtClean="0">
                <a:latin typeface="Arial" pitchFamily="34" charset="0"/>
                <a:cs typeface="Arial" pitchFamily="34" charset="0"/>
              </a:rPr>
              <a:t>is unique to an individual asset and can be diversified away by holding many different assets in the portfolio.</a:t>
            </a:r>
          </a:p>
          <a:p>
            <a:endParaRPr lang="en-US" sz="8000" dirty="0" smtClean="0">
              <a:latin typeface="Arial" pitchFamily="34" charset="0"/>
              <a:cs typeface="Arial" pitchFamily="34" charset="0"/>
            </a:endParaRPr>
          </a:p>
          <a:p>
            <a:r>
              <a:rPr lang="en-US" sz="8000" dirty="0" smtClean="0">
                <a:latin typeface="Arial" pitchFamily="34" charset="0"/>
                <a:cs typeface="Arial" pitchFamily="34" charset="0"/>
              </a:rPr>
              <a:t>In CAPM, investors are compensated for taking only systematic risk.</a:t>
            </a:r>
          </a:p>
          <a:p>
            <a:endParaRPr lang="en-US" sz="8000" dirty="0" smtClean="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dirty="0" smtClean="0"/>
              <a:t>Summary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400" dirty="0" smtClean="0">
                <a:latin typeface="Arial" pitchFamily="34" charset="0"/>
                <a:cs typeface="Arial" pitchFamily="34" charset="0"/>
              </a:rPr>
              <a:t>10. The essence of the CAPM: CAPM predicts what an expected rate of return for the investor should be, given other statistics about the expected rate of return in the market, risk free rate of return and market risk (systematic risk).</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11. Each security has it’s individual systematic - undiversified risk, measured using coefficient Beta. </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Coefficient Beta (β) </a:t>
            </a:r>
            <a:r>
              <a:rPr lang="en-US" sz="2400" dirty="0" smtClean="0">
                <a:latin typeface="Arial" pitchFamily="34" charset="0"/>
                <a:cs typeface="Arial" pitchFamily="34" charset="0"/>
              </a:rPr>
              <a:t>indicates how the price of security/ return on security depends upon the market forces.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Beta of the portfolio is simply a </a:t>
            </a:r>
            <a:r>
              <a:rPr lang="en-US" sz="2400" b="1" dirty="0" smtClean="0">
                <a:latin typeface="Arial" pitchFamily="34" charset="0"/>
                <a:cs typeface="Arial" pitchFamily="34" charset="0"/>
              </a:rPr>
              <a:t>weighted average </a:t>
            </a:r>
            <a:r>
              <a:rPr lang="en-US" sz="2400" dirty="0" smtClean="0">
                <a:latin typeface="Arial" pitchFamily="34" charset="0"/>
                <a:cs typeface="Arial" pitchFamily="34" charset="0"/>
              </a:rPr>
              <a:t>of the Betas of its component securities:,</a:t>
            </a:r>
          </a:p>
          <a:p>
            <a:r>
              <a:rPr lang="en-US" sz="2400" dirty="0" smtClean="0">
                <a:latin typeface="Arial" pitchFamily="34" charset="0"/>
                <a:cs typeface="Arial" pitchFamily="34" charset="0"/>
              </a:rPr>
              <a:t> where the proportions invested in the securities are the respective weights.</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dirty="0" smtClean="0"/>
              <a:t>summary</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12. Security Market Line (SML) demonstrates the relationship between the expected return and Beta.</a:t>
            </a:r>
          </a:p>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 Each security can be described by its specific security market line, they differ because their Betas are different and reflect different levels of market risk for these securities.</a:t>
            </a:r>
          </a:p>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13. Arbitrage Pricing Theory (APT) states, that the expected rate of return of security is the linear function from the complex economic factors common to all securities.</a:t>
            </a:r>
          </a:p>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The examples of possible macroeconomic factors which could be included in using APT model are GDP growth; an interest rate; an exchange rate; a default spread on corporate bonds, etc</a:t>
            </a:r>
            <a:r>
              <a:rPr lang="en-US" sz="2800" dirty="0" smtClean="0">
                <a:latin typeface="Arial" pitchFamily="34" charset="0"/>
                <a:cs typeface="Arial" pitchFamily="34" charset="0"/>
              </a:rPr>
              <a:t>.</a:t>
            </a:r>
          </a:p>
        </p:txBody>
      </p:sp>
      <p:sp>
        <p:nvSpPr>
          <p:cNvPr id="3" name="Title 2"/>
          <p:cNvSpPr>
            <a:spLocks noGrp="1"/>
          </p:cNvSpPr>
          <p:nvPr>
            <p:ph type="title"/>
          </p:nvPr>
        </p:nvSpPr>
        <p:spPr/>
        <p:txBody>
          <a:bodyPr/>
          <a:lstStyle/>
          <a:p>
            <a:r>
              <a:rPr lang="en-US" dirty="0" smtClean="0"/>
              <a:t>summary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buNone/>
            </a:pPr>
            <a:r>
              <a:rPr lang="en-US" sz="2400" dirty="0" smtClean="0">
                <a:latin typeface="Arial" pitchFamily="34" charset="0"/>
                <a:cs typeface="Arial" pitchFamily="34" charset="0"/>
              </a:rPr>
              <a:t>14. </a:t>
            </a:r>
            <a:r>
              <a:rPr lang="en-US" sz="2400" b="1" dirty="0" smtClean="0">
                <a:latin typeface="Arial" pitchFamily="34" charset="0"/>
                <a:cs typeface="Arial" pitchFamily="34" charset="0"/>
              </a:rPr>
              <a:t>Market efficiency </a:t>
            </a:r>
            <a:r>
              <a:rPr lang="en-US" sz="2400" dirty="0" smtClean="0">
                <a:latin typeface="Arial" pitchFamily="34" charset="0"/>
                <a:cs typeface="Arial" pitchFamily="34" charset="0"/>
              </a:rPr>
              <a:t>means that the price which investor is paying for financial asset (stock, bond, other security):</a:t>
            </a:r>
          </a:p>
          <a:p>
            <a:pPr>
              <a:buNone/>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Fully reflects fair or true information about the intrinsic value of this specific asset or fairly describe the value of the company –the issuer of this security.</a:t>
            </a:r>
          </a:p>
          <a:p>
            <a:pPr>
              <a:buNone/>
            </a:pPr>
            <a:r>
              <a:rPr lang="en-US" sz="2400" dirty="0" smtClean="0">
                <a:latin typeface="Arial" pitchFamily="34" charset="0"/>
                <a:cs typeface="Arial" pitchFamily="34" charset="0"/>
              </a:rPr>
              <a:t> </a:t>
            </a:r>
          </a:p>
          <a:p>
            <a:r>
              <a:rPr lang="en-US" sz="2400" dirty="0" smtClean="0">
                <a:latin typeface="Arial" pitchFamily="34" charset="0"/>
                <a:cs typeface="Arial" pitchFamily="34" charset="0"/>
              </a:rPr>
              <a:t>The </a:t>
            </a:r>
            <a:r>
              <a:rPr lang="en-US" sz="2400" b="1" dirty="0" smtClean="0">
                <a:latin typeface="Arial" pitchFamily="34" charset="0"/>
                <a:cs typeface="Arial" pitchFamily="34" charset="0"/>
              </a:rPr>
              <a:t>key term </a:t>
            </a:r>
            <a:r>
              <a:rPr lang="en-US" sz="2400" dirty="0" smtClean="0">
                <a:latin typeface="Arial" pitchFamily="34" charset="0"/>
                <a:cs typeface="Arial" pitchFamily="34" charset="0"/>
              </a:rPr>
              <a:t>in the concept of the market efficiency is the information available for investors trading in the market.</a:t>
            </a:r>
          </a:p>
          <a:p>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15. There are 3 forms of market efficiency under efficient market  hypothesis: </a:t>
            </a:r>
          </a:p>
          <a:p>
            <a:pPr marL="566928" indent="-457200">
              <a:buFont typeface="+mj-lt"/>
              <a:buAutoNum type="arabicPeriod"/>
            </a:pPr>
            <a:r>
              <a:rPr lang="en-US" sz="2400" dirty="0" smtClean="0">
                <a:latin typeface="Arial" pitchFamily="34" charset="0"/>
                <a:cs typeface="Arial" pitchFamily="34" charset="0"/>
              </a:rPr>
              <a:t>weak form of efficiency; </a:t>
            </a:r>
          </a:p>
          <a:p>
            <a:pPr marL="566928" indent="-457200">
              <a:buFont typeface="+mj-lt"/>
              <a:buAutoNum type="arabicPeriod"/>
            </a:pPr>
            <a:r>
              <a:rPr lang="en-US" sz="2400" dirty="0" smtClean="0">
                <a:latin typeface="Arial" pitchFamily="34" charset="0"/>
                <a:cs typeface="Arial" pitchFamily="34" charset="0"/>
              </a:rPr>
              <a:t>semi- strong form of efficiency; </a:t>
            </a:r>
          </a:p>
          <a:p>
            <a:pPr marL="566928" indent="-457200">
              <a:buFont typeface="+mj-lt"/>
              <a:buAutoNum type="arabicPeriod"/>
            </a:pPr>
            <a:r>
              <a:rPr lang="en-US" sz="2400" dirty="0" smtClean="0">
                <a:latin typeface="Arial" pitchFamily="34" charset="0"/>
                <a:cs typeface="Arial" pitchFamily="34" charset="0"/>
              </a:rPr>
              <a:t>strong form of the efficiency.</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dirty="0" smtClean="0"/>
          </a:p>
          <a:p>
            <a:endParaRPr lang="en-US" dirty="0"/>
          </a:p>
        </p:txBody>
      </p:sp>
      <p:sp>
        <p:nvSpPr>
          <p:cNvPr id="3" name="Title 2"/>
          <p:cNvSpPr>
            <a:spLocks noGrp="1"/>
          </p:cNvSpPr>
          <p:nvPr>
            <p:ph type="title"/>
          </p:nvPr>
        </p:nvSpPr>
        <p:spPr/>
        <p:txBody>
          <a:bodyPr/>
          <a:lstStyle/>
          <a:p>
            <a:r>
              <a:rPr lang="en-US" dirty="0" err="1" smtClean="0"/>
              <a:t>sumary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Under the weak form of efficiency stock prices are assumed to reflect any information that may be contained in the past history of the stock prices.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Under the </a:t>
            </a:r>
            <a:r>
              <a:rPr lang="en-US" sz="2000" b="1" dirty="0" smtClean="0">
                <a:latin typeface="Arial" pitchFamily="34" charset="0"/>
                <a:cs typeface="Arial" pitchFamily="34" charset="0"/>
              </a:rPr>
              <a:t>semi-strong</a:t>
            </a:r>
            <a:r>
              <a:rPr lang="en-US" sz="2000" dirty="0" smtClean="0">
                <a:latin typeface="Arial" pitchFamily="34" charset="0"/>
                <a:cs typeface="Arial" pitchFamily="34" charset="0"/>
              </a:rPr>
              <a:t> form of efficiency all publicly available information is presumed to be reflected in stocks’ prices.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a:t>
            </a:r>
            <a:r>
              <a:rPr lang="en-US" sz="2000" b="1" dirty="0" smtClean="0">
                <a:latin typeface="Arial" pitchFamily="34" charset="0"/>
                <a:cs typeface="Arial" pitchFamily="34" charset="0"/>
              </a:rPr>
              <a:t>strong form of efficiency </a:t>
            </a:r>
            <a:r>
              <a:rPr lang="en-US" sz="2000" dirty="0" smtClean="0">
                <a:latin typeface="Arial" pitchFamily="34" charset="0"/>
                <a:cs typeface="Arial" pitchFamily="34" charset="0"/>
              </a:rPr>
              <a:t>which asserts that stock prices fully reflect all information, including private or inside information, as well as that which is publicly available.</a:t>
            </a:r>
          </a:p>
          <a:p>
            <a:endParaRPr lang="en-US" dirty="0"/>
          </a:p>
        </p:txBody>
      </p:sp>
      <p:sp>
        <p:nvSpPr>
          <p:cNvPr id="3" name="Title 2"/>
          <p:cNvSpPr>
            <a:spLocks noGrp="1"/>
          </p:cNvSpPr>
          <p:nvPr>
            <p:ph type="title"/>
          </p:nvPr>
        </p:nvSpPr>
        <p:spPr/>
        <p:txBody>
          <a:bodyPr/>
          <a:lstStyle/>
          <a:p>
            <a:r>
              <a:rPr lang="en-US" dirty="0" smtClean="0"/>
              <a:t>summary</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4559</TotalTime>
  <Words>1174</Words>
  <Application>Microsoft Office PowerPoint</Application>
  <PresentationFormat>On-screen Show (4:3)</PresentationFormat>
  <Paragraphs>135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Concourse</vt:lpstr>
      <vt:lpstr>Slide 1</vt:lpstr>
      <vt:lpstr> Investment and portfolio management </vt:lpstr>
      <vt:lpstr>References </vt:lpstr>
      <vt:lpstr>Summary of last lecture </vt:lpstr>
      <vt:lpstr>Contents of today’s lecture</vt:lpstr>
      <vt:lpstr>Market efficiency criticism</vt:lpstr>
      <vt:lpstr>Market efficiency criticisim</vt:lpstr>
      <vt:lpstr>Summary: Theory for investment portfolio formation</vt:lpstr>
      <vt:lpstr>Summary </vt:lpstr>
      <vt:lpstr>Summary</vt:lpstr>
      <vt:lpstr>Summary</vt:lpstr>
      <vt:lpstr>Summary</vt:lpstr>
      <vt:lpstr>summary</vt:lpstr>
      <vt:lpstr>summary</vt:lpstr>
      <vt:lpstr>sumary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DETERMINANTS OF LABOR SUPPLY OF HUSBANDS AND WIVES</dc:title>
  <dc:creator>Ranjhas</dc:creator>
  <cp:lastModifiedBy>NTS</cp:lastModifiedBy>
  <cp:revision>1537</cp:revision>
  <dcterms:created xsi:type="dcterms:W3CDTF">2012-09-17T13:13:53Z</dcterms:created>
  <dcterms:modified xsi:type="dcterms:W3CDTF">2014-06-23T14:09:07Z</dcterms:modified>
</cp:coreProperties>
</file>