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20"/>
  </p:notesMasterIdLst>
  <p:sldIdLst>
    <p:sldId id="485" r:id="rId2"/>
    <p:sldId id="627" r:id="rId3"/>
    <p:sldId id="677" r:id="rId4"/>
    <p:sldId id="629" r:id="rId5"/>
    <p:sldId id="630" r:id="rId6"/>
    <p:sldId id="603" r:id="rId7"/>
    <p:sldId id="604" r:id="rId8"/>
    <p:sldId id="605" r:id="rId9"/>
    <p:sldId id="623" r:id="rId10"/>
    <p:sldId id="606" r:id="rId11"/>
    <p:sldId id="608" r:id="rId12"/>
    <p:sldId id="607" r:id="rId13"/>
    <p:sldId id="609" r:id="rId14"/>
    <p:sldId id="610" r:id="rId15"/>
    <p:sldId id="611" r:id="rId16"/>
    <p:sldId id="612" r:id="rId17"/>
    <p:sldId id="613" r:id="rId18"/>
    <p:sldId id="61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100" d="100"/>
          <a:sy n="100" d="100"/>
        </p:scale>
        <p:origin x="-432" y="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3200400"/>
            <a:ext cx="4495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en-US" sz="2800" b="1" dirty="0" smtClean="0"/>
              <a:t>MGT 531</a:t>
            </a:r>
          </a:p>
          <a:p>
            <a:r>
              <a:rPr lang="en-US" sz="2800" dirty="0" smtClean="0"/>
              <a:t> 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14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Investment and portfolio management</a:t>
            </a:r>
            <a:br>
              <a:rPr lang="en-US" sz="4400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b="1" dirty="0" smtClean="0"/>
              <a:t>The course assumes little prior applied knowledge in the area of finance.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b="1" dirty="0" smtClean="0"/>
              <a:t>Kristina </a:t>
            </a:r>
            <a:r>
              <a:rPr lang="en-US" sz="2400" b="1" dirty="0" err="1" smtClean="0"/>
              <a:t>Levišauskait</a:t>
            </a:r>
            <a:r>
              <a:rPr lang="en-US" sz="2400" b="1" dirty="0" smtClean="0"/>
              <a:t> (2010) ‘Investment  Analysis and Portfolio Management’ 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4400" dirty="0" smtClean="0"/>
              <a:t>References</a:t>
            </a:r>
            <a:br>
              <a:rPr lang="en-US" sz="4400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Interpretation of coefficient Beta (β)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Arbitrage Pricing Theory APT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Assumptions of APT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Market efficiency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APT and Capital Asset Pricing model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Macro-economic variables and return on specific securities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last lecture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APT is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impractical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asset prices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minor factors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Market efficiency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form of efficiency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Weak form of efficiency;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Semi- strong form of efficiency;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Strong form of the efficiency.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today’s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At the same time the large number of the factors in the APT model would be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impractical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because the models seldom are 100 percent accurate and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asset prices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 function of both macroeconomic factors and noise.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noise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coming from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minor factors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with a little influence to the result – expected rate of return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CAPM and APT are not really essentially different: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because they are developed for determining an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expected rate of return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based on: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market portfolio – CAPM or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 number of macroeconomic factors (APT).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both models predict 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how the return on asset will result from factor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sensitivities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is of great importance to the investor.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CAPM and APT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concept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market efficiency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was proposed by Eugene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Fama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1965,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when his article “Random Walks in Stock Prices” was published in Financial Analyst Journal.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Market efficiency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means that: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the price which investor is paying for financial asset (stock, bond, other security),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fully reflects fair or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true information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about the intrinsic value of this specific asset or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Market efficiency theory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fairly describe the value of the company – the issuer of this security.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key term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in the concept of the market efficiency is:</a:t>
            </a:r>
          </a:p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Information: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information available for investors trading in the market.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It is stated that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market price of stock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reflects: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566928" indent="-457200">
              <a:buAutoNum type="arabicPeriod"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All known information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including:</a:t>
            </a:r>
          </a:p>
          <a:p>
            <a:pPr marL="566928" indent="-45720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Past information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e.g., last year’s or last quarter’s, month’s earnings;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Market efficiency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Current information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as well as events, that have been announced but are still forthcoming, e.g. shareholders’ meeting.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200" b="1" i="1" dirty="0" smtClean="0">
                <a:latin typeface="Arial" pitchFamily="34" charset="0"/>
                <a:cs typeface="Arial" pitchFamily="34" charset="0"/>
              </a:rPr>
              <a:t>Information that can reasonably be inferred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, for example, if many investors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believe that: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 interest rate will increase in the nearest future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 or the government deficit increases,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prices will reflect this belief before the actual event occurs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Market efficiency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Capital market is efficient: 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prices of securities which are traded in the market, react to the changes of situation: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immediately,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fully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credibly 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And reflect all the important information about the security’s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future income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risk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related with generating this income.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Market efficiency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What is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important information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for the investor?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From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economic point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view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important information is defined as such: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information which has direct influence to the investor’s decisions seeking for his defined financial goals.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Example, the essential events in the joint stock company, published in the newspaper, etc.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Market efficiency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Market efficiency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requires that the adjustment to new information occurs very quickly as the information becomes known.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E.g., that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Internet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has made the markets more efficient in the sense of how widely and quickly information is disseminated.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There are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3 forms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of market efficiency under efficient market hypothesis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Weak form of efficiency;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Semi- strong form of efficiency;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Strong form of the efficiency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market efficiency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Under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the weak form of efficiency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stock prices are assumed to reflect any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information that may be contained in the past history of the stock prices.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So, if the market is characterized by weak form of efficiency:,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no one investor or any group of investors should be able to earn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abnormal rates of return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over the defined period of time and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by using information about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historical prices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available for them and by using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technical analysis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Prices will respond to the news, but if this news is random then price changes will also be random.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weak form of efficiency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Under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the semi-strong form of efficiency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all publicly available information is presumed to be reflected in stocks’ prices.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This information includes: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information in the stock price series as well as,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information in the firm’s financial reports,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reports of competing firms,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announced information relating to the state of the economy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any other publicly available information, relevant to the valuation of the firm.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semi-strong form of efficiency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Note that the market with a semi strong form of efficiency encompass the weak form of the hypothesis because: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the historical market data are part of the larger set of all publicly available information.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market is characterized by semi-strong form of efficiency,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no one investor or any group of investors should be able to earn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abnormal rates of return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over the defined period of time by using: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information about historical prices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publicly available fundamental information (such as financial statements) and fundamental analysis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semi-strong form of efficiency,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b="1" i="1" dirty="0" smtClean="0"/>
          </a:p>
          <a:p>
            <a:r>
              <a:rPr lang="en-US" sz="4200" b="1" i="1" dirty="0" smtClean="0">
                <a:latin typeface="Arial" pitchFamily="34" charset="0"/>
                <a:cs typeface="Arial" pitchFamily="34" charset="0"/>
              </a:rPr>
              <a:t>The strong form of efficiency 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which asserts that:</a:t>
            </a:r>
          </a:p>
          <a:p>
            <a:endParaRPr lang="en-US" sz="4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200" dirty="0" smtClean="0">
                <a:latin typeface="Arial" pitchFamily="34" charset="0"/>
                <a:cs typeface="Arial" pitchFamily="34" charset="0"/>
              </a:rPr>
              <a:t> stock prices fully reflect all information, including private or inside information, </a:t>
            </a:r>
          </a:p>
          <a:p>
            <a:r>
              <a:rPr lang="en-US" sz="4200" dirty="0" smtClean="0">
                <a:latin typeface="Arial" pitchFamily="34" charset="0"/>
                <a:cs typeface="Arial" pitchFamily="34" charset="0"/>
              </a:rPr>
              <a:t>as well as that which is publicly available. </a:t>
            </a:r>
          </a:p>
          <a:p>
            <a:endParaRPr lang="en-US" sz="4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200" b="1" i="1" dirty="0" smtClean="0">
                <a:latin typeface="Arial" pitchFamily="34" charset="0"/>
                <a:cs typeface="Arial" pitchFamily="34" charset="0"/>
              </a:rPr>
              <a:t>The strong form of </a:t>
            </a:r>
            <a:r>
              <a:rPr lang="en-US" sz="4200" b="1" dirty="0" smtClean="0">
                <a:latin typeface="Arial" pitchFamily="34" charset="0"/>
                <a:cs typeface="Arial" pitchFamily="34" charset="0"/>
              </a:rPr>
              <a:t>market efficiency shows that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:,</a:t>
            </a:r>
          </a:p>
          <a:p>
            <a:endParaRPr lang="en-US" sz="4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200" dirty="0" smtClean="0">
                <a:latin typeface="Arial" pitchFamily="34" charset="0"/>
                <a:cs typeface="Arial" pitchFamily="34" charset="0"/>
              </a:rPr>
              <a:t> securities’ prices quickly adjust to reflect both the inside and public information. </a:t>
            </a:r>
          </a:p>
          <a:p>
            <a:endParaRPr lang="en-US" sz="4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200" dirty="0" smtClean="0">
                <a:latin typeface="Arial" pitchFamily="34" charset="0"/>
                <a:cs typeface="Arial" pitchFamily="34" charset="0"/>
              </a:rPr>
              <a:t>If the market is characterized by strong form of efficiency:,</a:t>
            </a:r>
          </a:p>
          <a:p>
            <a:endParaRPr lang="en-US" sz="4200" dirty="0" smtClean="0">
              <a:latin typeface="Arial" pitchFamily="34" charset="0"/>
              <a:cs typeface="Arial" pitchFamily="34" charset="0"/>
            </a:endParaRPr>
          </a:p>
          <a:p>
            <a:endParaRPr lang="en-US" sz="4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Strong form of efficiency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no one investor or any group of investors should be able to earn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abnormal rates of return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over the defined period of time by using all information available for them.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validity of the market efficiency hypothesis whichever form is of great importance to the investors because: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It determines whether anyone can out perform the market, or whether the successful investing is all about luck. 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Efficient market hypothesis does not require to behave rationally,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only that in response to information there will be a sufficiently large random reaction that an excess profit cannot be made.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strong form of efficiency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4474</TotalTime>
  <Words>1100</Words>
  <Application>Microsoft Office PowerPoint</Application>
  <PresentationFormat>On-screen Show (4:3)</PresentationFormat>
  <Paragraphs>170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Slide 1</vt:lpstr>
      <vt:lpstr> Investment and portfolio management </vt:lpstr>
      <vt:lpstr>References </vt:lpstr>
      <vt:lpstr>Summary of last lecture </vt:lpstr>
      <vt:lpstr>Contents of today’s lecture</vt:lpstr>
      <vt:lpstr>APT</vt:lpstr>
      <vt:lpstr>CAPM and APT</vt:lpstr>
      <vt:lpstr>Market efficiency theory </vt:lpstr>
      <vt:lpstr>Market efficiency</vt:lpstr>
      <vt:lpstr>Market efficiency</vt:lpstr>
      <vt:lpstr>Market efficiency</vt:lpstr>
      <vt:lpstr>Market efficiency</vt:lpstr>
      <vt:lpstr>market efficiency</vt:lpstr>
      <vt:lpstr>weak form of efficiency</vt:lpstr>
      <vt:lpstr>semi-strong form of efficiency</vt:lpstr>
      <vt:lpstr>semi-strong form of efficiency,</vt:lpstr>
      <vt:lpstr>Strong form of efficiency</vt:lpstr>
      <vt:lpstr>strong form of efficiency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NTS</cp:lastModifiedBy>
  <cp:revision>1534</cp:revision>
  <dcterms:created xsi:type="dcterms:W3CDTF">2012-09-17T13:13:53Z</dcterms:created>
  <dcterms:modified xsi:type="dcterms:W3CDTF">2014-06-23T12:44:25Z</dcterms:modified>
</cp:coreProperties>
</file>