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17"/>
  </p:notesMasterIdLst>
  <p:sldIdLst>
    <p:sldId id="485" r:id="rId2"/>
    <p:sldId id="582" r:id="rId3"/>
    <p:sldId id="617" r:id="rId4"/>
    <p:sldId id="618" r:id="rId5"/>
    <p:sldId id="619" r:id="rId6"/>
    <p:sldId id="594" r:id="rId7"/>
    <p:sldId id="595" r:id="rId8"/>
    <p:sldId id="596" r:id="rId9"/>
    <p:sldId id="599" r:id="rId10"/>
    <p:sldId id="597" r:id="rId11"/>
    <p:sldId id="598" r:id="rId12"/>
    <p:sldId id="600" r:id="rId13"/>
    <p:sldId id="601" r:id="rId14"/>
    <p:sldId id="602" r:id="rId15"/>
    <p:sldId id="62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237" autoAdjust="0"/>
  </p:normalViewPr>
  <p:slideViewPr>
    <p:cSldViewPr>
      <p:cViewPr>
        <p:scale>
          <a:sx n="50" d="100"/>
          <a:sy n="50" d="100"/>
        </p:scale>
        <p:origin x="-1253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8A513-F375-4F62-9721-07A6492E9AA8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B5E0B-CCBA-45BE-AFEF-E1EC3E31F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B5E0B-CCBA-45BE-AFEF-E1EC3E31F36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0" y="1676400"/>
            <a:ext cx="5486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Investment and portfolio management</a:t>
            </a:r>
          </a:p>
          <a:p>
            <a:pPr algn="ctr"/>
            <a:endParaRPr lang="en-US" sz="2800" b="1" dirty="0" smtClean="0"/>
          </a:p>
          <a:p>
            <a:pPr algn="ctr"/>
            <a:endParaRPr lang="en-US" sz="2800" b="1" dirty="0" smtClean="0"/>
          </a:p>
          <a:p>
            <a:pPr algn="ctr"/>
            <a:r>
              <a:rPr lang="en-US" sz="2800" b="1" dirty="0" smtClean="0"/>
              <a:t>MGT 531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8194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Investment and portfolio management</a:t>
            </a:r>
          </a:p>
          <a:p>
            <a:pPr algn="ctr"/>
            <a:r>
              <a:rPr lang="en-US" b="1" dirty="0" smtClean="0"/>
              <a:t>MGT 531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Lecture #13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The course assumes little prior applied knowledge in the area of finance.</a:t>
            </a:r>
          </a:p>
          <a:p>
            <a:pPr algn="just"/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/>
              <a:t>Kristina (2010)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‘Investment  Analysis and Portfolio Management’,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Reference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i="1" dirty="0" smtClean="0">
                <a:latin typeface="Arial" pitchFamily="34" charset="0"/>
                <a:cs typeface="Arial" pitchFamily="34" charset="0"/>
              </a:rPr>
              <a:t>Risk of the portfolio. 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volatility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Measuring Risk in CAPM 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i="1" dirty="0" smtClean="0">
                <a:latin typeface="Arial" pitchFamily="34" charset="0"/>
                <a:cs typeface="Arial" pitchFamily="34" charset="0"/>
              </a:rPr>
              <a:t>Systematic risk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i="1" dirty="0" smtClean="0">
                <a:latin typeface="Arial" pitchFamily="34" charset="0"/>
                <a:cs typeface="Arial" pitchFamily="34" charset="0"/>
              </a:rPr>
              <a:t>Unsystematic risk</a:t>
            </a:r>
          </a:p>
          <a:p>
            <a:r>
              <a:rPr lang="en-US" sz="3200" i="1" dirty="0" smtClean="0">
                <a:latin typeface="Arial" pitchFamily="34" charset="0"/>
                <a:cs typeface="Arial" pitchFamily="34" charset="0"/>
              </a:rPr>
              <a:t>Assumptions of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CAPM </a:t>
            </a:r>
          </a:p>
          <a:p>
            <a:r>
              <a:rPr lang="en-US" sz="3200" i="1" dirty="0" smtClean="0">
                <a:latin typeface="Arial" pitchFamily="34" charset="0"/>
                <a:cs typeface="Arial" pitchFamily="34" charset="0"/>
              </a:rPr>
              <a:t>market </a:t>
            </a:r>
            <a:r>
              <a:rPr lang="en-US" sz="3200" i="1" dirty="0" smtClean="0">
                <a:latin typeface="Arial" pitchFamily="34" charset="0"/>
                <a:cs typeface="Arial" pitchFamily="34" charset="0"/>
              </a:rPr>
              <a:t>risk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Summary of last lecture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Interpretation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of coefficient Beta (β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Arbitrage Pricing Theory (APT)</a:t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i="1" dirty="0" smtClean="0">
                <a:latin typeface="Arial" pitchFamily="34" charset="0"/>
                <a:cs typeface="Arial" pitchFamily="34" charset="0"/>
              </a:rPr>
              <a:t>APT and CAPM</a:t>
            </a:r>
            <a:endParaRPr lang="en-US" sz="2400" i="1" dirty="0" smtClean="0">
              <a:latin typeface="Arial" pitchFamily="34" charset="0"/>
              <a:cs typeface="Arial" pitchFamily="34" charset="0"/>
            </a:endParaRPr>
          </a:p>
          <a:p>
            <a:endParaRPr lang="en-US" sz="2000" b="1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Contents of today's lecturer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en-US" sz="20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Beta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Direction of changes</a:t>
                      </a:r>
                    </a:p>
                    <a:p>
                      <a:r>
                        <a:rPr kumimoji="0" lang="en-US" sz="20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 security’s return</a:t>
                      </a:r>
                    </a:p>
                    <a:p>
                      <a:r>
                        <a:rPr kumimoji="0" lang="en-US" sz="20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 comparison to the</a:t>
                      </a:r>
                    </a:p>
                    <a:p>
                      <a:r>
                        <a:rPr kumimoji="0" lang="en-US" sz="20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changes in market’s</a:t>
                      </a:r>
                    </a:p>
                    <a:p>
                      <a:r>
                        <a:rPr kumimoji="0" lang="en-US" sz="20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return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Interpretation of </a:t>
                      </a:r>
                      <a:r>
                        <a:rPr kumimoji="0" lang="el-GR" sz="20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β </a:t>
                      </a:r>
                      <a:r>
                        <a:rPr kumimoji="0" lang="en-US" sz="20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meaning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2,0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000" baseline="0" dirty="0" smtClean="0">
                          <a:latin typeface="Arial" pitchFamily="34" charset="0"/>
                          <a:cs typeface="Arial" pitchFamily="34" charset="0"/>
                        </a:rPr>
                        <a:t>The same as market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Risk of security is twice higher than market risk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1,0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000" baseline="0" dirty="0" smtClean="0">
                          <a:latin typeface="Arial" pitchFamily="34" charset="0"/>
                          <a:cs typeface="Arial" pitchFamily="34" charset="0"/>
                        </a:rPr>
                        <a:t>The same as market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Security’s risk is equal to market risk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000" baseline="0" dirty="0" smtClean="0">
                          <a:latin typeface="Arial" pitchFamily="34" charset="0"/>
                          <a:cs typeface="Arial" pitchFamily="34" charset="0"/>
                        </a:rPr>
                        <a:t>The same as market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Security’s risk twice lower than market risk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There is no</a:t>
                      </a:r>
                    </a:p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relationship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Security’s risk are not influenced by market risk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Interpretation of coefficient Beta (β)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en-US" sz="20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Beta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Direction of changes</a:t>
                      </a:r>
                    </a:p>
                    <a:p>
                      <a:r>
                        <a:rPr kumimoji="0" lang="en-US" sz="20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 security’s return</a:t>
                      </a:r>
                    </a:p>
                    <a:p>
                      <a:r>
                        <a:rPr kumimoji="0" lang="en-US" sz="20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 comparison to the</a:t>
                      </a:r>
                    </a:p>
                    <a:p>
                      <a:r>
                        <a:rPr kumimoji="0" lang="en-US" sz="20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changes in market’s</a:t>
                      </a:r>
                    </a:p>
                    <a:p>
                      <a:r>
                        <a:rPr kumimoji="0" lang="en-US" sz="20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return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Interpretation of </a:t>
                      </a:r>
                      <a:r>
                        <a:rPr kumimoji="0" lang="el-GR" sz="20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β </a:t>
                      </a:r>
                      <a:r>
                        <a:rPr kumimoji="0" lang="en-US" sz="20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meaning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Minus</a:t>
                      </a:r>
                    </a:p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0,5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The opposite from the</a:t>
                      </a:r>
                    </a:p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market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Security’s risk twice lower than market risk, but in</a:t>
                      </a:r>
                    </a:p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opposite direction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Minus</a:t>
                      </a:r>
                    </a:p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1,0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The opposite from the</a:t>
                      </a:r>
                    </a:p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market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Security’s risk is equal to market risk but in</a:t>
                      </a:r>
                    </a:p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opposite direction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Minus</a:t>
                      </a:r>
                    </a:p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2,0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opposite from the</a:t>
                      </a:r>
                    </a:p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market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Risk of security is twice higher than market risk,</a:t>
                      </a:r>
                    </a:p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but in opposite direction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Interpretation of coefficient Beta (β)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APT was proposed by Stephen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S.Rose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and presented in his article „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arbitrage theory of Capital Asset Pricing“, published in Journal of Economic Theory in 1976.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Still there is a potential for it and it may sometimes displace the CAPM.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 the CAPM, returns on individual assets are related to returns on the market as a whole.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key point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behind APT is the rational statement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that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market return is determined by a number of different factors.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These factors can be fundamental factors or statistical.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Arbitrage Pricing Theory (APT)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If these factors are essential, there to be no arbitrage opportunities there must be restrictions on the investment process.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Here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arbitrage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we understand as the earning of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riskless profit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by taking advantage of differential pricing for the same assets or security.  </a:t>
            </a:r>
          </a:p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We can analyze the Trend of asset prices</a:t>
            </a: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Arbitrage is widely applied investment tactic.</a:t>
            </a:r>
          </a:p>
          <a:p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APT states, that the expected rate of return of security J is the linear function.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APT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APT states,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that the expected rate of return of security J is the linear function from the complex economic factors common to all securities </a:t>
            </a:r>
            <a:endParaRPr lang="en-US" sz="20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can be estimated using formula:</a:t>
            </a:r>
          </a:p>
          <a:p>
            <a:r>
              <a:rPr lang="pt-BR" sz="2000" dirty="0" smtClean="0">
                <a:latin typeface="Arial" pitchFamily="34" charset="0"/>
                <a:cs typeface="Arial" pitchFamily="34" charset="0"/>
              </a:rPr>
              <a:t>E(rJ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) = E(ŕJ) + β1J* I1J + β2J *I2J + ... + βnJ *InJ + εJ ,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 - expected return on stock J;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ŕJ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- expected rate of return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for security J, if the influence of all factors is 0;</a:t>
            </a: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IiJ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- the change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 the rate of return for security J, influenced by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economic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factor i (i = 1, ..., n);</a:t>
            </a: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βiJ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- coefficient Beta,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showing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sensitivity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of rate of return on security’s J due to the factor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(this influence could be both positive or negative);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APT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εJ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- error of rounding for the security J (expected value – 0).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It is important to note that the arbitrage in the APT is only approximate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relating diversified portfolios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IT  is based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on assumption that: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asset unsystematic (specific) risks are negligible compared with the factor risks.</a:t>
            </a: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APT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There could be an infinitive number of factors, although the empirical research by Ross and Roll (1984) identified four factors.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– economic variables, to which assets having even the same CAPM Beta, are differently sensitive: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inflation;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industrial production;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risk premiums;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slope of the term structure in interest rates.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APT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 practice an investor can choose the macroeconomic factors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which seems important and related with the expected returns of the particular asset.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examples of possible macroeconomic factors which could be included in using APT model 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GDP growth;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an interest rate;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an exchange rate;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a default spread on corporate bonds, etc.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APT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Including more factors in APT model seems logical.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institutional investors and analysts closely watch macroeconomic statistics such as: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the money supply,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inflation,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interest rates,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unemployment,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changes in GDP,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political events and many others.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APT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Reason for this might be their belief that: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new information about the changes in these macroeconomic indicators will influence: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future asset price movements.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But it is important to point out that: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not all investors or analysts are concerned with the same set of economic information and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they differently assess the importance of various macroeconomic factors to the assets they have invested already or are going to invest.</a:t>
            </a: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4374</TotalTime>
  <Words>874</Words>
  <Application>Microsoft Office PowerPoint</Application>
  <PresentationFormat>On-screen Show (4:3)</PresentationFormat>
  <Paragraphs>142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Concourse</vt:lpstr>
      <vt:lpstr>Slide 1</vt:lpstr>
      <vt:lpstr>Lecture #13</vt:lpstr>
      <vt:lpstr>Reference</vt:lpstr>
      <vt:lpstr>Summary of last lecture </vt:lpstr>
      <vt:lpstr>Contents of today's lecturer</vt:lpstr>
      <vt:lpstr>Interpretation of coefficient Beta (β)</vt:lpstr>
      <vt:lpstr>Interpretation of coefficient Beta (β)</vt:lpstr>
      <vt:lpstr>Arbitrage Pricing Theory (APT) </vt:lpstr>
      <vt:lpstr>APT</vt:lpstr>
      <vt:lpstr>APT</vt:lpstr>
      <vt:lpstr>APT</vt:lpstr>
      <vt:lpstr>APT</vt:lpstr>
      <vt:lpstr>APT</vt:lpstr>
      <vt:lpstr>APT</vt:lpstr>
      <vt:lpstr>APT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 DETERMINANTS OF LABOR SUPPLY OF HUSBANDS AND WIVES</dc:title>
  <dc:creator>Ranjhas</dc:creator>
  <cp:lastModifiedBy>stdc_lp</cp:lastModifiedBy>
  <cp:revision>1497</cp:revision>
  <dcterms:created xsi:type="dcterms:W3CDTF">2012-09-17T13:13:53Z</dcterms:created>
  <dcterms:modified xsi:type="dcterms:W3CDTF">2014-06-23T03:24:36Z</dcterms:modified>
</cp:coreProperties>
</file>