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44" r:id="rId1"/>
  </p:sldMasterIdLst>
  <p:notesMasterIdLst>
    <p:notesMasterId r:id="rId15"/>
  </p:notesMasterIdLst>
  <p:sldIdLst>
    <p:sldId id="485" r:id="rId2"/>
    <p:sldId id="582" r:id="rId3"/>
    <p:sldId id="617" r:id="rId4"/>
    <p:sldId id="618" r:id="rId5"/>
    <p:sldId id="619" r:id="rId6"/>
    <p:sldId id="571" r:id="rId7"/>
    <p:sldId id="583" r:id="rId8"/>
    <p:sldId id="620" r:id="rId9"/>
    <p:sldId id="572" r:id="rId10"/>
    <p:sldId id="621" r:id="rId11"/>
    <p:sldId id="574" r:id="rId12"/>
    <p:sldId id="573" r:id="rId13"/>
    <p:sldId id="581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237" autoAdjust="0"/>
  </p:normalViewPr>
  <p:slideViewPr>
    <p:cSldViewPr>
      <p:cViewPr>
        <p:scale>
          <a:sx n="60" d="100"/>
          <a:sy n="60" d="100"/>
        </p:scale>
        <p:origin x="-965" y="1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08A513-F375-4F62-9721-07A6492E9AA8}" type="datetimeFigureOut">
              <a:rPr lang="en-US" smtClean="0"/>
              <a:pPr/>
              <a:t>6/22/2014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AB5E0B-CCBA-45BE-AFEF-E1EC3E31F36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CFC90C0-6897-42D7-AC91-653C0A51C7AE}" type="datetimeFigureOut">
              <a:rPr lang="en-US" smtClean="0"/>
              <a:pPr/>
              <a:t>6/22/2014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6/22/2014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6/22/2014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6/22/2014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6/22/2014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6/22/2014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6/22/2014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6/22/2014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CFC90C0-6897-42D7-AC91-653C0A51C7AE}" type="datetimeFigureOut">
              <a:rPr lang="en-US" smtClean="0"/>
              <a:pPr/>
              <a:t>6/22/2014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6/22/2014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6/22/2014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8CFC90C0-6897-42D7-AC91-653C0A51C7AE}" type="datetimeFigureOut">
              <a:rPr lang="en-US" smtClean="0"/>
              <a:pPr/>
              <a:t>6/22/2014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05000" y="1676400"/>
            <a:ext cx="5486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Investment and portfolio management</a:t>
            </a:r>
          </a:p>
          <a:p>
            <a:pPr algn="ctr"/>
            <a:r>
              <a:rPr lang="en-US" b="1" dirty="0" smtClean="0"/>
              <a:t>MGT 531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Investment and portfolio management</a:t>
            </a:r>
          </a:p>
          <a:p>
            <a:pPr algn="ctr"/>
            <a:r>
              <a:rPr lang="en-US" b="1" dirty="0" smtClean="0"/>
              <a:t>MGT 531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Lecture #11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800" dirty="0" smtClean="0">
                <a:latin typeface="Arial" pitchFamily="34" charset="0"/>
                <a:cs typeface="Arial" pitchFamily="34" charset="0"/>
              </a:rPr>
              <a:t>The course assumes little prior applied knowledge in the area of finance.</a:t>
            </a:r>
          </a:p>
          <a:p>
            <a:pPr algn="just"/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b="1" dirty="0" smtClean="0"/>
              <a:t>Kristina (2010)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‘Investment  Analysis and Portfolio Management’,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Reference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24078" indent="-514350">
              <a:buFont typeface="+mj-lt"/>
              <a:buAutoNum type="arabicPeriod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Summary of quantitative methods</a:t>
            </a:r>
          </a:p>
          <a:p>
            <a:pPr marL="624078" indent="-514350">
              <a:buFont typeface="+mj-lt"/>
              <a:buAutoNum type="arabicPeriod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Measures of risk and returns</a:t>
            </a:r>
          </a:p>
          <a:p>
            <a:pPr marL="624078" indent="-514350">
              <a:buFont typeface="+mj-lt"/>
              <a:buAutoNum type="arabicPeriod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Portfolio theory. </a:t>
            </a:r>
          </a:p>
          <a:p>
            <a:pPr marL="624078" indent="-514350">
              <a:buFont typeface="+mj-lt"/>
              <a:buAutoNum type="arabicPeriod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Markowitz portfolio theory. </a:t>
            </a:r>
          </a:p>
          <a:p>
            <a:pPr marL="624078" indent="-514350">
              <a:buFont typeface="+mj-lt"/>
              <a:buAutoNum type="arabicPeriod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The Risk and Expected Return of a Portfolio.</a:t>
            </a:r>
          </a:p>
          <a:p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 smtClean="0">
                <a:latin typeface="Arial" pitchFamily="34" charset="0"/>
                <a:cs typeface="Arial" pitchFamily="34" charset="0"/>
              </a:rPr>
              <a:t>Summary of last lecture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3200" dirty="0" smtClean="0">
                <a:latin typeface="Arial" pitchFamily="34" charset="0"/>
                <a:cs typeface="Arial" pitchFamily="34" charset="0"/>
              </a:rPr>
            </a:b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Feasible set</a:t>
            </a:r>
          </a:p>
          <a:p>
            <a:endParaRPr lang="en-US" sz="2000" b="1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optimal choices</a:t>
            </a:r>
          </a:p>
          <a:p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Capital Market Line</a:t>
            </a:r>
          </a:p>
          <a:p>
            <a:endParaRPr lang="en-US" sz="2000" b="1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efficient set portfolios</a:t>
            </a:r>
          </a:p>
          <a:p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Capital Asset Pricing Model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Contents of today's lecturer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i="1" dirty="0" smtClean="0"/>
              <a:t>Feasible set is opportunity set, </a:t>
            </a:r>
            <a:r>
              <a:rPr lang="en-US" i="1" dirty="0" smtClean="0"/>
              <a:t>from which the efficient set of portfolio can </a:t>
            </a:r>
            <a:r>
              <a:rPr lang="en-US" dirty="0" smtClean="0"/>
              <a:t>be identified.</a:t>
            </a:r>
          </a:p>
          <a:p>
            <a:r>
              <a:rPr lang="en-US" dirty="0" smtClean="0"/>
              <a:t> </a:t>
            </a:r>
          </a:p>
          <a:p>
            <a:r>
              <a:rPr lang="en-US" dirty="0" smtClean="0"/>
              <a:t>The feasibility set represents all portfolios that could be formed from the:</a:t>
            </a:r>
          </a:p>
          <a:p>
            <a:r>
              <a:rPr lang="en-US" dirty="0" smtClean="0"/>
              <a:t>number of securities and </a:t>
            </a:r>
          </a:p>
          <a:p>
            <a:r>
              <a:rPr lang="en-US" dirty="0" smtClean="0"/>
              <a:t>lie either or within the boundary of the feasible set.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i="1" dirty="0" smtClean="0">
                <a:latin typeface="Arial" pitchFamily="34" charset="0"/>
                <a:cs typeface="Arial" pitchFamily="34" charset="0"/>
              </a:rPr>
              <a:t>Feasible set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Example: three choice (A, B, C) feasible and efficient sets of portfolios are presented.  </a:t>
            </a:r>
          </a:p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optimal choices: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Considering the assumptions of non-satiation and risk aversion:, (keeping Expected rate of return on vertical axis and risk on horizontal axis)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624078" indent="-514350">
              <a:buFont typeface="+mj-lt"/>
              <a:buAutoNum type="arabicPeriod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Non-satiation: investor prefer high returns</a:t>
            </a:r>
          </a:p>
          <a:p>
            <a:pPr marL="624078" indent="-514350">
              <a:buFont typeface="+mj-lt"/>
              <a:buAutoNum type="arabicPeriod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Risk averse: choice that bear minimum risk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only those portfolios lying between points A and B on the boundary of feasibility set investor will find the optimal ones. 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All the other portfolios in the feasible set are inefficient portfolios. 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Feasible and efficient sets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Furthermore, if a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risk-free investment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is introduced into the universe of assets, the efficient frontier becomes the tangential line.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this line is called the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Capital Market Line (CML)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and the portfolio at the point at which it is tangential is called the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Market </a:t>
            </a:r>
            <a:r>
              <a:rPr lang="en-US" sz="2000" b="1" i="1" dirty="0" err="1" smtClean="0">
                <a:latin typeface="Arial" pitchFamily="34" charset="0"/>
                <a:cs typeface="Arial" pitchFamily="34" charset="0"/>
              </a:rPr>
              <a:t>Portolio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/>
              <a:t>figure</a:t>
            </a:r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i="1" dirty="0" smtClean="0">
                <a:latin typeface="Arial" pitchFamily="34" charset="0"/>
                <a:cs typeface="Arial" pitchFamily="34" charset="0"/>
              </a:rPr>
              <a:t>Feasible set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Following Markowitz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efficient set portfolios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approach: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an investor should evaluate alternative portfolios inside feasibility set on the basis of their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expected returns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and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standard deviations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using indifference curves. 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Thus, the methods for calculating expected rate of return and standard deviation of the portfolio must be discussed. 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The expected rate of return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of the portfolio can be calculated in some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alternative ways. 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Markowitz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focus was on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>
              <a:buFont typeface="Wingdings" pitchFamily="2" charset="2"/>
              <a:buChar char="§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the end-of-period wealth (terminal value) and</a:t>
            </a:r>
          </a:p>
          <a:p>
            <a:pP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3200" dirty="0" smtClean="0">
                <a:latin typeface="Arial" pitchFamily="34" charset="0"/>
                <a:cs typeface="Arial" pitchFamily="34" charset="0"/>
              </a:rPr>
            </a:br>
            <a:r>
              <a:rPr lang="en-US" sz="3200" dirty="0" smtClean="0">
                <a:latin typeface="Arial" pitchFamily="34" charset="0"/>
                <a:cs typeface="Arial" pitchFamily="34" charset="0"/>
              </a:rPr>
              <a:t> Efficient set </a:t>
            </a:r>
            <a:br>
              <a:rPr lang="en-US" sz="3200" dirty="0" smtClean="0">
                <a:latin typeface="Arial" pitchFamily="34" charset="0"/>
                <a:cs typeface="Arial" pitchFamily="34" charset="0"/>
              </a:rPr>
            </a:b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 using these expected end-of-period values for each security in the portfolio </a:t>
            </a:r>
          </a:p>
          <a:p>
            <a:pPr>
              <a:buFont typeface="Wingdings" pitchFamily="2" charset="2"/>
              <a:buChar char="§"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the expected end-of-period return for the whole portfolio can be calculated.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5300" dirty="0" smtClean="0">
                <a:latin typeface="Arial" pitchFamily="34" charset="0"/>
                <a:cs typeface="Arial" pitchFamily="34" charset="0"/>
              </a:rPr>
              <a:t>Efficient set </a:t>
            </a:r>
            <a:r>
              <a:rPr lang="en-US" sz="44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4400" dirty="0" smtClean="0"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portfolio really is the set of the securities.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expected rate of return of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a portfolio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should depend on the expected rates of return of each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security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included in the portfolio.</a:t>
            </a:r>
          </a:p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Expected rate of return on the portfolio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This alternative method for calculating the expected rate of return on the portfolio (E(r)p) is the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weighted average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of the expected returns on its component securities:</a:t>
            </a:r>
          </a:p>
          <a:p>
            <a:r>
              <a:rPr lang="pt-BR" sz="2000" b="1" dirty="0" smtClean="0">
                <a:latin typeface="Arial" pitchFamily="34" charset="0"/>
                <a:cs typeface="Arial" pitchFamily="34" charset="0"/>
              </a:rPr>
              <a:t>E(r)p = Σ wi * Ei (r) = E1(r) + w2 * E2(r) +…+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wn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* En(r), </a:t>
            </a:r>
          </a:p>
          <a:p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wi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- the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proportion of the portfolio’s initial value invested in security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Ei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(r) - the expected rate of return of security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n - the number of securities in the portfolio.</a:t>
            </a:r>
          </a:p>
          <a:p>
            <a:pPr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Rate of Return and Risk of Portfolio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2900" dirty="0" smtClean="0">
                <a:latin typeface="Arial" pitchFamily="34" charset="0"/>
                <a:cs typeface="Arial" pitchFamily="34" charset="0"/>
              </a:rPr>
              <a:t>Because a </a:t>
            </a:r>
            <a:r>
              <a:rPr lang="en-US" sz="2900" b="1" dirty="0" smtClean="0">
                <a:latin typeface="Arial" pitchFamily="34" charset="0"/>
                <a:cs typeface="Arial" pitchFamily="34" charset="0"/>
              </a:rPr>
              <a:t>portfolio‘s expected return is a weighted average of the expected returns of its securities,</a:t>
            </a:r>
          </a:p>
          <a:p>
            <a:endParaRPr lang="en-US" sz="29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900" dirty="0" smtClean="0">
                <a:latin typeface="Arial" pitchFamily="34" charset="0"/>
                <a:cs typeface="Arial" pitchFamily="34" charset="0"/>
              </a:rPr>
              <a:t> the contribution of each security to the portfolio‘s expected rate of return depends on:</a:t>
            </a:r>
          </a:p>
          <a:p>
            <a:endParaRPr lang="en-US" sz="29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900" dirty="0" smtClean="0">
                <a:latin typeface="Arial" pitchFamily="34" charset="0"/>
                <a:cs typeface="Arial" pitchFamily="34" charset="0"/>
              </a:rPr>
              <a:t> its expected return and</a:t>
            </a:r>
          </a:p>
          <a:p>
            <a:pPr>
              <a:buFont typeface="Wingdings" pitchFamily="2" charset="2"/>
              <a:buChar char="§"/>
            </a:pPr>
            <a:r>
              <a:rPr lang="en-US" sz="2900" dirty="0" smtClean="0">
                <a:latin typeface="Arial" pitchFamily="34" charset="0"/>
                <a:cs typeface="Arial" pitchFamily="34" charset="0"/>
              </a:rPr>
              <a:t> its proportional share from the initial portfolio‘s market value (weight). </a:t>
            </a:r>
          </a:p>
          <a:p>
            <a:pPr>
              <a:buFont typeface="Wingdings" pitchFamily="2" charset="2"/>
              <a:buChar char="§"/>
            </a:pPr>
            <a:endParaRPr lang="en-US" sz="29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9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900" b="1" dirty="0" smtClean="0">
                <a:latin typeface="Arial" pitchFamily="34" charset="0"/>
                <a:cs typeface="Arial" pitchFamily="34" charset="0"/>
              </a:rPr>
              <a:t>conclusion:</a:t>
            </a:r>
          </a:p>
          <a:p>
            <a:r>
              <a:rPr lang="en-US" sz="2900" dirty="0" smtClean="0">
                <a:latin typeface="Arial" pitchFamily="34" charset="0"/>
                <a:cs typeface="Arial" pitchFamily="34" charset="0"/>
              </a:rPr>
              <a:t> the investor who simply wants the highest possible expected rate of return must keep only one security in his portfolio which has a highest expected rate of return.</a:t>
            </a:r>
          </a:p>
          <a:p>
            <a:endParaRPr lang="en-US" sz="29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Rate of Return and Risk of Portfolio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But why the majority of investors don‘t do so and</a:t>
            </a:r>
          </a:p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keep several different securities in their portfolios? </a:t>
            </a:r>
          </a:p>
          <a:p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Reason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they try to diversify their portfolios,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they aim to reduce the investment portfolio risk</a:t>
            </a:r>
            <a:r>
              <a:rPr lang="en-US" sz="2000" dirty="0" smtClean="0"/>
              <a:t>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Rate of Return and Risk of Portfolio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4185</TotalTime>
  <Words>667</Words>
  <Application>Microsoft Office PowerPoint</Application>
  <PresentationFormat>On-screen Show (4:3)</PresentationFormat>
  <Paragraphs>91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Concourse</vt:lpstr>
      <vt:lpstr>Slide 1</vt:lpstr>
      <vt:lpstr>Lecture #11</vt:lpstr>
      <vt:lpstr>Reference</vt:lpstr>
      <vt:lpstr>Summary of last lecture </vt:lpstr>
      <vt:lpstr>Contents of today's lecturer</vt:lpstr>
      <vt:lpstr>Feasible set</vt:lpstr>
      <vt:lpstr>Feasible and efficient sets</vt:lpstr>
      <vt:lpstr>Feasible set</vt:lpstr>
      <vt:lpstr>  Efficient set  </vt:lpstr>
      <vt:lpstr>Efficient set  </vt:lpstr>
      <vt:lpstr>Rate of Return and Risk of Portfolio</vt:lpstr>
      <vt:lpstr>Rate of Return and Risk of Portfolio</vt:lpstr>
      <vt:lpstr>Rate of Return and Risk of Portfolio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5 DETERMINANTS OF LABOR SUPPLY OF HUSBANDS AND WIVES</dc:title>
  <dc:creator>Ranjhas</dc:creator>
  <cp:lastModifiedBy>stdc_lp</cp:lastModifiedBy>
  <cp:revision>1483</cp:revision>
  <dcterms:created xsi:type="dcterms:W3CDTF">2012-09-17T13:13:53Z</dcterms:created>
  <dcterms:modified xsi:type="dcterms:W3CDTF">2014-06-23T00:03:34Z</dcterms:modified>
</cp:coreProperties>
</file>