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30"/>
  </p:notesMasterIdLst>
  <p:sldIdLst>
    <p:sldId id="560" r:id="rId2"/>
    <p:sldId id="561" r:id="rId3"/>
    <p:sldId id="542" r:id="rId4"/>
    <p:sldId id="575" r:id="rId5"/>
    <p:sldId id="549" r:id="rId6"/>
    <p:sldId id="551" r:id="rId7"/>
    <p:sldId id="552" r:id="rId8"/>
    <p:sldId id="553" r:id="rId9"/>
    <p:sldId id="577" r:id="rId10"/>
    <p:sldId id="578" r:id="rId11"/>
    <p:sldId id="554" r:id="rId12"/>
    <p:sldId id="555" r:id="rId13"/>
    <p:sldId id="557" r:id="rId14"/>
    <p:sldId id="579" r:id="rId15"/>
    <p:sldId id="556" r:id="rId16"/>
    <p:sldId id="550" r:id="rId17"/>
    <p:sldId id="558" r:id="rId18"/>
    <p:sldId id="559" r:id="rId19"/>
    <p:sldId id="562" r:id="rId20"/>
    <p:sldId id="563" r:id="rId21"/>
    <p:sldId id="580" r:id="rId22"/>
    <p:sldId id="564" r:id="rId23"/>
    <p:sldId id="565" r:id="rId24"/>
    <p:sldId id="566" r:id="rId25"/>
    <p:sldId id="567" r:id="rId26"/>
    <p:sldId id="568" r:id="rId27"/>
    <p:sldId id="569" r:id="rId28"/>
    <p:sldId id="57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37" autoAdjust="0"/>
  </p:normalViewPr>
  <p:slideViewPr>
    <p:cSldViewPr>
      <p:cViewPr>
        <p:scale>
          <a:sx n="60" d="100"/>
          <a:sy n="60" d="100"/>
        </p:scale>
        <p:origin x="-157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B5E0B-CCBA-45BE-AFEF-E1EC3E31F36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187891"/>
          </a:xfrm>
        </p:spPr>
        <p:txBody>
          <a:bodyPr/>
          <a:lstStyle/>
          <a:p>
            <a:pPr algn="ctr"/>
            <a:r>
              <a:rPr lang="en-US" dirty="0" smtClean="0"/>
              <a:t>Lecture </a:t>
            </a:r>
            <a:r>
              <a:rPr lang="en-US" dirty="0" smtClean="0"/>
              <a:t>#10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Investment and portfolio management</a:t>
            </a:r>
            <a:br>
              <a:rPr lang="en-US" dirty="0" smtClean="0"/>
            </a:br>
            <a:r>
              <a:rPr lang="en-US" dirty="0" smtClean="0"/>
              <a:t>MGT 531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course assumes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Perfect positive correlation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Perfect negative correlation</a:t>
            </a:r>
          </a:p>
          <a:p>
            <a:r>
              <a:rPr lang="en-US" sz="2800" b="1" dirty="0" smtClean="0"/>
              <a:t>Zero correlation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degree of relationship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coefficient of determination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market portfolio</a:t>
            </a:r>
            <a:endParaRPr lang="en-US" sz="280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 of last lecture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SUMMARY OF THE DIFERENT CONCEPTS IN QUANTITATIVE METHODS IN PORTFOLIO MANAGEMENT</a:t>
            </a:r>
          </a:p>
          <a:p>
            <a:r>
              <a:rPr lang="en-US" dirty="0" smtClean="0"/>
              <a:t>QUESTIONS AND PROBLEMS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Contents of today's lecture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main characteristics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any investment are investment return and risk.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However to compare various alternatives of investments, the precise quantitative measures for both of these characteristics are needed.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General definition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return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the benefit associated with an investment.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Many investments have two components of their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measurable return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(1) a capital gain or loss; (2) some form of income.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holding period return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the percentage increase in returns associated with the holding period.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3. Investor can‘t compare the alternative investments using holding period returns, if their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holding periods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(investment periods) are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different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these cases arithmetic average return or sample mean of the returns can be used.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 Both holding period returns and sample mean of returns are calculated using historical data.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However all the investors’ decisions are focused to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future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or to expected results from the investments.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expected rate of return of investment is the statistical measure of return: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which is the sum of all possible rates of returns for the same investment weighted by probabilities.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Risk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can be defined as a chance that the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actual outcome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from an investment will differ from the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expected outcome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The total risk of investments can be measured with such common absolute measures used in statistics as variance and standard deviation. </a:t>
            </a:r>
          </a:p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Variance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can be calculated as a potential deviation of each possible investment rate of return from the expected rate of return. </a:t>
            </a:r>
          </a:p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Standard deviation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is calculated as the square root of the variance. The more variable the possible outcomes that can occur, the greater the risk.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6. Covariance and correlation coefficient are used to answer the question, that what is the relationship between the returns on different assets?. </a:t>
            </a:r>
          </a:p>
          <a:p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Covariance and correlation coefficient are related and they generally measure the same phenomenon – the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relationship between two variables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8. The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sample covariance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is estimated: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when the investor hasn‘t enough information about the underlying probability distributions for the returns of two assets and </a:t>
            </a:r>
          </a:p>
          <a:p>
            <a:pPr>
              <a:buFont typeface="Wingdings" pitchFamily="2" charset="2"/>
              <a:buChar char="§"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then the sample of historical returns is used.</a:t>
            </a:r>
          </a:p>
          <a:p>
            <a:pPr>
              <a:buFont typeface="Wingdings" pitchFamily="2" charset="2"/>
              <a:buChar char="§"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population covariance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estimated: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when the investor has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enough information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about the underlying probability distributions for the returns of two assets and 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can identify the actual probabilities of various pairs of the returns for two assets at the same time.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Analyzing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relationship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between the assets in the same portfolio using covariance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portfolio formation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it is important to identify which of the three possible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outcomes exists: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positive covariance,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negative covariance or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zero covariance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If the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positive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covariance between two assets is identified , the common recommendation for the investor would be not to put both of these assets to the same portfolio,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because their returns move in the same direction and the risk in portfolio will be not diversified; 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if the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negative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- the common recommendation for the investor would be to include both of these assets to the portfolio, 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because their returns move in the contrariwise directions and the risk in portfolio could be diversified; 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if the zero covariance - it means that there is no relationship between the rates of return of two assets.</a:t>
            </a:r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Summary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10. The correlation coefficient between two assets is closely related to their covariance.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correlation coefficient can range only from -1,0 to +1,0.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more close the absolute meaning of the correlation coefficient to 1,0, the stronger the relationship between the returns of two assets.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correlation coefficients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instead of covariance, investor can immediately asses the degree of relationship between assets returns.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11.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coefficient of determination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calculated as the square of correlation coefficient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shows how much variability in the returns of one asset can be associated with variability in the returns of the other.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Summary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12. Theoretical interpretation of the market portfolio is that it involves every single risky asset in the global economic system, and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contains each asset in proportion to the total market value of that asset relative to the total value of all other assets (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value weighted portfolio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Investors can think of the market portfolio as the ultimate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market index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13. Stock’s characteristic line describes the relationship between the stock and the market,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shows the return, investor expect the stock to produce, given that a particular rate of return appears for the market and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helps to assess the risk characteristics of one stock relative to the market.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14. The slope of the characteristic line is called the Beta factor.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Beta factor of the stock is an indicator of the degree to which the stock reacts to the changes in the returns of the market portfolio.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15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 The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intercept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is the point where characteristic line passes through the vertical axis.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The interpretation of the intercept from the investor’s point of view is that: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 it shows, what would be the rate of return of the stock?, if the rate of return in the market is zero.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16. The residual variance describes the deviation of the asset returns from its characteristic line.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Key-terms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• Beta factor,  characteristic line, • Coefficient of correlation, • Coefficient of determination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• Correlation, • Covariance,  Expected rate of return, • Holding period return,  Intercept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 Investment risk, • Market portfolio, • Population covariance, • Probability, • Residual,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• Residual variance, • Return on investment, • Sample mean of return, • Sample standard deviation, • Sample covariance, • Sample variance, • Simple probability distribution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• Standard deviation, • Variance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Summary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1. Comment why methods and tools of the statistics are so important in investment decision making.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2. Distinguish between historical returns and expected returns.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3. Define the components of holding period return. Can any of these components be  negative?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4. When should the sample mean of return be used instead of expected rate of return?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5. What does a probability distribution describe?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6. What does covariance measure? If two assets are said to have positive covariance,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what does it mean?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7. Explain, why doesn’t an estimated absolute covariance number tell the investor much about the relationship between the returns on the two assets?</a:t>
            </a:r>
          </a:p>
          <a:p>
            <a:r>
              <a:rPr lang="en-US" sz="7200" dirty="0" smtClean="0">
                <a:latin typeface="Arial" pitchFamily="34" charset="0"/>
                <a:cs typeface="Arial" pitchFamily="34" charset="0"/>
              </a:rPr>
              <a:t>8. 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How do you understand an investment risk and what statistic tools can be used to  measure it?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Questions and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9. Describe the Beta factor.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10. What does the characteristic line tells to investor? Why stock characteristic lines are different for the securities traded in the same market?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11. With which of stock’s characteristic line definitions presented below you disagree?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a) Stock’s characteristic line describes the relationship between the stock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and the market;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b) Stock’s characteristic line shows the return investor expect the stock to produce, given that a particular rate of return appears for the market;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Questions and problems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c) Stock’s characteristic line describes the relationship between rate of return of any two different stocks in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d) I agree with all definitions presented above.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12. Calculate the main statistic measures to explain the relationship between stock A and the market portfolio: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sample covariance between rate of return for the stock A and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sample Beta factor of stock A;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sample correlation coefficient between the rates of return of the stock A and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sample coefficient of determination associated with the stock A and the market.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Questions and problems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Mini-contents</a:t>
            </a:r>
          </a:p>
          <a:p>
            <a:r>
              <a:rPr lang="en-US" dirty="0" smtClean="0"/>
              <a:t>1. Portfolio theory.</a:t>
            </a:r>
          </a:p>
          <a:p>
            <a:r>
              <a:rPr lang="en-US" dirty="0" smtClean="0"/>
              <a:t>2. Markowitz portfolio theory.</a:t>
            </a:r>
          </a:p>
          <a:p>
            <a:r>
              <a:rPr lang="en-US" dirty="0" smtClean="0"/>
              <a:t>3. The Risk and Expected Return of a Portfolio.</a:t>
            </a:r>
          </a:p>
          <a:p>
            <a:r>
              <a:rPr lang="en-US" dirty="0" smtClean="0"/>
              <a:t>3.1. Capital Asset Pricing Model (CAPM).</a:t>
            </a:r>
          </a:p>
          <a:p>
            <a:r>
              <a:rPr lang="en-US" dirty="0" smtClean="0"/>
              <a:t>3.2. Arbitrage Pricing Theory (APT).</a:t>
            </a:r>
          </a:p>
          <a:p>
            <a:r>
              <a:rPr lang="en-US" dirty="0" smtClean="0"/>
              <a:t>3.3. Market efficiency theory.</a:t>
            </a:r>
          </a:p>
          <a:p>
            <a:r>
              <a:rPr lang="en-US" dirty="0" smtClean="0"/>
              <a:t>Summary</a:t>
            </a:r>
          </a:p>
          <a:p>
            <a:r>
              <a:rPr lang="en-US" dirty="0" smtClean="0"/>
              <a:t>Key terms</a:t>
            </a:r>
          </a:p>
          <a:p>
            <a:r>
              <a:rPr lang="en-US" dirty="0" smtClean="0"/>
              <a:t>Questions and problems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3. Theory for investment portfolio formation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Markowitz portfolio theory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author of the modern portfolio theory is Harry Markowitz who introduced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analysis of the portfolios of investments in his article “Portfolio Selection”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published in the Journal of Finance in 1952.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new approach presented in this article included portfolio formation by considering: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expected rate of return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risk of individual stocks and,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crucially, their interrelationship as measured by correlation.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Prior to this, investors 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examined investments individually,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build up portfolios of attractive stocks,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did not consider how they related to each other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Markowitz showed how it might be possible to better of these simplistic portfolios by taking into account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correlation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between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returns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on these stocks.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diversification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plays a very important role in the modern portfolio theory.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Markowitz approach is viewed as a single period approach: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at the beginning of the period the investor must make a decision in what particular securities to invest and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hold these securities until the end of the period.</a:t>
            </a:r>
          </a:p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Because a portfolio is a collection of securities,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this decision is equivalent to selecting an optimal portfolio from a set of possible portfolios.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Essentiality of the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Markowitz portfolio theory is the problem of optimal portfolio selection.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Indifference curves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method that should be used in selecting the most desirable portfolio involves the use of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indifference curves. 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Indifference curves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represent an investor’s preferences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risk and return.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These curves should be drawn, putting the investment return on the vertical axis and the risk on the horizontal axis.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Following Markowitz approach: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measure for investment return is expected rate of return and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 measure of risk is standard deviation.</a:t>
            </a:r>
          </a:p>
          <a:p>
            <a:pPr>
              <a:buFont typeface="Wingdings" pitchFamily="2" charset="2"/>
              <a:buChar char="§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Each indifference curve represents the most desirable investment or investment portfolio for an individual investor.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That means, that any of investments (or portfolios) plotted on the indifference curves are equally desirable to the investor.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Indifference curves (figures)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All portfolios that lie on a given indifference curve are equally desirable to the investor. 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ndifference curves cannot intersect.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An investor has an infinitive number of indifference curves.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Every investor can represent several indifference curves (for different investment tools).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Every investor has a map of the indifference curves representing his or her preferences for expected returns and risk (standard deviations) for each potential portfolio.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Features of indifference curves: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Two important fundamental assumptions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examining indifference curves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 applying them to Markowitz portfolio theory: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Assumption of non-satiation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1. The investors are assumed to prefer higher levels of return to lower levels of return:,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because the higher levels of return allow the investor to spend more on consumption at the end of the investment period.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Thus, given two portfolios with the same standard deviation, the investor will choose the portfolio with the higher expected return.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is called an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assumption of non-satiation.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Assumption of risk aversion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2. Investors are risk averse. It means that the investor when given the choice, will choose the investment or investment portfolio with the smaller risk.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is called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assumption of risk aversion.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 example how the investor chooses between 3 investments – A,B and C.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Following the assumption of non-satiation, investor will choose A or B which have the higher level of expected return than C.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Following the assumption of risk aversion investor will choose A, despite of the same level of expected returns for investment A and B, because the risk (standard deviation) for investment A is lower than for investment B.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reality there are an infinitive number of portfolios available for the investment.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Is it means that the investor needs to evaluate all these portfolios on return and risk basis?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Markowitz portfolio theory answers this question using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efficient set  theorem: </a:t>
            </a: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an investor will choose his/ her optimal portfolio from the set of the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portfolios that</a:t>
            </a: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(1) offer maximum expected return for varying level of risk, and </a:t>
            </a: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(2) offer minimum risk for varying levels of expected return.</a:t>
            </a: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Efficient set of portfolios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involves the portfolios that the investor will find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optimal ones. These portfolios are called an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efficient frontier. </a:t>
            </a: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The efficient frontier can be described by 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curve in the risk-return space with the highest expected rates of return for each level of risk.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4049</TotalTime>
  <Words>2269</Words>
  <Application>Microsoft Office PowerPoint</Application>
  <PresentationFormat>On-screen Show (4:3)</PresentationFormat>
  <Paragraphs>218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Concourse</vt:lpstr>
      <vt:lpstr> Investment and portfolio management MGT 531 </vt:lpstr>
      <vt:lpstr>References </vt:lpstr>
      <vt:lpstr>Summary of last lecture </vt:lpstr>
      <vt:lpstr>Contents of today's lecture </vt:lpstr>
      <vt:lpstr>Summary </vt:lpstr>
      <vt:lpstr>Summary </vt:lpstr>
      <vt:lpstr>Summary </vt:lpstr>
      <vt:lpstr>summary</vt:lpstr>
      <vt:lpstr>summary</vt:lpstr>
      <vt:lpstr>summary</vt:lpstr>
      <vt:lpstr>Summary </vt:lpstr>
      <vt:lpstr>Summary </vt:lpstr>
      <vt:lpstr>Summary </vt:lpstr>
      <vt:lpstr>summary</vt:lpstr>
      <vt:lpstr>Summary </vt:lpstr>
      <vt:lpstr>Questions and problems</vt:lpstr>
      <vt:lpstr>Questions and problems</vt:lpstr>
      <vt:lpstr>Questions and problems</vt:lpstr>
      <vt:lpstr> 3. Theory for investment portfolio formation </vt:lpstr>
      <vt:lpstr>Portfolio theory</vt:lpstr>
      <vt:lpstr>Portfolio theory</vt:lpstr>
      <vt:lpstr>Portfolio theory</vt:lpstr>
      <vt:lpstr>Portfolio theory</vt:lpstr>
      <vt:lpstr>Indifference curves (figures)</vt:lpstr>
      <vt:lpstr>Features of indifference curves: </vt:lpstr>
      <vt:lpstr>Portfolio theory</vt:lpstr>
      <vt:lpstr>Portfolio theory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Administrator</cp:lastModifiedBy>
  <cp:revision>1416</cp:revision>
  <dcterms:created xsi:type="dcterms:W3CDTF">2012-09-17T13:13:53Z</dcterms:created>
  <dcterms:modified xsi:type="dcterms:W3CDTF">2014-06-21T16:27:27Z</dcterms:modified>
</cp:coreProperties>
</file>