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16"/>
  </p:notesMasterIdLst>
  <p:sldIdLst>
    <p:sldId id="485" r:id="rId2"/>
    <p:sldId id="414" r:id="rId3"/>
    <p:sldId id="412" r:id="rId4"/>
    <p:sldId id="421" r:id="rId5"/>
    <p:sldId id="422" r:id="rId6"/>
    <p:sldId id="425" r:id="rId7"/>
    <p:sldId id="426" r:id="rId8"/>
    <p:sldId id="423" r:id="rId9"/>
    <p:sldId id="442" r:id="rId10"/>
    <p:sldId id="424" r:id="rId11"/>
    <p:sldId id="427" r:id="rId12"/>
    <p:sldId id="430" r:id="rId13"/>
    <p:sldId id="431" r:id="rId14"/>
    <p:sldId id="42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37" autoAdjust="0"/>
  </p:normalViewPr>
  <p:slideViewPr>
    <p:cSldViewPr>
      <p:cViewPr>
        <p:scale>
          <a:sx n="80" d="100"/>
          <a:sy n="80" d="100"/>
        </p:scale>
        <p:origin x="-1002" y="24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08A513-F375-4F62-9721-07A6492E9AA8}" type="datetimeFigureOut">
              <a:rPr lang="en-US" smtClean="0"/>
              <a:pPr/>
              <a:t>6/18/2014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AB5E0B-CCBA-45BE-AFEF-E1EC3E31F3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AB5E0B-CCBA-45BE-AFEF-E1EC3E31F367}"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CFC90C0-6897-42D7-AC91-653C0A51C7AE}" type="datetimeFigureOut">
              <a:rPr lang="en-US" smtClean="0"/>
              <a:pPr/>
              <a:t>6/18/2014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CF082F8-DAF7-4A24-824B-455D4BBD48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6/18/2014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6/18/2014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FC90C0-6897-42D7-AC91-653C0A51C7AE}" type="datetimeFigureOut">
              <a:rPr lang="en-US" smtClean="0"/>
              <a:pPr/>
              <a:t>6/18/2014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FC90C0-6897-42D7-AC91-653C0A51C7AE}" type="datetimeFigureOut">
              <a:rPr lang="en-US" smtClean="0"/>
              <a:pPr/>
              <a:t>6/18/2014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CFC90C0-6897-42D7-AC91-653C0A51C7AE}" type="datetimeFigureOut">
              <a:rPr lang="en-US" smtClean="0"/>
              <a:pPr/>
              <a:t>6/18/2014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FC90C0-6897-42D7-AC91-653C0A51C7AE}" type="datetimeFigureOut">
              <a:rPr lang="en-US" smtClean="0"/>
              <a:pPr/>
              <a:t>6/18/2014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CFC90C0-6897-42D7-AC91-653C0A51C7AE}" type="datetimeFigureOut">
              <a:rPr lang="en-US" smtClean="0"/>
              <a:pPr/>
              <a:t>6/18/2014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CFC90C0-6897-42D7-AC91-653C0A51C7AE}" type="datetimeFigureOut">
              <a:rPr lang="en-US" smtClean="0"/>
              <a:pPr/>
              <a:t>6/18/2014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CF082F8-DAF7-4A24-824B-455D4BBD48A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6/18/2014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6/18/2014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CFC90C0-6897-42D7-AC91-653C0A51C7AE}" type="datetimeFigureOut">
              <a:rPr lang="en-US" smtClean="0"/>
              <a:pPr/>
              <a:t>6/18/2014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F082F8-DAF7-4A24-824B-455D4BBD48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362200"/>
            <a:ext cx="7839005" cy="1077218"/>
          </a:xfrm>
          <a:prstGeom prst="rect">
            <a:avLst/>
          </a:prstGeom>
        </p:spPr>
        <p:txBody>
          <a:bodyPr wrap="none">
            <a:spAutoFit/>
          </a:bodyPr>
          <a:lstStyle/>
          <a:p>
            <a:r>
              <a:rPr lang="en-US" sz="3200" b="1" dirty="0" smtClean="0"/>
              <a:t>Investment and portfolio management</a:t>
            </a:r>
          </a:p>
          <a:p>
            <a:r>
              <a:rPr lang="en-US" sz="3200" b="1" dirty="0" smtClean="0"/>
              <a:t>                    MGT531</a:t>
            </a:r>
            <a:endParaRPr lang="en-US" sz="32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a:buNone/>
            </a:pPr>
            <a:r>
              <a:rPr lang="en-US" sz="3600" dirty="0" smtClean="0">
                <a:latin typeface="Arial" pitchFamily="34" charset="0"/>
                <a:cs typeface="Arial" pitchFamily="34" charset="0"/>
              </a:rPr>
              <a:t>The course is developed to include the following contents:</a:t>
            </a:r>
          </a:p>
          <a:p>
            <a:pPr>
              <a:buNone/>
            </a:pPr>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Key concepts of investment analysis and portfolio management which are explained from an applied perspective emphasizing the individual investors‘ decision making issues.</a:t>
            </a:r>
          </a:p>
          <a:p>
            <a:pPr>
              <a:buNone/>
            </a:pPr>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Applied exercises and problems, which cover major topics such as </a:t>
            </a:r>
          </a:p>
          <a:p>
            <a:pPr>
              <a:buNone/>
            </a:pPr>
            <a:r>
              <a:rPr lang="en-US" sz="3600" dirty="0" smtClean="0">
                <a:latin typeface="Arial" pitchFamily="34" charset="0"/>
                <a:cs typeface="Arial" pitchFamily="34" charset="0"/>
              </a:rPr>
              <a:t>1. quantitative methods of investment analysis and portfolio formation, </a:t>
            </a:r>
          </a:p>
          <a:p>
            <a:pPr>
              <a:buNone/>
            </a:pPr>
            <a:r>
              <a:rPr lang="en-US" sz="3600" dirty="0" smtClean="0">
                <a:latin typeface="Arial" pitchFamily="34" charset="0"/>
                <a:cs typeface="Arial" pitchFamily="34" charset="0"/>
              </a:rPr>
              <a:t>2. stocks and bonds analysis and valuation for investment decision making, </a:t>
            </a:r>
          </a:p>
          <a:p>
            <a:pPr>
              <a:buNone/>
            </a:pPr>
            <a:r>
              <a:rPr lang="en-US" sz="3600" dirty="0" smtClean="0">
                <a:latin typeface="Arial" pitchFamily="34" charset="0"/>
                <a:cs typeface="Arial" pitchFamily="34" charset="0"/>
              </a:rPr>
              <a:t>3. options pricing and using as investments, asset allocation, portfolio rebalancing, and </a:t>
            </a:r>
          </a:p>
          <a:p>
            <a:pPr>
              <a:buNone/>
            </a:pPr>
            <a:r>
              <a:rPr lang="en-US" sz="3600" dirty="0" smtClean="0">
                <a:latin typeface="Arial" pitchFamily="34" charset="0"/>
                <a:cs typeface="Arial" pitchFamily="34" charset="0"/>
              </a:rPr>
              <a:t>4. portfolio performance measures.</a:t>
            </a:r>
          </a:p>
          <a:p>
            <a:endParaRPr lang="en-US" sz="3600" dirty="0" smtClean="0">
              <a:latin typeface="Arial" pitchFamily="34" charset="0"/>
              <a:cs typeface="Arial" pitchFamily="34" charset="0"/>
            </a:endParaRPr>
          </a:p>
          <a:p>
            <a:r>
              <a:rPr lang="en-US" sz="3600" dirty="0" smtClean="0">
                <a:latin typeface="Arial" pitchFamily="34" charset="0"/>
                <a:cs typeface="Arial" pitchFamily="34" charset="0"/>
              </a:rPr>
              <a:t>Summaries, Key-terms, Questions and problems are provided at the end of every chapter, which aid revision during self-study;</a:t>
            </a:r>
          </a:p>
          <a:p>
            <a:endParaRPr lang="en-US" sz="36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Contents of the Course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219199"/>
            <a:ext cx="8229600" cy="5486400"/>
          </a:xfrm>
        </p:spPr>
        <p:txBody>
          <a:bodyPr>
            <a:noAutofit/>
          </a:bodyPr>
          <a:lstStyle/>
          <a:p>
            <a:pPr algn="just"/>
            <a:r>
              <a:rPr lang="en-US" sz="2000" dirty="0" smtClean="0">
                <a:latin typeface="Arial" pitchFamily="34" charset="0"/>
                <a:cs typeface="Arial" pitchFamily="34" charset="0"/>
              </a:rPr>
              <a:t>The course assumes little prior applied knowledge in the area of finance.</a:t>
            </a:r>
          </a:p>
          <a:p>
            <a:pPr algn="just"/>
            <a:endParaRPr lang="en-US" sz="1800" b="1" dirty="0" smtClean="0">
              <a:latin typeface="Arial" pitchFamily="34" charset="0"/>
              <a:cs typeface="Arial" pitchFamily="34" charset="0"/>
            </a:endParaRPr>
          </a:p>
          <a:p>
            <a:pPr algn="just"/>
            <a:r>
              <a:rPr lang="en-US" sz="2000" b="1" dirty="0" smtClean="0">
                <a:latin typeface="Arial" pitchFamily="34" charset="0"/>
                <a:cs typeface="Arial" pitchFamily="34" charset="0"/>
              </a:rPr>
              <a:t>References</a:t>
            </a:r>
          </a:p>
          <a:p>
            <a:endParaRPr lang="en-US" sz="2000" dirty="0" smtClean="0">
              <a:latin typeface="Arial" pitchFamily="34" charset="0"/>
              <a:cs typeface="Arial" pitchFamily="34" charset="0"/>
            </a:endParaRPr>
          </a:p>
          <a:p>
            <a:r>
              <a:rPr lang="en-US" sz="2000" b="1" dirty="0" smtClean="0"/>
              <a:t>Kristina </a:t>
            </a:r>
            <a:r>
              <a:rPr lang="en-US" sz="2000" b="1" dirty="0" err="1" smtClean="0"/>
              <a:t>Levišauskait</a:t>
            </a:r>
            <a:r>
              <a:rPr lang="en-US" sz="2000" b="1" dirty="0" smtClean="0"/>
              <a:t> (2010) </a:t>
            </a:r>
            <a:r>
              <a:rPr lang="en-US" sz="2000" dirty="0" smtClean="0">
                <a:latin typeface="Arial" pitchFamily="34" charset="0"/>
                <a:cs typeface="Arial" pitchFamily="34" charset="0"/>
              </a:rPr>
              <a:t>‘Investment  Analysis and Portfolio Management’, Development and Approbation of Applied Courses</a:t>
            </a:r>
          </a:p>
          <a:p>
            <a:r>
              <a:rPr lang="en-US" sz="2000" dirty="0" smtClean="0">
                <a:latin typeface="Arial" pitchFamily="34" charset="0"/>
                <a:cs typeface="Arial" pitchFamily="34" charset="0"/>
              </a:rPr>
              <a:t>Based on the Transfer of </a:t>
            </a:r>
            <a:r>
              <a:rPr lang="en-US" sz="2000" smtClean="0">
                <a:latin typeface="Arial" pitchFamily="34" charset="0"/>
                <a:cs typeface="Arial" pitchFamily="34" charset="0"/>
              </a:rPr>
              <a:t>Teaching Innovations in </a:t>
            </a:r>
            <a:r>
              <a:rPr lang="en-US" sz="2000" dirty="0" smtClean="0">
                <a:latin typeface="Arial" pitchFamily="34" charset="0"/>
                <a:cs typeface="Arial" pitchFamily="34" charset="0"/>
              </a:rPr>
              <a:t>Finance and Management for </a:t>
            </a:r>
            <a:r>
              <a:rPr lang="en-US" sz="2000" smtClean="0">
                <a:latin typeface="Arial" pitchFamily="34" charset="0"/>
                <a:cs typeface="Arial" pitchFamily="34" charset="0"/>
              </a:rPr>
              <a:t>Further Education of </a:t>
            </a:r>
            <a:r>
              <a:rPr lang="en-US" sz="2000" dirty="0" smtClean="0">
                <a:latin typeface="Arial" pitchFamily="34" charset="0"/>
                <a:cs typeface="Arial" pitchFamily="34" charset="0"/>
              </a:rPr>
              <a:t>Entrepreneurs </a:t>
            </a:r>
            <a:r>
              <a:rPr lang="en-US" sz="2000" smtClean="0">
                <a:latin typeface="Arial" pitchFamily="34" charset="0"/>
                <a:cs typeface="Arial" pitchFamily="34" charset="0"/>
              </a:rPr>
              <a:t>and Specialists, </a:t>
            </a:r>
            <a:r>
              <a:rPr lang="en-US" sz="2000" dirty="0" err="1" smtClean="0">
                <a:latin typeface="Arial" pitchFamily="34" charset="0"/>
                <a:cs typeface="Arial" pitchFamily="34" charset="0"/>
              </a:rPr>
              <a:t>Vytautas</a:t>
            </a:r>
            <a:r>
              <a:rPr lang="en-US" sz="2000" dirty="0" smtClean="0">
                <a:latin typeface="Arial" pitchFamily="34" charset="0"/>
                <a:cs typeface="Arial" pitchFamily="34" charset="0"/>
              </a:rPr>
              <a:t> Magnus University, Kaunas, Lithuania</a:t>
            </a:r>
          </a:p>
          <a:p>
            <a:endParaRPr lang="en-US" sz="1800" dirty="0" smtClean="0"/>
          </a:p>
          <a:p>
            <a:endParaRPr lang="en-US" sz="1800" dirty="0" smtClean="0"/>
          </a:p>
          <a:p>
            <a:endParaRPr lang="en-US" sz="1800" dirty="0" smtClean="0"/>
          </a:p>
          <a:p>
            <a:endParaRPr lang="en-US" sz="1800" dirty="0" smtClean="0"/>
          </a:p>
          <a:p>
            <a:endParaRPr lang="en-US" sz="1800" dirty="0"/>
          </a:p>
        </p:txBody>
      </p:sp>
      <p:sp>
        <p:nvSpPr>
          <p:cNvPr id="3" name="Title 2"/>
          <p:cNvSpPr>
            <a:spLocks noGrp="1"/>
          </p:cNvSpPr>
          <p:nvPr>
            <p:ph type="title"/>
          </p:nvPr>
        </p:nvSpPr>
        <p:spPr>
          <a:xfrm>
            <a:off x="457200" y="152400"/>
            <a:ext cx="8229600" cy="822960"/>
          </a:xfrm>
        </p:spPr>
        <p:txBody>
          <a:bodyPr>
            <a:noAutofit/>
          </a:bodyPr>
          <a:lstStyle/>
          <a:p>
            <a:pPr algn="ct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3200" i="1" dirty="0" smtClean="0"/>
              <a:t> Content of the Course</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400" dirty="0" smtClean="0">
                <a:latin typeface="Arial" pitchFamily="34" charset="0"/>
                <a:cs typeface="Arial" pitchFamily="34" charset="0"/>
              </a:rPr>
              <a:t>Course objective is to help students and practitioners to understand the investments field as it is currently understood and practiced for sound investment decisions making.</a:t>
            </a:r>
          </a:p>
          <a:p>
            <a:r>
              <a:rPr lang="en-US" sz="2400" dirty="0" smtClean="0">
                <a:latin typeface="Arial" pitchFamily="34" charset="0"/>
                <a:cs typeface="Arial" pitchFamily="34" charset="0"/>
              </a:rPr>
              <a:t> Following this objective, key concepts are presented to provide an appreciation of the theory and practice of investments, focusing on investment portfolio formation and management issues. </a:t>
            </a:r>
          </a:p>
          <a:p>
            <a:r>
              <a:rPr lang="en-US" sz="2400" dirty="0" smtClean="0">
                <a:latin typeface="Arial" pitchFamily="34" charset="0"/>
                <a:cs typeface="Arial" pitchFamily="34" charset="0"/>
              </a:rPr>
              <a:t>This course is designed to emphasize both theoretical and analytical aspects of investment decisions.</a:t>
            </a:r>
          </a:p>
          <a:p>
            <a:r>
              <a:rPr lang="en-US" sz="2400" dirty="0" smtClean="0">
                <a:latin typeface="Arial" pitchFamily="34" charset="0"/>
                <a:cs typeface="Arial" pitchFamily="34" charset="0"/>
              </a:rPr>
              <a:t>It deals with modern investment theoretical concepts and instruments. </a:t>
            </a:r>
          </a:p>
          <a:p>
            <a:r>
              <a:rPr lang="en-US" sz="2400" dirty="0" smtClean="0">
                <a:latin typeface="Arial" pitchFamily="34" charset="0"/>
                <a:cs typeface="Arial" pitchFamily="34" charset="0"/>
              </a:rPr>
              <a:t>Both descriptive and quantitative materials on investing will be presented.</a:t>
            </a:r>
          </a:p>
          <a:p>
            <a:endParaRPr lang="en-US" sz="2800" dirty="0" smtClean="0"/>
          </a:p>
          <a:p>
            <a:endParaRPr lang="en-US" dirty="0"/>
          </a:p>
        </p:txBody>
      </p:sp>
      <p:sp>
        <p:nvSpPr>
          <p:cNvPr id="3" name="Title 2"/>
          <p:cNvSpPr>
            <a:spLocks noGrp="1"/>
          </p:cNvSpPr>
          <p:nvPr>
            <p:ph type="title"/>
          </p:nvPr>
        </p:nvSpPr>
        <p:spPr/>
        <p:txBody>
          <a:bodyPr>
            <a:normAutofit/>
          </a:bodyPr>
          <a:lstStyle/>
          <a:p>
            <a:pPr algn="ct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3600" i="1" dirty="0" smtClean="0"/>
              <a:t>Course Objectives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297363"/>
          </a:xfrm>
        </p:spPr>
        <p:txBody>
          <a:bodyPr>
            <a:normAutofit/>
          </a:bodyPr>
          <a:lstStyle/>
          <a:p>
            <a:r>
              <a:rPr lang="en-US" sz="2000" dirty="0" smtClean="0">
                <a:latin typeface="Arial" pitchFamily="34" charset="0"/>
                <a:cs typeface="Arial" pitchFamily="34" charset="0"/>
              </a:rPr>
              <a:t>The Course covers both theoretical and analytical aspects of investment decisions:</a:t>
            </a:r>
          </a:p>
          <a:p>
            <a:r>
              <a:rPr lang="en-US" sz="2000" dirty="0" smtClean="0">
                <a:latin typeface="Arial" pitchFamily="34" charset="0"/>
                <a:cs typeface="Arial" pitchFamily="34" charset="0"/>
              </a:rPr>
              <a:t>1. Investment environment and investment process;</a:t>
            </a:r>
          </a:p>
          <a:p>
            <a:r>
              <a:rPr lang="en-US" sz="2000" dirty="0" smtClean="0">
                <a:latin typeface="Arial" pitchFamily="34" charset="0"/>
                <a:cs typeface="Arial" pitchFamily="34" charset="0"/>
              </a:rPr>
              <a:t>2. Quantitative methods of investment analysis;</a:t>
            </a:r>
          </a:p>
          <a:p>
            <a:r>
              <a:rPr lang="en-US" sz="2000" dirty="0" smtClean="0">
                <a:latin typeface="Arial" pitchFamily="34" charset="0"/>
                <a:cs typeface="Arial" pitchFamily="34" charset="0"/>
              </a:rPr>
              <a:t>3. Theory of investment portfolio formation;</a:t>
            </a:r>
          </a:p>
          <a:p>
            <a:r>
              <a:rPr lang="en-US" sz="2000" dirty="0" smtClean="0">
                <a:latin typeface="Arial" pitchFamily="34" charset="0"/>
                <a:cs typeface="Arial" pitchFamily="34" charset="0"/>
              </a:rPr>
              <a:t>4. Investment in stocks;</a:t>
            </a:r>
          </a:p>
          <a:p>
            <a:r>
              <a:rPr lang="en-US" sz="2000" dirty="0" smtClean="0">
                <a:latin typeface="Arial" pitchFamily="34" charset="0"/>
                <a:cs typeface="Arial" pitchFamily="34" charset="0"/>
              </a:rPr>
              <a:t>5. Investment in bonds;</a:t>
            </a:r>
          </a:p>
          <a:p>
            <a:r>
              <a:rPr lang="en-US" sz="2000" dirty="0" smtClean="0">
                <a:latin typeface="Arial" pitchFamily="34" charset="0"/>
                <a:cs typeface="Arial" pitchFamily="34" charset="0"/>
              </a:rPr>
              <a:t>6. Psychological aspects in investment decision making;</a:t>
            </a:r>
          </a:p>
          <a:p>
            <a:r>
              <a:rPr lang="en-US" sz="2000" dirty="0" smtClean="0">
                <a:latin typeface="Arial" pitchFamily="34" charset="0"/>
                <a:cs typeface="Arial" pitchFamily="34" charset="0"/>
              </a:rPr>
              <a:t>7. Using options as investments;</a:t>
            </a:r>
          </a:p>
          <a:p>
            <a:r>
              <a:rPr lang="en-US" sz="2000" dirty="0" smtClean="0">
                <a:latin typeface="Arial" pitchFamily="34" charset="0"/>
                <a:cs typeface="Arial" pitchFamily="34" charset="0"/>
              </a:rPr>
              <a:t>8. Portfolio management and evaluation</a:t>
            </a:r>
            <a:endParaRPr lang="en-US" dirty="0">
              <a:latin typeface="Arial" pitchFamily="34" charset="0"/>
              <a:cs typeface="Arial" pitchFamily="34" charset="0"/>
            </a:endParaRPr>
          </a:p>
        </p:txBody>
      </p:sp>
      <p:sp>
        <p:nvSpPr>
          <p:cNvPr id="3" name="Title 2"/>
          <p:cNvSpPr>
            <a:spLocks noGrp="1"/>
          </p:cNvSpPr>
          <p:nvPr>
            <p:ph type="title"/>
          </p:nvPr>
        </p:nvSpPr>
        <p:spPr>
          <a:xfrm>
            <a:off x="533400" y="-304800"/>
            <a:ext cx="8229600" cy="1371600"/>
          </a:xfrm>
        </p:spPr>
        <p:txBody>
          <a:bodyPr>
            <a:normAutofit/>
          </a:bodyPr>
          <a:lstStyle/>
          <a:p>
            <a:pPr algn="ctr"/>
            <a:r>
              <a:rPr lang="en-US" sz="3200" i="1" dirty="0" smtClean="0">
                <a:latin typeface="Arial" pitchFamily="34" charset="0"/>
                <a:cs typeface="Arial" pitchFamily="34" charset="0"/>
              </a:rPr>
              <a:t>The structure of the course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latin typeface="Arial" pitchFamily="34" charset="0"/>
                <a:cs typeface="Arial" pitchFamily="34" charset="0"/>
              </a:rPr>
              <a:t>The course provides the target audience with a broad knowledge on the key topics of investment analysis and management. </a:t>
            </a:r>
          </a:p>
          <a:p>
            <a:endParaRPr lang="en-US" sz="2000" dirty="0" smtClean="0">
              <a:latin typeface="Arial" pitchFamily="34" charset="0"/>
              <a:cs typeface="Arial" pitchFamily="34" charset="0"/>
            </a:endParaRPr>
          </a:p>
          <a:p>
            <a:pPr>
              <a:buNone/>
            </a:pPr>
            <a:r>
              <a:rPr lang="en-US" sz="2000" dirty="0" smtClean="0">
                <a:latin typeface="Arial" pitchFamily="34" charset="0"/>
                <a:cs typeface="Arial" pitchFamily="34" charset="0"/>
              </a:rPr>
              <a:t>Course emphasizes </a:t>
            </a:r>
          </a:p>
          <a:p>
            <a:r>
              <a:rPr lang="en-US" sz="2000" dirty="0" smtClean="0">
                <a:latin typeface="Arial" pitchFamily="34" charset="0"/>
                <a:cs typeface="Arial" pitchFamily="34" charset="0"/>
              </a:rPr>
              <a:t>both theoretical and analytical aspects of investment decision making, </a:t>
            </a:r>
          </a:p>
          <a:p>
            <a:r>
              <a:rPr lang="en-US" sz="2000" dirty="0" smtClean="0">
                <a:latin typeface="Arial" pitchFamily="34" charset="0"/>
                <a:cs typeface="Arial" pitchFamily="34" charset="0"/>
              </a:rPr>
              <a:t>analysis and evaluation of different corporate securities as investments, portfolio diversification and management.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Special attention is given to the formulation of investment policy and strategy.</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pPr algn="ctr"/>
            <a:r>
              <a:rPr lang="en-US" sz="3200" i="1" dirty="0" smtClean="0">
                <a:latin typeface="Arial" pitchFamily="34" charset="0"/>
                <a:cs typeface="Arial" pitchFamily="34" charset="0"/>
              </a:rPr>
              <a:t>Summary for the Course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b="1" dirty="0" smtClean="0">
                <a:latin typeface="Arial" pitchFamily="34" charset="0"/>
                <a:cs typeface="Arial" pitchFamily="34" charset="0"/>
              </a:rPr>
              <a:t>Mini-contents</a:t>
            </a:r>
          </a:p>
          <a:p>
            <a:r>
              <a:rPr lang="en-US" sz="2000" dirty="0" smtClean="0">
                <a:latin typeface="Arial" pitchFamily="34" charset="0"/>
                <a:cs typeface="Arial" pitchFamily="34" charset="0"/>
              </a:rPr>
              <a:t>1.Investing versus financing</a:t>
            </a:r>
          </a:p>
          <a:p>
            <a:r>
              <a:rPr lang="en-US" sz="2000" dirty="0" smtClean="0">
                <a:latin typeface="Arial" pitchFamily="34" charset="0"/>
                <a:cs typeface="Arial" pitchFamily="34" charset="0"/>
              </a:rPr>
              <a:t>2.Direct versus indirect investment</a:t>
            </a:r>
          </a:p>
          <a:p>
            <a:r>
              <a:rPr lang="en-US" sz="2000" dirty="0" smtClean="0">
                <a:latin typeface="Arial" pitchFamily="34" charset="0"/>
                <a:cs typeface="Arial" pitchFamily="34" charset="0"/>
              </a:rPr>
              <a:t>3. Investment environment</a:t>
            </a:r>
          </a:p>
          <a:p>
            <a:r>
              <a:rPr lang="en-US" sz="2000" dirty="0" smtClean="0">
                <a:latin typeface="Arial" pitchFamily="34" charset="0"/>
                <a:cs typeface="Arial" pitchFamily="34" charset="0"/>
              </a:rPr>
              <a:t>4. Investment vehicles</a:t>
            </a:r>
          </a:p>
          <a:p>
            <a:r>
              <a:rPr lang="en-US" sz="2000" dirty="0" smtClean="0">
                <a:latin typeface="Arial" pitchFamily="34" charset="0"/>
                <a:cs typeface="Arial" pitchFamily="34" charset="0"/>
              </a:rPr>
              <a:t>5. Financial markets</a:t>
            </a:r>
          </a:p>
          <a:p>
            <a:r>
              <a:rPr lang="en-US" sz="2000" dirty="0" smtClean="0">
                <a:latin typeface="Arial" pitchFamily="34" charset="0"/>
                <a:cs typeface="Arial" pitchFamily="34" charset="0"/>
              </a:rPr>
              <a:t>6. Investment management process</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100" dirty="0" smtClean="0">
                <a:latin typeface="Arial" pitchFamily="34" charset="0"/>
                <a:cs typeface="Arial" pitchFamily="34" charset="0"/>
              </a:rPr>
              <a:t>1. Investment environment and investment management process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066800"/>
            <a:ext cx="8229600" cy="4373563"/>
          </a:xfrm>
        </p:spPr>
        <p:txBody>
          <a:bodyPr>
            <a:normAutofit fontScale="25000" lnSpcReduction="20000"/>
          </a:bodyPr>
          <a:lstStyle/>
          <a:p>
            <a:r>
              <a:rPr lang="en-US" sz="8000" dirty="0" smtClean="0">
                <a:latin typeface="Arial" pitchFamily="34" charset="0"/>
                <a:cs typeface="Arial" pitchFamily="34" charset="0"/>
              </a:rPr>
              <a:t>The term ‘investing” could be associated with the different activities, but the common target in these activities is to “employ” the money (funds) seeking to enhance the investor’s wealth. </a:t>
            </a:r>
          </a:p>
          <a:p>
            <a:r>
              <a:rPr lang="en-US" sz="8000" dirty="0" smtClean="0">
                <a:latin typeface="Arial" pitchFamily="34" charset="0"/>
                <a:cs typeface="Arial" pitchFamily="34" charset="0"/>
              </a:rPr>
              <a:t>Sources of Funds to be invested are: </a:t>
            </a:r>
          </a:p>
          <a:p>
            <a:pPr>
              <a:buFont typeface="Wingdings" pitchFamily="2" charset="2"/>
              <a:buChar char="§"/>
            </a:pPr>
            <a:r>
              <a:rPr lang="en-US" sz="8000" dirty="0" smtClean="0">
                <a:latin typeface="Arial" pitchFamily="34" charset="0"/>
                <a:cs typeface="Arial" pitchFamily="34" charset="0"/>
              </a:rPr>
              <a:t>assets already owned; </a:t>
            </a:r>
          </a:p>
          <a:p>
            <a:pPr>
              <a:buFont typeface="Wingdings" pitchFamily="2" charset="2"/>
              <a:buChar char="§"/>
            </a:pPr>
            <a:r>
              <a:rPr lang="en-US" sz="8000" dirty="0" smtClean="0">
                <a:latin typeface="Arial" pitchFamily="34" charset="0"/>
                <a:cs typeface="Arial" pitchFamily="34" charset="0"/>
              </a:rPr>
              <a:t>borrowed money and;</a:t>
            </a:r>
          </a:p>
          <a:p>
            <a:pPr>
              <a:buFont typeface="Wingdings" pitchFamily="2" charset="2"/>
              <a:buChar char="§"/>
            </a:pPr>
            <a:r>
              <a:rPr lang="en-US" sz="8000" dirty="0" smtClean="0">
                <a:latin typeface="Arial" pitchFamily="34" charset="0"/>
                <a:cs typeface="Arial" pitchFamily="34" charset="0"/>
              </a:rPr>
              <a:t> savings.  </a:t>
            </a:r>
          </a:p>
          <a:p>
            <a:pPr>
              <a:buFont typeface="Wingdings" pitchFamily="2" charset="2"/>
              <a:buChar char="§"/>
            </a:pPr>
            <a:r>
              <a:rPr lang="en-US" sz="8000" dirty="0" smtClean="0">
                <a:latin typeface="Arial" pitchFamily="34" charset="0"/>
                <a:cs typeface="Arial" pitchFamily="34" charset="0"/>
              </a:rPr>
              <a:t>Tradeoff between consumption  (C) and savings (S): sacrificing C today and saving more that is people forego consumption today and save more and invest their savings, </a:t>
            </a:r>
          </a:p>
          <a:p>
            <a:pPr>
              <a:buFont typeface="Wingdings" pitchFamily="2" charset="2"/>
              <a:buChar char="§"/>
            </a:pPr>
            <a:r>
              <a:rPr lang="en-US" sz="8000" dirty="0" smtClean="0">
                <a:latin typeface="Arial" pitchFamily="34" charset="0"/>
                <a:cs typeface="Arial" pitchFamily="34" charset="0"/>
              </a:rPr>
              <a:t>Hence investors expect to enhance their future consumption possibilities by increasing their wealth.</a:t>
            </a:r>
          </a:p>
          <a:p>
            <a:r>
              <a:rPr lang="en-US" sz="8000" dirty="0" smtClean="0">
                <a:latin typeface="Arial" pitchFamily="34" charset="0"/>
                <a:cs typeface="Arial" pitchFamily="34" charset="0"/>
              </a:rPr>
              <a:t>But it is useful to make a distinction between real and financial investments.</a:t>
            </a:r>
          </a:p>
          <a:p>
            <a:r>
              <a:rPr lang="en-US" sz="8000" dirty="0" smtClean="0">
                <a:latin typeface="Arial" pitchFamily="34" charset="0"/>
                <a:cs typeface="Arial" pitchFamily="34" charset="0"/>
              </a:rPr>
              <a:t>Real investments generally involve some kind of tangible (physical) asset, such as land, machinery, factories, etc. </a:t>
            </a:r>
          </a:p>
          <a:p>
            <a:endParaRPr lang="en-US" sz="8000" dirty="0" smtClean="0">
              <a:latin typeface="Arial" pitchFamily="34" charset="0"/>
              <a:cs typeface="Arial" pitchFamily="34" charset="0"/>
            </a:endParaRPr>
          </a:p>
          <a:p>
            <a:endParaRPr lang="en-US" sz="8000" dirty="0">
              <a:latin typeface="Arial" pitchFamily="34" charset="0"/>
              <a:cs typeface="Arial" pitchFamily="34" charset="0"/>
            </a:endParaRPr>
          </a:p>
        </p:txBody>
      </p:sp>
      <p:sp>
        <p:nvSpPr>
          <p:cNvPr id="3" name="Title 2"/>
          <p:cNvSpPr>
            <a:spLocks noGrp="1"/>
          </p:cNvSpPr>
          <p:nvPr>
            <p:ph type="title"/>
          </p:nvPr>
        </p:nvSpPr>
        <p:spPr>
          <a:xfrm>
            <a:off x="457200" y="228600"/>
            <a:ext cx="8229600" cy="685800"/>
          </a:xfrm>
        </p:spPr>
        <p:txBody>
          <a:bodyPr>
            <a:normAutofit fontScale="90000"/>
          </a:bodyPr>
          <a:lstStyle/>
          <a:p>
            <a:pPr algn="ctr"/>
            <a:r>
              <a:rPr lang="en-US" sz="3600" dirty="0" smtClean="0">
                <a:latin typeface="Arial" pitchFamily="34" charset="0"/>
                <a:cs typeface="Arial" pitchFamily="34" charset="0"/>
              </a:rPr>
              <a:t>Investing versus financing</a:t>
            </a:r>
            <a:r>
              <a:rPr lang="en-US" sz="2800" dirty="0" smtClean="0">
                <a:latin typeface="Arial" pitchFamily="34" charset="0"/>
                <a:cs typeface="Arial" pitchFamily="34" charset="0"/>
              </a:rPr>
              <a:t/>
            </a:r>
            <a:br>
              <a:rPr lang="en-US" sz="2800" dirty="0" smtClean="0">
                <a:latin typeface="Arial" pitchFamily="34" charset="0"/>
                <a:cs typeface="Arial" pitchFamily="34" charset="0"/>
              </a:rPr>
            </a:b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953000"/>
          </a:xfrm>
        </p:spPr>
        <p:txBody>
          <a:bodyPr>
            <a:noAutofit/>
          </a:bodyPr>
          <a:lstStyle/>
          <a:p>
            <a:r>
              <a:rPr lang="en-US" sz="2000" dirty="0" smtClean="0">
                <a:latin typeface="Arial" pitchFamily="34" charset="0"/>
                <a:cs typeface="Arial" pitchFamily="34" charset="0"/>
              </a:rPr>
              <a:t>Financial investments involve contracts in paper or electronic form such as stocks, bonds, etc. </a:t>
            </a:r>
          </a:p>
          <a:p>
            <a:r>
              <a:rPr lang="en-US" sz="2000" dirty="0" smtClean="0">
                <a:latin typeface="Arial" pitchFamily="34" charset="0"/>
                <a:cs typeface="Arial" pitchFamily="34" charset="0"/>
              </a:rPr>
              <a:t>This course deals only with the financial investments because the key theoretical investment concepts and portfolio theory are based on these investments,</a:t>
            </a:r>
          </a:p>
          <a:p>
            <a:r>
              <a:rPr lang="en-US" sz="2000" dirty="0" smtClean="0">
                <a:latin typeface="Arial" pitchFamily="34" charset="0"/>
                <a:cs typeface="Arial" pitchFamily="34" charset="0"/>
              </a:rPr>
              <a:t>This allow to analyze investment process and investment management decision making in the substantially broader context</a:t>
            </a:r>
          </a:p>
          <a:p>
            <a:r>
              <a:rPr lang="en-US" sz="2000" b="1" dirty="0" smtClean="0">
                <a:latin typeface="Arial" pitchFamily="34" charset="0"/>
                <a:cs typeface="Arial" pitchFamily="34" charset="0"/>
              </a:rPr>
              <a:t>Corporate finance </a:t>
            </a:r>
            <a:r>
              <a:rPr lang="en-US" sz="2000" dirty="0" smtClean="0">
                <a:latin typeface="Arial" pitchFamily="34" charset="0"/>
                <a:cs typeface="Arial" pitchFamily="34" charset="0"/>
              </a:rPr>
              <a:t>typically covers such issues:</a:t>
            </a:r>
          </a:p>
          <a:p>
            <a:r>
              <a:rPr lang="en-US" sz="2000" dirty="0" smtClean="0">
                <a:latin typeface="Arial" pitchFamily="34" charset="0"/>
                <a:cs typeface="Arial" pitchFamily="34" charset="0"/>
              </a:rPr>
              <a:t>as capital structure, short-term and long-term financing, project analysis, current asset management. </a:t>
            </a:r>
          </a:p>
          <a:p>
            <a:r>
              <a:rPr lang="en-US" sz="2000" b="1" dirty="0" smtClean="0">
                <a:latin typeface="Arial" pitchFamily="34" charset="0"/>
                <a:cs typeface="Arial" pitchFamily="34" charset="0"/>
              </a:rPr>
              <a:t>Capital structure </a:t>
            </a:r>
            <a:r>
              <a:rPr lang="en-US" sz="2000" dirty="0" smtClean="0">
                <a:latin typeface="Arial" pitchFamily="34" charset="0"/>
                <a:cs typeface="Arial" pitchFamily="34" charset="0"/>
              </a:rPr>
              <a:t>addresses the question of what type of long-term</a:t>
            </a:r>
          </a:p>
          <a:p>
            <a:pPr>
              <a:buNone/>
            </a:pPr>
            <a:r>
              <a:rPr lang="en-US" sz="2000" dirty="0" smtClean="0">
                <a:latin typeface="Arial" pitchFamily="34" charset="0"/>
                <a:cs typeface="Arial" pitchFamily="34" charset="0"/>
              </a:rPr>
              <a:t>    financing is the best for the company under current and forecasted market conditions.</a:t>
            </a:r>
            <a:endParaRPr lang="en-US" sz="2000" dirty="0"/>
          </a:p>
        </p:txBody>
      </p:sp>
      <p:sp>
        <p:nvSpPr>
          <p:cNvPr id="3" name="Title 2"/>
          <p:cNvSpPr>
            <a:spLocks noGrp="1"/>
          </p:cNvSpPr>
          <p:nvPr>
            <p:ph type="title"/>
          </p:nvPr>
        </p:nvSpPr>
        <p:spPr>
          <a:xfrm>
            <a:off x="457200" y="274638"/>
            <a:ext cx="8229600" cy="792162"/>
          </a:xfrm>
        </p:spPr>
        <p:txBody>
          <a:bodyPr>
            <a:normAutofit fontScale="90000"/>
          </a:bodyPr>
          <a:lstStyle/>
          <a:p>
            <a:r>
              <a:rPr lang="en-US" sz="4400" dirty="0" smtClean="0">
                <a:latin typeface="Arial" pitchFamily="34" charset="0"/>
                <a:cs typeface="Arial" pitchFamily="34" charset="0"/>
              </a:rPr>
              <a:t>Investing versus financing</a:t>
            </a:r>
            <a:r>
              <a:rPr lang="en-US" sz="3600" dirty="0" smtClean="0">
                <a:latin typeface="Arial" pitchFamily="34" charset="0"/>
                <a:cs typeface="Arial" pitchFamily="34" charset="0"/>
              </a:rPr>
              <a:t/>
            </a:r>
            <a:br>
              <a:rPr lang="en-US" sz="36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sz="2800" dirty="0" smtClean="0">
                <a:latin typeface="Arial" pitchFamily="34" charset="0"/>
                <a:cs typeface="Arial" pitchFamily="34" charset="0"/>
              </a:rPr>
              <a:t>Corporate finance is also concerned with how to allocate the profit of the firm among shareholders (through the dividend payments), the government (through tax payments) and the firm itself (through retained earnings). </a:t>
            </a:r>
          </a:p>
          <a:p>
            <a:r>
              <a:rPr lang="en-US" sz="2800" dirty="0" smtClean="0">
                <a:latin typeface="Arial" pitchFamily="34" charset="0"/>
                <a:cs typeface="Arial" pitchFamily="34" charset="0"/>
              </a:rPr>
              <a:t>But one of the most important questions for the company is </a:t>
            </a:r>
            <a:r>
              <a:rPr lang="en-US" sz="2800" b="1" dirty="0" smtClean="0">
                <a:latin typeface="Arial" pitchFamily="34" charset="0"/>
                <a:cs typeface="Arial" pitchFamily="34" charset="0"/>
              </a:rPr>
              <a:t>financing</a:t>
            </a:r>
            <a:r>
              <a:rPr lang="en-US" sz="2800" dirty="0" smtClean="0">
                <a:latin typeface="Arial" pitchFamily="34" charset="0"/>
                <a:cs typeface="Arial" pitchFamily="34" charset="0"/>
              </a:rPr>
              <a:t>. Modern firms raise money by issuing stocks and bonds. </a:t>
            </a:r>
          </a:p>
          <a:p>
            <a:r>
              <a:rPr lang="en-US" sz="2800" dirty="0" smtClean="0">
                <a:latin typeface="Arial" pitchFamily="34" charset="0"/>
                <a:cs typeface="Arial" pitchFamily="34" charset="0"/>
              </a:rPr>
              <a:t>These securities are traded in the financial markets and the investors have possibility to buy or to sell securities issued by the companies. </a:t>
            </a:r>
          </a:p>
          <a:p>
            <a:r>
              <a:rPr lang="en-US" sz="2800" dirty="0" smtClean="0">
                <a:latin typeface="Arial" pitchFamily="34" charset="0"/>
                <a:cs typeface="Arial" pitchFamily="34" charset="0"/>
              </a:rPr>
              <a:t>Thus, the investors and companies, searching for financing, realize their interest in the same place – in financial markets. </a:t>
            </a:r>
          </a:p>
        </p:txBody>
      </p:sp>
      <p:sp>
        <p:nvSpPr>
          <p:cNvPr id="3" name="Title 2"/>
          <p:cNvSpPr>
            <a:spLocks noGrp="1"/>
          </p:cNvSpPr>
          <p:nvPr>
            <p:ph type="title"/>
          </p:nvPr>
        </p:nvSpPr>
        <p:spPr/>
        <p:txBody>
          <a:bodyPr>
            <a:normAutofit/>
          </a:bodyPr>
          <a:lstStyle/>
          <a:p>
            <a:pPr algn="ctr"/>
            <a:r>
              <a:rPr lang="en-US" sz="3200" i="1" dirty="0" smtClean="0">
                <a:latin typeface="Arial" pitchFamily="34" charset="0"/>
                <a:cs typeface="Arial" pitchFamily="34" charset="0"/>
              </a:rPr>
              <a:t>Investment Analysis and Portfolio Management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32500" lnSpcReduction="20000"/>
          </a:bodyPr>
          <a:lstStyle/>
          <a:p>
            <a:r>
              <a:rPr lang="en-US" sz="6200" dirty="0" smtClean="0">
                <a:latin typeface="Arial" pitchFamily="34" charset="0"/>
                <a:cs typeface="Arial" pitchFamily="34" charset="0"/>
              </a:rPr>
              <a:t>Corporate finance area of studies and practice involves the interaction between firms and financial markets and</a:t>
            </a:r>
          </a:p>
          <a:p>
            <a:r>
              <a:rPr lang="en-US" sz="6200" dirty="0" smtClean="0">
                <a:latin typeface="Arial" pitchFamily="34" charset="0"/>
                <a:cs typeface="Arial" pitchFamily="34" charset="0"/>
              </a:rPr>
              <a:t>Investments area of studies and practice involves the interaction between investors and financial markets. </a:t>
            </a:r>
          </a:p>
          <a:p>
            <a:r>
              <a:rPr lang="en-US" sz="6200" dirty="0" smtClean="0">
                <a:latin typeface="Arial" pitchFamily="34" charset="0"/>
                <a:cs typeface="Arial" pitchFamily="34" charset="0"/>
              </a:rPr>
              <a:t>Investments field also differ from the corporate finance in using the relevant methods for research and decision making.</a:t>
            </a:r>
          </a:p>
          <a:p>
            <a:r>
              <a:rPr lang="en-US" sz="6200" b="1" dirty="0" smtClean="0">
                <a:latin typeface="Arial" pitchFamily="34" charset="0"/>
                <a:cs typeface="Arial" pitchFamily="34" charset="0"/>
              </a:rPr>
              <a:t>Investment problems </a:t>
            </a:r>
            <a:r>
              <a:rPr lang="en-US" sz="6200" dirty="0" smtClean="0">
                <a:latin typeface="Arial" pitchFamily="34" charset="0"/>
                <a:cs typeface="Arial" pitchFamily="34" charset="0"/>
              </a:rPr>
              <a:t>in many cases allow for a quantitative analysis and modeling approach and</a:t>
            </a:r>
          </a:p>
          <a:p>
            <a:r>
              <a:rPr lang="en-US" sz="6200" dirty="0" smtClean="0">
                <a:latin typeface="Arial" pitchFamily="34" charset="0"/>
                <a:cs typeface="Arial" pitchFamily="34" charset="0"/>
              </a:rPr>
              <a:t> the qualitative methods together with quantitative methods are more often used analyzing corporate </a:t>
            </a:r>
            <a:r>
              <a:rPr lang="en-US" sz="6200" b="1" dirty="0" smtClean="0">
                <a:latin typeface="Arial" pitchFamily="34" charset="0"/>
                <a:cs typeface="Arial" pitchFamily="34" charset="0"/>
              </a:rPr>
              <a:t>finance problems</a:t>
            </a:r>
            <a:r>
              <a:rPr lang="en-US" sz="6200" dirty="0" smtClean="0">
                <a:latin typeface="Arial" pitchFamily="34" charset="0"/>
                <a:cs typeface="Arial" pitchFamily="34" charset="0"/>
              </a:rPr>
              <a:t>. </a:t>
            </a:r>
          </a:p>
          <a:p>
            <a:r>
              <a:rPr lang="en-US" sz="6200" dirty="0" smtClean="0">
                <a:latin typeface="Arial" pitchFamily="34" charset="0"/>
                <a:cs typeface="Arial" pitchFamily="34" charset="0"/>
              </a:rPr>
              <a:t>The other very important difference is, that investment analysis for decision making can be based on the large data sets available form the financial markets, such as stock returns, thus, the mathematical statistics methods can be used</a:t>
            </a:r>
            <a:endParaRPr lang="en-US" sz="6200" dirty="0" smtClean="0"/>
          </a:p>
          <a:p>
            <a:pPr algn="just"/>
            <a:endParaRPr lang="en-US" dirty="0" smtClean="0"/>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pPr algn="ctr"/>
            <a:r>
              <a:rPr lang="en-US" sz="3200" i="1" dirty="0" smtClean="0">
                <a:latin typeface="Arial" pitchFamily="34" charset="0"/>
                <a:cs typeface="Arial" pitchFamily="34" charset="0"/>
              </a:rPr>
              <a:t>Investment Analysis and Portfolio Management</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US" sz="3200" dirty="0" smtClean="0">
                <a:latin typeface="Arial" pitchFamily="34" charset="0"/>
                <a:cs typeface="Arial" pitchFamily="34" charset="0"/>
              </a:rPr>
              <a:t>But at the same time both Corporate Finance and Investments are built upon a common set of financial principles, such as the present value, the future value, the cost of capital). </a:t>
            </a:r>
          </a:p>
          <a:p>
            <a:r>
              <a:rPr lang="en-US" sz="3200" dirty="0" smtClean="0">
                <a:latin typeface="Arial" pitchFamily="34" charset="0"/>
                <a:cs typeface="Arial" pitchFamily="34" charset="0"/>
              </a:rPr>
              <a:t>And very often investment and financing analysis for decision making use the same tools, but the interpretation of the results from this analysis for the investor and for the financier would be different. </a:t>
            </a:r>
          </a:p>
          <a:p>
            <a:r>
              <a:rPr lang="en-US" sz="3200" dirty="0" smtClean="0">
                <a:latin typeface="Arial" pitchFamily="34" charset="0"/>
                <a:cs typeface="Arial" pitchFamily="34" charset="0"/>
              </a:rPr>
              <a:t>For example, when issuing the securities and selling them in the market the company perform valuation looking for the higher price and for the lower cost of capital, but the investor using valuation search for attractive securities with the lower price and the higher possible required rate of return on his/her investments.</a:t>
            </a:r>
          </a:p>
          <a:p>
            <a:r>
              <a:rPr lang="en-US" sz="3200" dirty="0" smtClean="0">
                <a:latin typeface="Arial" pitchFamily="34" charset="0"/>
                <a:cs typeface="Arial" pitchFamily="34" charset="0"/>
              </a:rPr>
              <a:t>Together with the investment the term </a:t>
            </a:r>
            <a:r>
              <a:rPr lang="en-US" sz="3200" b="1" i="1" dirty="0" smtClean="0">
                <a:latin typeface="Arial" pitchFamily="34" charset="0"/>
                <a:cs typeface="Arial" pitchFamily="34" charset="0"/>
              </a:rPr>
              <a:t>speculation</a:t>
            </a:r>
            <a:r>
              <a:rPr lang="en-US" sz="3200" i="1" dirty="0" smtClean="0">
                <a:latin typeface="Arial" pitchFamily="34" charset="0"/>
                <a:cs typeface="Arial" pitchFamily="34" charset="0"/>
              </a:rPr>
              <a:t> is frequently used.</a:t>
            </a:r>
          </a:p>
          <a:p>
            <a:r>
              <a:rPr lang="en-US" sz="3200" dirty="0" smtClean="0">
                <a:latin typeface="Arial" pitchFamily="34" charset="0"/>
                <a:cs typeface="Arial" pitchFamily="34" charset="0"/>
              </a:rPr>
              <a:t>Speculation can be described as investment too, but it is related with the short-term  investment horizons and usually involves purchasing the salable securities with the hope that its price will increase rapidly, providing a quick profit.</a:t>
            </a:r>
          </a:p>
          <a:p>
            <a:endParaRPr lang="en-US" dirty="0"/>
          </a:p>
        </p:txBody>
      </p:sp>
      <p:sp>
        <p:nvSpPr>
          <p:cNvPr id="3" name="Title 2"/>
          <p:cNvSpPr>
            <a:spLocks noGrp="1"/>
          </p:cNvSpPr>
          <p:nvPr>
            <p:ph type="title"/>
          </p:nvPr>
        </p:nvSpPr>
        <p:spPr/>
        <p:txBody>
          <a:bodyPr>
            <a:normAutofit/>
          </a:bodyPr>
          <a:lstStyle/>
          <a:p>
            <a:pPr algn="ctr"/>
            <a:r>
              <a:rPr lang="en-US" sz="3200" i="1" dirty="0" smtClean="0">
                <a:latin typeface="Arial" pitchFamily="34" charset="0"/>
                <a:cs typeface="Arial" pitchFamily="34" charset="0"/>
              </a:rPr>
              <a:t>Investment Analysis and Portfolio Management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dirty="0" smtClean="0"/>
          </a:p>
          <a:p>
            <a:r>
              <a:rPr lang="en-US" sz="2800" dirty="0" smtClean="0">
                <a:latin typeface="Arial" pitchFamily="34" charset="0"/>
                <a:cs typeface="Arial" pitchFamily="34" charset="0"/>
              </a:rPr>
              <a:t> </a:t>
            </a:r>
            <a:r>
              <a:rPr lang="en-US" sz="2200" dirty="0" smtClean="0">
                <a:latin typeface="Arial" pitchFamily="34" charset="0"/>
                <a:cs typeface="Arial" pitchFamily="34" charset="0"/>
              </a:rPr>
              <a:t>Speculators try to buy at  low and to sell at high,</a:t>
            </a:r>
          </a:p>
          <a:p>
            <a:r>
              <a:rPr lang="en-US" sz="2200" dirty="0" smtClean="0">
                <a:latin typeface="Arial" pitchFamily="34" charset="0"/>
                <a:cs typeface="Arial" pitchFamily="34" charset="0"/>
              </a:rPr>
              <a:t> Their primary concern is with anticipating and profiting from market fluctuations.</a:t>
            </a:r>
          </a:p>
          <a:p>
            <a:r>
              <a:rPr lang="en-US" sz="2200" dirty="0" smtClean="0">
                <a:latin typeface="Arial" pitchFamily="34" charset="0"/>
                <a:cs typeface="Arial" pitchFamily="34" charset="0"/>
              </a:rPr>
              <a:t> But as the fluctuations in the financial markets are high and are more and more unpredictable, speculations are treated as the investments of highest risk. </a:t>
            </a:r>
          </a:p>
          <a:p>
            <a:r>
              <a:rPr lang="en-US" sz="2200" dirty="0" smtClean="0">
                <a:latin typeface="Arial" pitchFamily="34" charset="0"/>
                <a:cs typeface="Arial" pitchFamily="34" charset="0"/>
              </a:rPr>
              <a:t>In contrast, an investment is based upon the analysis and its main goal is to promise safety of principle sum invested and to earn the satisfactory risk.</a:t>
            </a:r>
          </a:p>
        </p:txBody>
      </p:sp>
      <p:sp>
        <p:nvSpPr>
          <p:cNvPr id="3" name="Title 2"/>
          <p:cNvSpPr>
            <a:spLocks noGrp="1"/>
          </p:cNvSpPr>
          <p:nvPr>
            <p:ph type="title"/>
          </p:nvPr>
        </p:nvSpPr>
        <p:spPr/>
        <p:txBody>
          <a:bodyPr>
            <a:normAutofit/>
          </a:bodyPr>
          <a:lstStyle/>
          <a:p>
            <a:pPr algn="ctr"/>
            <a:r>
              <a:rPr lang="en-US" sz="3200" i="1" dirty="0" smtClean="0">
                <a:latin typeface="Arial" pitchFamily="34" charset="0"/>
                <a:cs typeface="Arial" pitchFamily="34" charset="0"/>
              </a:rPr>
              <a:t>Investment Analysis and Portfolio Management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533399"/>
            <a:ext cx="8229600" cy="5943600"/>
          </a:xfrm>
        </p:spPr>
        <p:txBody>
          <a:bodyPr>
            <a:normAutofit fontScale="92500" lnSpcReduction="10000"/>
          </a:bodyPr>
          <a:lstStyle/>
          <a:p>
            <a:r>
              <a:rPr lang="en-US" sz="2200" dirty="0" smtClean="0">
                <a:latin typeface="Arial" pitchFamily="34" charset="0"/>
                <a:cs typeface="Arial" pitchFamily="34" charset="0"/>
              </a:rPr>
              <a:t>There are </a:t>
            </a:r>
            <a:r>
              <a:rPr lang="en-US" sz="2200" i="1" dirty="0" smtClean="0">
                <a:latin typeface="Arial" pitchFamily="34" charset="0"/>
                <a:cs typeface="Arial" pitchFamily="34" charset="0"/>
              </a:rPr>
              <a:t>two types of investors:</a:t>
            </a:r>
          </a:p>
          <a:p>
            <a:pPr marL="566928" indent="-457200">
              <a:buFont typeface="+mj-lt"/>
              <a:buAutoNum type="arabicParenR"/>
            </a:pPr>
            <a:r>
              <a:rPr lang="en-US" sz="2200" dirty="0" smtClean="0">
                <a:latin typeface="Arial" pitchFamily="34" charset="0"/>
                <a:cs typeface="Arial" pitchFamily="34" charset="0"/>
              </a:rPr>
              <a:t> individual investors;</a:t>
            </a:r>
          </a:p>
          <a:p>
            <a:pPr marL="566928" indent="-457200">
              <a:buFont typeface="+mj-lt"/>
              <a:buAutoNum type="arabicParenR"/>
            </a:pPr>
            <a:r>
              <a:rPr lang="en-US" sz="2200" dirty="0" smtClean="0">
                <a:latin typeface="Arial" pitchFamily="34" charset="0"/>
                <a:cs typeface="Arial" pitchFamily="34" charset="0"/>
              </a:rPr>
              <a:t> Institutional investors</a:t>
            </a:r>
            <a:endParaRPr lang="en-US" sz="2200" i="1" dirty="0" smtClean="0">
              <a:latin typeface="Arial" pitchFamily="34" charset="0"/>
              <a:cs typeface="Arial" pitchFamily="34" charset="0"/>
            </a:endParaRPr>
          </a:p>
          <a:p>
            <a:r>
              <a:rPr lang="en-US" sz="2200" b="1" i="1" dirty="0" smtClean="0">
                <a:latin typeface="Arial" pitchFamily="34" charset="0"/>
                <a:cs typeface="Arial" pitchFamily="34" charset="0"/>
              </a:rPr>
              <a:t>Individual investors </a:t>
            </a:r>
            <a:r>
              <a:rPr lang="en-US" sz="2200" i="1" dirty="0" smtClean="0">
                <a:latin typeface="Arial" pitchFamily="34" charset="0"/>
                <a:cs typeface="Arial" pitchFamily="34" charset="0"/>
              </a:rPr>
              <a:t>are individuals who are investing on their own.</a:t>
            </a:r>
          </a:p>
          <a:p>
            <a:r>
              <a:rPr lang="en-US" sz="2200" dirty="0" smtClean="0">
                <a:latin typeface="Arial" pitchFamily="34" charset="0"/>
                <a:cs typeface="Arial" pitchFamily="34" charset="0"/>
              </a:rPr>
              <a:t>Sometimes individual investors are called </a:t>
            </a:r>
            <a:r>
              <a:rPr lang="en-US" sz="2200" i="1" dirty="0" smtClean="0">
                <a:latin typeface="Arial" pitchFamily="34" charset="0"/>
                <a:cs typeface="Arial" pitchFamily="34" charset="0"/>
              </a:rPr>
              <a:t>retail investors. </a:t>
            </a:r>
          </a:p>
          <a:p>
            <a:r>
              <a:rPr lang="en-US" sz="2200" b="1" i="1" dirty="0" smtClean="0">
                <a:latin typeface="Arial" pitchFamily="34" charset="0"/>
                <a:cs typeface="Arial" pitchFamily="34" charset="0"/>
              </a:rPr>
              <a:t>Institutional investors </a:t>
            </a:r>
            <a:r>
              <a:rPr lang="en-US" sz="2200" i="1" dirty="0" smtClean="0">
                <a:latin typeface="Arial" pitchFamily="34" charset="0"/>
                <a:cs typeface="Arial" pitchFamily="34" charset="0"/>
              </a:rPr>
              <a:t>are </a:t>
            </a:r>
            <a:r>
              <a:rPr lang="en-US" sz="2200" dirty="0" smtClean="0">
                <a:latin typeface="Arial" pitchFamily="34" charset="0"/>
                <a:cs typeface="Arial" pitchFamily="34" charset="0"/>
              </a:rPr>
              <a:t>entities such as investment companies, commercial banks, insurance companies, pension funds and other financial institutions. </a:t>
            </a:r>
          </a:p>
          <a:p>
            <a:r>
              <a:rPr lang="en-US" sz="2200" dirty="0" smtClean="0">
                <a:latin typeface="Arial" pitchFamily="34" charset="0"/>
                <a:cs typeface="Arial" pitchFamily="34" charset="0"/>
              </a:rPr>
              <a:t>In recent years the process of institutionalization of investors can be observed. </a:t>
            </a:r>
          </a:p>
          <a:p>
            <a:r>
              <a:rPr lang="en-US" sz="2200" dirty="0" smtClean="0">
                <a:latin typeface="Arial" pitchFamily="34" charset="0"/>
                <a:cs typeface="Arial" pitchFamily="34" charset="0"/>
              </a:rPr>
              <a:t>As the main reasons for this can be mentioned the fact, that </a:t>
            </a:r>
            <a:r>
              <a:rPr lang="en-US" sz="2200" dirty="0" smtClean="0">
                <a:latin typeface="Arial" pitchFamily="34" charset="0"/>
                <a:cs typeface="Arial" pitchFamily="34" charset="0"/>
              </a:rPr>
              <a:t>Institutional </a:t>
            </a:r>
            <a:r>
              <a:rPr lang="en-US" sz="2200" dirty="0" smtClean="0">
                <a:latin typeface="Arial" pitchFamily="34" charset="0"/>
                <a:cs typeface="Arial" pitchFamily="34" charset="0"/>
              </a:rPr>
              <a:t>investors can achieve economies of scale </a:t>
            </a:r>
            <a:r>
              <a:rPr lang="en-US" sz="2200" dirty="0" smtClean="0">
                <a:latin typeface="Arial" pitchFamily="34" charset="0"/>
                <a:cs typeface="Arial" pitchFamily="34" charset="0"/>
              </a:rPr>
              <a:t>.</a:t>
            </a:r>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One of important preconditions for successful investing both for individual and institutional investors is the </a:t>
            </a:r>
            <a:r>
              <a:rPr lang="en-US" sz="2200" b="1" dirty="0" smtClean="0">
                <a:latin typeface="Arial" pitchFamily="34" charset="0"/>
                <a:cs typeface="Arial" pitchFamily="34" charset="0"/>
              </a:rPr>
              <a:t>favorable investment environment</a:t>
            </a:r>
            <a:r>
              <a:rPr lang="en-US" sz="2200" dirty="0" smtClean="0">
                <a:latin typeface="Arial" pitchFamily="34" charset="0"/>
                <a:cs typeface="Arial" pitchFamily="34" charset="0"/>
              </a:rPr>
              <a:t>.</a:t>
            </a:r>
          </a:p>
          <a:p>
            <a:r>
              <a:rPr lang="en-US" sz="2200" dirty="0" smtClean="0">
                <a:latin typeface="Arial" pitchFamily="34" charset="0"/>
                <a:cs typeface="Arial" pitchFamily="34" charset="0"/>
              </a:rPr>
              <a:t>Our focus in developing this course is on the management of individual investors’ portfolios. But the basic principles of investment management are applicable both for individual and institutional investors.</a:t>
            </a:r>
          </a:p>
          <a:p>
            <a:pPr>
              <a:buNone/>
            </a:pPr>
            <a:endParaRPr lang="en-US" sz="1800" dirty="0"/>
          </a:p>
        </p:txBody>
      </p:sp>
      <p:sp>
        <p:nvSpPr>
          <p:cNvPr id="3" name="Title 2"/>
          <p:cNvSpPr>
            <a:spLocks noGrp="1"/>
          </p:cNvSpPr>
          <p:nvPr>
            <p:ph type="title"/>
          </p:nvPr>
        </p:nvSpPr>
        <p:spPr>
          <a:xfrm>
            <a:off x="381000" y="0"/>
            <a:ext cx="8229600" cy="457200"/>
          </a:xfrm>
        </p:spPr>
        <p:txBody>
          <a:bodyPr>
            <a:normAutofit fontScale="90000"/>
          </a:bodyPr>
          <a:lstStyle/>
          <a:p>
            <a:pPr algn="ctr"/>
            <a:r>
              <a:rPr lang="en-US" sz="2200" dirty="0" smtClean="0">
                <a:latin typeface="Arial" pitchFamily="34" charset="0"/>
                <a:cs typeface="Arial" pitchFamily="34" charset="0"/>
              </a:rPr>
              <a:t/>
            </a:r>
            <a:br>
              <a:rPr lang="en-US" sz="2200" dirty="0" smtClean="0">
                <a:latin typeface="Arial" pitchFamily="34" charset="0"/>
                <a:cs typeface="Arial" pitchFamily="34" charset="0"/>
              </a:rPr>
            </a:br>
            <a:r>
              <a:rPr lang="en-US" sz="2200" i="1" dirty="0" smtClean="0">
                <a:latin typeface="Arial" pitchFamily="34" charset="0"/>
                <a:cs typeface="Arial" pitchFamily="34" charset="0"/>
              </a:rPr>
              <a:t> </a:t>
            </a:r>
            <a:r>
              <a:rPr lang="en-US" sz="3600" i="1" dirty="0" smtClean="0">
                <a:latin typeface="Arial" pitchFamily="34" charset="0"/>
                <a:cs typeface="Arial" pitchFamily="34" charset="0"/>
              </a:rPr>
              <a:t>Types of investors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endParaRPr lang="en-US"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3167</TotalTime>
  <Words>1343</Words>
  <Application>Microsoft Office PowerPoint</Application>
  <PresentationFormat>On-screen Show (4:3)</PresentationFormat>
  <Paragraphs>113</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Concourse</vt:lpstr>
      <vt:lpstr>Slide 1</vt:lpstr>
      <vt:lpstr>Contents of the Course</vt:lpstr>
      <vt:lpstr>  Content of the Course</vt:lpstr>
      <vt:lpstr> Course Objectives</vt:lpstr>
      <vt:lpstr>The structure of the course</vt:lpstr>
      <vt:lpstr>Summary for the Course</vt:lpstr>
      <vt:lpstr>1. Investment environment and investment management process</vt:lpstr>
      <vt:lpstr>Investing versus financing </vt:lpstr>
      <vt:lpstr>Investing versus financing </vt:lpstr>
      <vt:lpstr>Investment Analysis and Portfolio Management</vt:lpstr>
      <vt:lpstr>Investment Analysis and Portfolio Management</vt:lpstr>
      <vt:lpstr>Investment Analysis and Portfolio Management</vt:lpstr>
      <vt:lpstr>Investment Analysis and Portfolio Management</vt:lpstr>
      <vt:lpstr>  Types of investors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DETERMINANTS OF LABOR SUPPLY OF HUSBANDS AND WIVES</dc:title>
  <dc:creator>Ranjhas</dc:creator>
  <cp:lastModifiedBy>NTS</cp:lastModifiedBy>
  <cp:revision>908</cp:revision>
  <dcterms:created xsi:type="dcterms:W3CDTF">2012-09-17T13:13:53Z</dcterms:created>
  <dcterms:modified xsi:type="dcterms:W3CDTF">2014-06-18T05:57:53Z</dcterms:modified>
</cp:coreProperties>
</file>