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1" r:id="rId2"/>
    <p:sldId id="288" r:id="rId3"/>
    <p:sldId id="290"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90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6A1336-F02E-4B7A-A68E-6D872E44CDD4}" type="datetimeFigureOut">
              <a:rPr lang="en-US" smtClean="0"/>
              <a:pPr/>
              <a:t>6/24/2014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202A41-301C-4EC7-AC64-7255BA28FD9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p:spPr>
      </p:sp>
      <p:sp>
        <p:nvSpPr>
          <p:cNvPr id="593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050"/>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p:spPr>
      </p:sp>
      <p:sp>
        <p:nvSpPr>
          <p:cNvPr id="60419" name="Rectangle 2051"/>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xfrm>
            <a:off x="1150938" y="692150"/>
            <a:ext cx="4556125" cy="3416300"/>
          </a:xfrm>
          <a:noFill/>
          <a:ln cap="flat">
            <a:solidFill>
              <a:srgbClr val="000000"/>
            </a:solidFill>
            <a:miter lim="800000"/>
            <a:headEnd/>
            <a:tailEnd/>
          </a:ln>
        </p:spPr>
      </p:sp>
      <p:sp>
        <p:nvSpPr>
          <p:cNvPr id="614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EB0A3F-021D-4954-8CFD-EEBCF77E8FF9}"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B0A3F-021D-4954-8CFD-EEBCF77E8FF9}"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EB0A3F-021D-4954-8CFD-EEBCF77E8FF9}"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EB0A3F-021D-4954-8CFD-EEBCF77E8FF9}"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BEB0A3F-021D-4954-8CFD-EEBCF77E8FF9}" type="datetimeFigureOut">
              <a:rPr lang="en-US" smtClean="0"/>
              <a:pPr/>
              <a:t>6/24/2014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EB0A3F-021D-4954-8CFD-EEBCF77E8FF9}" type="datetimeFigureOut">
              <a:rPr lang="en-US" smtClean="0"/>
              <a:pPr/>
              <a:t>6/24/2014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B0A3F-021D-4954-8CFD-EEBCF77E8FF9}" type="datetimeFigureOut">
              <a:rPr lang="en-US" smtClean="0"/>
              <a:pPr/>
              <a:t>6/24/2014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EB0A3F-021D-4954-8CFD-EEBCF77E8FF9}"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EB0A3F-021D-4954-8CFD-EEBCF77E8FF9}" type="datetimeFigureOut">
              <a:rPr lang="en-US" smtClean="0"/>
              <a:pPr/>
              <a:t>6/24/2014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B0A3F-021D-4954-8CFD-EEBCF77E8FF9}"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B0A3F-021D-4954-8CFD-EEBCF77E8FF9}" type="datetimeFigureOut">
              <a:rPr lang="en-US" smtClean="0"/>
              <a:pPr/>
              <a:t>6/24/2014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4C9844-EE79-4995-A8A6-73FF2728688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EB0A3F-021D-4954-8CFD-EEBCF77E8FF9}" type="datetimeFigureOut">
              <a:rPr lang="en-US" smtClean="0"/>
              <a:pPr/>
              <a:t>6/24/2014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4C9844-EE79-4995-A8A6-73FF2728688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vmlDrawing" Target="../drawings/vmlDrawing2.v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4"/>
          <p:cNvSpPr>
            <a:spLocks noGrp="1"/>
          </p:cNvSpPr>
          <p:nvPr>
            <p:ph type="title"/>
          </p:nvPr>
        </p:nvSpPr>
        <p:spPr>
          <a:xfrm>
            <a:off x="900113" y="2492375"/>
            <a:ext cx="7772400" cy="1362075"/>
          </a:xfrm>
        </p:spPr>
        <p:txBody>
          <a:bodyPr/>
          <a:lstStyle/>
          <a:p>
            <a:pPr eaLnBrk="1" hangingPunct="1"/>
            <a:r>
              <a:rPr lang="en-US" cap="none" smtClean="0"/>
              <a:t>INTERNATIONAL FINANCE</a:t>
            </a:r>
            <a:endParaRPr lang="en-GB" cap="none" smtClean="0"/>
          </a:p>
        </p:txBody>
      </p:sp>
      <p:pic>
        <p:nvPicPr>
          <p:cNvPr id="1028" name="Picture 24" descr="D:\Virtual Campus\Lec International Finance\images\IFM.jpg"/>
          <p:cNvPicPr>
            <a:picLocks noChangeAspect="1" noChangeArrowheads="1"/>
          </p:cNvPicPr>
          <p:nvPr/>
        </p:nvPicPr>
        <p:blipFill>
          <a:blip r:embed="rId4" cstate="print"/>
          <a:srcRect/>
          <a:stretch>
            <a:fillRect/>
          </a:stretch>
        </p:blipFill>
        <p:spPr bwMode="auto">
          <a:xfrm>
            <a:off x="3708400" y="3860800"/>
            <a:ext cx="4679950" cy="2736850"/>
          </a:xfrm>
          <a:prstGeom prst="rect">
            <a:avLst/>
          </a:prstGeom>
          <a:noFill/>
          <a:ln w="9525">
            <a:noFill/>
            <a:miter lim="800000"/>
            <a:headEnd/>
            <a:tailEnd/>
          </a:ln>
        </p:spPr>
      </p:pic>
      <p:sp>
        <p:nvSpPr>
          <p:cNvPr id="7" name="Rectangle 6"/>
          <p:cNvSpPr/>
          <p:nvPr/>
        </p:nvSpPr>
        <p:spPr>
          <a:xfrm>
            <a:off x="684213" y="1268413"/>
            <a:ext cx="2735262" cy="646112"/>
          </a:xfrm>
          <a:prstGeom prst="rect">
            <a:avLst/>
          </a:prstGeom>
        </p:spPr>
        <p:txBody>
          <a:bodyPr>
            <a:spAutoFit/>
          </a:bodyPr>
          <a:lstStyle/>
          <a:p>
            <a:pPr fontAlgn="auto">
              <a:spcBef>
                <a:spcPts val="0"/>
              </a:spcBef>
              <a:spcAft>
                <a:spcPts val="0"/>
              </a:spcAft>
              <a:defRPr/>
            </a:pPr>
            <a:r>
              <a:rPr lang="en-US" sz="3600" i="1" dirty="0">
                <a:latin typeface="+mj-lt"/>
                <a:cs typeface="+mn-cs"/>
              </a:rPr>
              <a:t>Lecture </a:t>
            </a:r>
            <a:r>
              <a:rPr lang="en-US" sz="3600" i="1" dirty="0" smtClean="0">
                <a:latin typeface="+mj-lt"/>
                <a:cs typeface="+mn-cs"/>
              </a:rPr>
              <a:t>28</a:t>
            </a:r>
            <a:endParaRPr lang="en-GB" sz="3600" i="1" dirty="0">
              <a:latin typeface="+mj-lt"/>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algn="l" eaLnBrk="1" hangingPunct="1"/>
            <a:r>
              <a:rPr lang="en-GB" smtClean="0"/>
              <a:t>Review</a:t>
            </a:r>
          </a:p>
        </p:txBody>
      </p:sp>
      <p:sp>
        <p:nvSpPr>
          <p:cNvPr id="50179" name="Content Placeholder 2"/>
          <p:cNvSpPr>
            <a:spLocks noGrp="1"/>
          </p:cNvSpPr>
          <p:nvPr>
            <p:ph idx="1"/>
          </p:nvPr>
        </p:nvSpPr>
        <p:spPr>
          <a:xfrm>
            <a:off x="457200" y="1295400"/>
            <a:ext cx="8229600" cy="4525963"/>
          </a:xfrm>
        </p:spPr>
        <p:txBody>
          <a:bodyPr>
            <a:noAutofit/>
          </a:bodyPr>
          <a:lstStyle/>
          <a:p>
            <a:pPr>
              <a:lnSpc>
                <a:spcPct val="200000"/>
              </a:lnSpc>
            </a:pPr>
            <a:r>
              <a:rPr lang="en-GB" sz="2400" dirty="0" smtClean="0"/>
              <a:t>Economic Exposure with Empirical Analysis</a:t>
            </a:r>
          </a:p>
          <a:p>
            <a:pPr>
              <a:lnSpc>
                <a:spcPct val="200000"/>
              </a:lnSpc>
            </a:pPr>
            <a:r>
              <a:rPr lang="en-US" sz="2400" dirty="0" smtClean="0"/>
              <a:t>An </a:t>
            </a:r>
            <a:r>
              <a:rPr lang="en-US" sz="2400" dirty="0" smtClean="0"/>
              <a:t>MNC can determine its exposure by assessing the </a:t>
            </a:r>
            <a:r>
              <a:rPr lang="en-US" sz="2400" dirty="0" smtClean="0"/>
              <a:t>sensitivity</a:t>
            </a:r>
          </a:p>
          <a:p>
            <a:pPr>
              <a:lnSpc>
                <a:spcPct val="200000"/>
              </a:lnSpc>
            </a:pPr>
            <a:r>
              <a:rPr lang="en-GB" sz="2400" dirty="0" smtClean="0"/>
              <a:t>MNC can reduce its exposure</a:t>
            </a:r>
          </a:p>
          <a:p>
            <a:pPr>
              <a:lnSpc>
                <a:spcPct val="200000"/>
              </a:lnSpc>
            </a:pPr>
            <a:r>
              <a:rPr lang="en-GB" sz="2400" dirty="0" smtClean="0"/>
              <a:t>Restructuring</a:t>
            </a:r>
          </a:p>
          <a:p>
            <a:pPr>
              <a:lnSpc>
                <a:spcPct val="200000"/>
              </a:lnSpc>
            </a:pPr>
            <a:r>
              <a:rPr lang="en-GB" sz="2400" dirty="0" smtClean="0"/>
              <a:t>Issues in Restructuring                                                       </a:t>
            </a:r>
            <a:r>
              <a:rPr lang="en-GB" sz="1200" dirty="0" smtClean="0"/>
              <a:t>Source</a:t>
            </a:r>
            <a:r>
              <a:rPr lang="en-GB" sz="1200" dirty="0" smtClean="0"/>
              <a:t>: Adopted from South-Western/ Thomson Learning 2006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 calcmode="lin" valueType="num">
                                      <p:cBhvr additive="base">
                                        <p:cTn id="7" dur="5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1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179">
                                            <p:txEl>
                                              <p:pRg st="1" end="1"/>
                                            </p:txEl>
                                          </p:spTgt>
                                        </p:tgtEl>
                                        <p:attrNameLst>
                                          <p:attrName>style.visibility</p:attrName>
                                        </p:attrNameLst>
                                      </p:cBhvr>
                                      <p:to>
                                        <p:strVal val="visible"/>
                                      </p:to>
                                    </p:set>
                                    <p:anim calcmode="lin" valueType="num">
                                      <p:cBhvr additive="base">
                                        <p:cTn id="13" dur="5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1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0179">
                                            <p:txEl>
                                              <p:pRg st="2" end="2"/>
                                            </p:txEl>
                                          </p:spTgt>
                                        </p:tgtEl>
                                        <p:attrNameLst>
                                          <p:attrName>style.visibility</p:attrName>
                                        </p:attrNameLst>
                                      </p:cBhvr>
                                      <p:to>
                                        <p:strVal val="visible"/>
                                      </p:to>
                                    </p:set>
                                    <p:anim calcmode="lin" valueType="num">
                                      <p:cBhvr additive="base">
                                        <p:cTn id="19" dur="500" fill="hold"/>
                                        <p:tgtEl>
                                          <p:spTgt spid="501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01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0179">
                                            <p:txEl>
                                              <p:pRg st="3" end="3"/>
                                            </p:txEl>
                                          </p:spTgt>
                                        </p:tgtEl>
                                        <p:attrNameLst>
                                          <p:attrName>style.visibility</p:attrName>
                                        </p:attrNameLst>
                                      </p:cBhvr>
                                      <p:to>
                                        <p:strVal val="visible"/>
                                      </p:to>
                                    </p:set>
                                    <p:anim calcmode="lin" valueType="num">
                                      <p:cBhvr additive="base">
                                        <p:cTn id="25" dur="500" fill="hold"/>
                                        <p:tgtEl>
                                          <p:spTgt spid="501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01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0179">
                                            <p:txEl>
                                              <p:pRg st="4" end="4"/>
                                            </p:txEl>
                                          </p:spTgt>
                                        </p:tgtEl>
                                        <p:attrNameLst>
                                          <p:attrName>style.visibility</p:attrName>
                                        </p:attrNameLst>
                                      </p:cBhvr>
                                      <p:to>
                                        <p:strVal val="visible"/>
                                      </p:to>
                                    </p:set>
                                    <p:anim calcmode="lin" valueType="num">
                                      <p:cBhvr additive="base">
                                        <p:cTn id="31" dur="500" fill="hold"/>
                                        <p:tgtEl>
                                          <p:spTgt spid="5017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017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4"/>
          <p:cNvSpPr>
            <a:spLocks noGrp="1"/>
          </p:cNvSpPr>
          <p:nvPr>
            <p:ph type="title"/>
          </p:nvPr>
        </p:nvSpPr>
        <p:spPr>
          <a:xfrm>
            <a:off x="539750" y="2492375"/>
            <a:ext cx="8132763" cy="1362075"/>
          </a:xfrm>
        </p:spPr>
        <p:txBody>
          <a:bodyPr rtlCol="0">
            <a:normAutofit/>
          </a:bodyPr>
          <a:lstStyle/>
          <a:p>
            <a:pPr eaLnBrk="1" fontAlgn="auto" hangingPunct="1">
              <a:spcAft>
                <a:spcPts val="0"/>
              </a:spcAft>
              <a:defRPr/>
            </a:pPr>
            <a:r>
              <a:rPr lang="en-US" sz="3600" dirty="0" smtClean="0"/>
              <a:t>Managing Economic Exposure</a:t>
            </a:r>
            <a:br>
              <a:rPr lang="en-US" sz="3600" dirty="0" smtClean="0"/>
            </a:br>
            <a:r>
              <a:rPr lang="en-US" sz="3600" dirty="0" smtClean="0"/>
              <a:t>And Translation Exposure</a:t>
            </a:r>
            <a:endParaRPr lang="en-GB" sz="3600" cap="none" dirty="0" smtClean="0"/>
          </a:p>
        </p:txBody>
      </p:sp>
      <p:pic>
        <p:nvPicPr>
          <p:cNvPr id="2052" name="Picture 24" descr="D:\Virtual Campus\Lec International Finance\images\IFM.jpg"/>
          <p:cNvPicPr>
            <a:picLocks noChangeAspect="1" noChangeArrowheads="1"/>
          </p:cNvPicPr>
          <p:nvPr/>
        </p:nvPicPr>
        <p:blipFill>
          <a:blip r:embed="rId4" cstate="print"/>
          <a:srcRect/>
          <a:stretch>
            <a:fillRect/>
          </a:stretch>
        </p:blipFill>
        <p:spPr bwMode="auto">
          <a:xfrm>
            <a:off x="3708400" y="4841875"/>
            <a:ext cx="5124450" cy="2016125"/>
          </a:xfrm>
          <a:prstGeom prst="rect">
            <a:avLst/>
          </a:prstGeom>
          <a:noFill/>
          <a:ln w="9525">
            <a:noFill/>
            <a:miter lim="800000"/>
            <a:headEnd/>
            <a:tailEnd/>
          </a:ln>
        </p:spPr>
      </p:pic>
      <p:sp>
        <p:nvSpPr>
          <p:cNvPr id="7" name="Rectangle 6"/>
          <p:cNvSpPr/>
          <p:nvPr/>
        </p:nvSpPr>
        <p:spPr>
          <a:xfrm>
            <a:off x="684213" y="1268413"/>
            <a:ext cx="2735262" cy="646112"/>
          </a:xfrm>
          <a:prstGeom prst="rect">
            <a:avLst/>
          </a:prstGeom>
        </p:spPr>
        <p:txBody>
          <a:bodyPr>
            <a:spAutoFit/>
          </a:bodyPr>
          <a:lstStyle/>
          <a:p>
            <a:pPr fontAlgn="auto">
              <a:spcBef>
                <a:spcPts val="0"/>
              </a:spcBef>
              <a:spcAft>
                <a:spcPts val="0"/>
              </a:spcAft>
              <a:defRPr/>
            </a:pPr>
            <a:r>
              <a:rPr lang="en-US" sz="3600" i="1" dirty="0">
                <a:latin typeface="+mj-lt"/>
                <a:cs typeface="+mn-cs"/>
              </a:rPr>
              <a:t>Lecture </a:t>
            </a:r>
            <a:r>
              <a:rPr lang="en-US" sz="3600" i="1" dirty="0" smtClean="0">
                <a:latin typeface="+mj-lt"/>
                <a:cs typeface="+mn-cs"/>
              </a:rPr>
              <a:t>28</a:t>
            </a:r>
            <a:endParaRPr lang="en-US" sz="3600" i="1" dirty="0">
              <a:latin typeface="+mj-lt"/>
              <a:cs typeface="+mn-cs"/>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p:txBody>
          <a:bodyPr rtlCol="0">
            <a:normAutofit fontScale="90000"/>
          </a:bodyPr>
          <a:lstStyle/>
          <a:p>
            <a:pPr algn="l" eaLnBrk="1" fontAlgn="auto" hangingPunct="1">
              <a:lnSpc>
                <a:spcPct val="90000"/>
              </a:lnSpc>
              <a:spcAft>
                <a:spcPts val="0"/>
              </a:spcAft>
              <a:defRPr/>
            </a:pPr>
            <a:r>
              <a:rPr lang="en-US" dirty="0" smtClean="0"/>
              <a:t>Case Study </a:t>
            </a:r>
            <a:br>
              <a:rPr lang="en-US" dirty="0" smtClean="0"/>
            </a:br>
            <a:r>
              <a:rPr lang="en-US" dirty="0" smtClean="0"/>
              <a:t>Hedging Economic Exposure</a:t>
            </a:r>
          </a:p>
        </p:txBody>
      </p:sp>
      <p:sp>
        <p:nvSpPr>
          <p:cNvPr id="29699" name="Rectangle 1027"/>
          <p:cNvSpPr>
            <a:spLocks noGrp="1" noChangeArrowheads="1"/>
          </p:cNvSpPr>
          <p:nvPr>
            <p:ph type="body" idx="1"/>
          </p:nvPr>
        </p:nvSpPr>
        <p:spPr>
          <a:xfrm>
            <a:off x="457200" y="1844675"/>
            <a:ext cx="8229600" cy="4281488"/>
          </a:xfrm>
        </p:spPr>
        <p:txBody>
          <a:bodyPr/>
          <a:lstStyle/>
          <a:p>
            <a:pPr algn="just" eaLnBrk="1" hangingPunct="1">
              <a:lnSpc>
                <a:spcPct val="150000"/>
              </a:lnSpc>
            </a:pPr>
            <a:r>
              <a:rPr lang="en-US" sz="2400" smtClean="0"/>
              <a:t>Savor Co., a U.S. firm, has three independent units that conduct some business in Europe. It is concerned about its exposure to the euro.	</a:t>
            </a:r>
          </a:p>
          <a:p>
            <a:pPr algn="just" eaLnBrk="1" hangingPunct="1">
              <a:lnSpc>
                <a:spcPct val="150000"/>
              </a:lnSpc>
              <a:buFont typeface="Arial" charset="0"/>
              <a:buNone/>
            </a:pPr>
            <a:endParaRPr lang="en-US" sz="2400" smtClean="0"/>
          </a:p>
          <a:p>
            <a:pPr algn="just" eaLnBrk="1" hangingPunct="1">
              <a:lnSpc>
                <a:spcPct val="150000"/>
              </a:lnSpc>
            </a:pPr>
            <a:r>
              <a:rPr lang="en-US" sz="2400" smtClean="0"/>
              <a:t>To determine whether it is exposed and the source of the exposure, Savor applies a series of regression analysis to its cash flows and the euro’s movements.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fade">
                                      <p:cBhvr>
                                        <p:cTn id="7" dur="1000"/>
                                        <p:tgtEl>
                                          <p:spTgt spid="29699">
                                            <p:txEl>
                                              <p:pRg st="0" end="0"/>
                                            </p:txEl>
                                          </p:spTgt>
                                        </p:tgtEl>
                                      </p:cBhvr>
                                    </p:animEffect>
                                    <p:anim calcmode="lin" valueType="num">
                                      <p:cBhvr>
                                        <p:cTn id="8" dur="1000" fill="hold"/>
                                        <p:tgtEl>
                                          <p:spTgt spid="2969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69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9699">
                                            <p:txEl>
                                              <p:pRg st="2" end="2"/>
                                            </p:txEl>
                                          </p:spTgt>
                                        </p:tgtEl>
                                        <p:attrNameLst>
                                          <p:attrName>style.visibility</p:attrName>
                                        </p:attrNameLst>
                                      </p:cBhvr>
                                      <p:to>
                                        <p:strVal val="visible"/>
                                      </p:to>
                                    </p:set>
                                    <p:animEffect transition="in" filter="fade">
                                      <p:cBhvr>
                                        <p:cTn id="14" dur="1000"/>
                                        <p:tgtEl>
                                          <p:spTgt spid="29699">
                                            <p:txEl>
                                              <p:pRg st="2" end="2"/>
                                            </p:txEl>
                                          </p:spTgt>
                                        </p:tgtEl>
                                      </p:cBhvr>
                                    </p:animEffect>
                                    <p:anim calcmode="lin" valueType="num">
                                      <p:cBhvr>
                                        <p:cTn id="15" dur="1000" fill="hold"/>
                                        <p:tgtEl>
                                          <p:spTgt spid="2969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969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0291" name="Rectangle 3075"/>
          <p:cNvSpPr>
            <a:spLocks noGrp="1" noChangeArrowheads="1"/>
          </p:cNvSpPr>
          <p:nvPr>
            <p:ph type="body" idx="1"/>
          </p:nvPr>
        </p:nvSpPr>
        <p:spPr>
          <a:xfrm>
            <a:off x="457200" y="1916113"/>
            <a:ext cx="8229600" cy="4210050"/>
          </a:xfrm>
        </p:spPr>
        <p:txBody>
          <a:bodyPr/>
          <a:lstStyle/>
          <a:p>
            <a:pPr eaLnBrk="1" hangingPunct="1">
              <a:lnSpc>
                <a:spcPct val="200000"/>
              </a:lnSpc>
              <a:buFontTx/>
              <a:buNone/>
            </a:pPr>
            <a:r>
              <a:rPr lang="en-US" sz="2400" smtClean="0"/>
              <a:t>Assessment of Savor’s Exposure: </a:t>
            </a:r>
          </a:p>
          <a:p>
            <a:pPr algn="ctr" eaLnBrk="1" hangingPunct="1">
              <a:lnSpc>
                <a:spcPct val="200000"/>
              </a:lnSpc>
              <a:buFontTx/>
              <a:buNone/>
            </a:pPr>
            <a:r>
              <a:rPr lang="en-US" sz="2400" smtClean="0"/>
              <a:t>%</a:t>
            </a:r>
            <a:r>
              <a:rPr lang="en-US" sz="2400" smtClean="0">
                <a:sym typeface="Symbol" pitchFamily="18" charset="2"/>
              </a:rPr>
              <a:t>TotalCashFlow</a:t>
            </a:r>
            <a:r>
              <a:rPr lang="en-US" sz="2400" i="1" baseline="-25000" smtClean="0">
                <a:latin typeface="Times New Roman" pitchFamily="18" charset="0"/>
                <a:sym typeface="Symbol" pitchFamily="18" charset="2"/>
              </a:rPr>
              <a:t>t </a:t>
            </a:r>
            <a:r>
              <a:rPr lang="en-US" sz="2400" smtClean="0">
                <a:sym typeface="Symbol" pitchFamily="18" charset="2"/>
              </a:rPr>
              <a:t> = </a:t>
            </a:r>
            <a:r>
              <a:rPr lang="en-US" sz="2400" i="1" smtClean="0">
                <a:latin typeface="Times New Roman" pitchFamily="18" charset="0"/>
                <a:sym typeface="Symbol" pitchFamily="18" charset="2"/>
              </a:rPr>
              <a:t>a</a:t>
            </a:r>
            <a:r>
              <a:rPr lang="en-US" sz="2400" baseline="-25000" smtClean="0">
                <a:latin typeface="Times New Roman" pitchFamily="18" charset="0"/>
                <a:sym typeface="Symbol" pitchFamily="18" charset="2"/>
              </a:rPr>
              <a:t>0</a:t>
            </a:r>
            <a:r>
              <a:rPr lang="en-US" sz="2400" smtClean="0">
                <a:sym typeface="Symbol" pitchFamily="18" charset="2"/>
              </a:rPr>
              <a:t> + </a:t>
            </a:r>
            <a:r>
              <a:rPr lang="en-US" sz="2400" i="1" smtClean="0">
                <a:latin typeface="Times New Roman" pitchFamily="18" charset="0"/>
                <a:sym typeface="Symbol" pitchFamily="18" charset="2"/>
              </a:rPr>
              <a:t>a</a:t>
            </a:r>
            <a:r>
              <a:rPr lang="en-US" sz="2400" baseline="-25000" smtClean="0">
                <a:latin typeface="Times New Roman" pitchFamily="18" charset="0"/>
                <a:sym typeface="Symbol" pitchFamily="18" charset="2"/>
              </a:rPr>
              <a:t>1</a:t>
            </a:r>
            <a:r>
              <a:rPr lang="en-US" sz="2400" smtClean="0">
                <a:sym typeface="Symbol" pitchFamily="18" charset="2"/>
              </a:rPr>
              <a:t>%euro</a:t>
            </a:r>
            <a:r>
              <a:rPr lang="en-US" sz="2400" i="1" baseline="-25000" smtClean="0">
                <a:latin typeface="Times New Roman" pitchFamily="18" charset="0"/>
                <a:sym typeface="Symbol" pitchFamily="18" charset="2"/>
              </a:rPr>
              <a:t>t</a:t>
            </a:r>
            <a:r>
              <a:rPr lang="en-US" sz="2400" smtClean="0">
                <a:sym typeface="Symbol" pitchFamily="18" charset="2"/>
              </a:rPr>
              <a:t> + </a:t>
            </a:r>
            <a:r>
              <a:rPr lang="en-US" sz="2400" i="1" baseline="-25000" smtClean="0">
                <a:latin typeface="Times New Roman" pitchFamily="18" charset="0"/>
                <a:sym typeface="Symbol" pitchFamily="18" charset="2"/>
              </a:rPr>
              <a:t>t</a:t>
            </a:r>
            <a:endParaRPr lang="en-US" sz="2400" smtClean="0"/>
          </a:p>
          <a:p>
            <a:pPr eaLnBrk="1" hangingPunct="1">
              <a:lnSpc>
                <a:spcPct val="200000"/>
              </a:lnSpc>
              <a:buFontTx/>
              <a:buNone/>
            </a:pPr>
            <a:r>
              <a:rPr lang="en-US" sz="2400" smtClean="0"/>
              <a:t>	The slope coefficient, </a:t>
            </a:r>
            <a:r>
              <a:rPr lang="en-US" sz="2400" i="1" smtClean="0">
                <a:latin typeface="Times New Roman" pitchFamily="18" charset="0"/>
                <a:sym typeface="Symbol" pitchFamily="18" charset="2"/>
              </a:rPr>
              <a:t>a</a:t>
            </a:r>
            <a:r>
              <a:rPr lang="en-US" sz="2400" baseline="-25000" smtClean="0">
                <a:latin typeface="Times New Roman" pitchFamily="18" charset="0"/>
                <a:sym typeface="Symbol" pitchFamily="18" charset="2"/>
              </a:rPr>
              <a:t>1</a:t>
            </a:r>
            <a:r>
              <a:rPr lang="en-US" sz="2400" smtClean="0"/>
              <a:t>, is found by regression analysis to be positive and statistically significant.</a:t>
            </a:r>
          </a:p>
          <a:p>
            <a:pPr marL="914400" lvl="1" indent="-457200" eaLnBrk="1" hangingPunct="1">
              <a:lnSpc>
                <a:spcPct val="200000"/>
              </a:lnSpc>
              <a:spcBef>
                <a:spcPct val="25000"/>
              </a:spcBef>
              <a:buFontTx/>
              <a:buNone/>
            </a:pPr>
            <a:r>
              <a:rPr lang="en-US" sz="2400" b="1" smtClean="0">
                <a:sym typeface="Symbol" pitchFamily="18" charset="2"/>
              </a:rPr>
              <a:t>	</a:t>
            </a:r>
            <a:r>
              <a:rPr lang="en-US" sz="2400" b="1" smtClean="0"/>
              <a:t>Savor is exposed to the euro’s movements.</a:t>
            </a:r>
            <a:endParaRPr lang="en-US" sz="2400" smtClean="0"/>
          </a:p>
        </p:txBody>
      </p:sp>
      <p:sp>
        <p:nvSpPr>
          <p:cNvPr id="6" name="Rectangle 1026"/>
          <p:cNvSpPr>
            <a:spLocks noGrp="1" noChangeArrowheads="1"/>
          </p:cNvSpPr>
          <p:nvPr>
            <p:ph type="title"/>
          </p:nvPr>
        </p:nvSpPr>
        <p:spPr/>
        <p:txBody>
          <a:bodyPr rtlCol="0">
            <a:normAutofit fontScale="90000"/>
          </a:bodyPr>
          <a:lstStyle/>
          <a:p>
            <a:pPr algn="l" eaLnBrk="1" fontAlgn="auto" hangingPunct="1">
              <a:lnSpc>
                <a:spcPct val="90000"/>
              </a:lnSpc>
              <a:spcAft>
                <a:spcPts val="0"/>
              </a:spcAft>
              <a:defRPr/>
            </a:pPr>
            <a:r>
              <a:rPr lang="en-US" dirty="0" smtClean="0"/>
              <a:t>Case Study </a:t>
            </a:r>
            <a:br>
              <a:rPr lang="en-US" dirty="0" smtClean="0"/>
            </a:br>
            <a:r>
              <a:rPr lang="en-US" dirty="0" smtClean="0"/>
              <a:t>Hedging Economic Exposure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0291">
                                            <p:txEl>
                                              <p:pRg st="0" end="0"/>
                                            </p:txEl>
                                          </p:spTgt>
                                        </p:tgtEl>
                                        <p:attrNameLst>
                                          <p:attrName>style.visibility</p:attrName>
                                        </p:attrNameLst>
                                      </p:cBhvr>
                                      <p:to>
                                        <p:strVal val="visible"/>
                                      </p:to>
                                    </p:set>
                                    <p:animEffect transition="in" filter="wipe(left)">
                                      <p:cBhvr>
                                        <p:cTn id="7" dur="500"/>
                                        <p:tgtEl>
                                          <p:spTgt spid="1402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0291">
                                            <p:txEl>
                                              <p:pRg st="1" end="1"/>
                                            </p:txEl>
                                          </p:spTgt>
                                        </p:tgtEl>
                                        <p:attrNameLst>
                                          <p:attrName>style.visibility</p:attrName>
                                        </p:attrNameLst>
                                      </p:cBhvr>
                                      <p:to>
                                        <p:strVal val="visible"/>
                                      </p:to>
                                    </p:set>
                                    <p:animEffect transition="in" filter="wipe(left)">
                                      <p:cBhvr>
                                        <p:cTn id="12" dur="500"/>
                                        <p:tgtEl>
                                          <p:spTgt spid="14029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0291">
                                            <p:txEl>
                                              <p:pRg st="2" end="2"/>
                                            </p:txEl>
                                          </p:spTgt>
                                        </p:tgtEl>
                                        <p:attrNameLst>
                                          <p:attrName>style.visibility</p:attrName>
                                        </p:attrNameLst>
                                      </p:cBhvr>
                                      <p:to>
                                        <p:strVal val="visible"/>
                                      </p:to>
                                    </p:set>
                                    <p:animEffect transition="in" filter="wipe(left)">
                                      <p:cBhvr>
                                        <p:cTn id="17" dur="500"/>
                                        <p:tgtEl>
                                          <p:spTgt spid="14029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0291">
                                            <p:txEl>
                                              <p:pRg st="3" end="3"/>
                                            </p:txEl>
                                          </p:spTgt>
                                        </p:tgtEl>
                                        <p:attrNameLst>
                                          <p:attrName>style.visibility</p:attrName>
                                        </p:attrNameLst>
                                      </p:cBhvr>
                                      <p:to>
                                        <p:strVal val="visible"/>
                                      </p:to>
                                    </p:set>
                                    <p:animEffect transition="in" filter="wipe(left)">
                                      <p:cBhvr>
                                        <p:cTn id="22" dur="500"/>
                                        <p:tgtEl>
                                          <p:spTgt spid="1402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4" name="Rectangle 2"/>
          <p:cNvSpPr>
            <a:spLocks noGrp="1" noChangeArrowheads="1"/>
          </p:cNvSpPr>
          <p:nvPr>
            <p:ph type="body" idx="1"/>
          </p:nvPr>
        </p:nvSpPr>
        <p:spPr>
          <a:xfrm>
            <a:off x="685800" y="1981200"/>
            <a:ext cx="7772400" cy="1447800"/>
          </a:xfrm>
        </p:spPr>
        <p:txBody>
          <a:bodyPr/>
          <a:lstStyle/>
          <a:p>
            <a:pPr eaLnBrk="1" hangingPunct="1">
              <a:buFontTx/>
              <a:buNone/>
            </a:pPr>
            <a:r>
              <a:rPr lang="en-US" smtClean="0"/>
              <a:t>Assessment of Each Unit’s Exposure: </a:t>
            </a:r>
          </a:p>
          <a:p>
            <a:pPr algn="ctr" eaLnBrk="1" hangingPunct="1">
              <a:spcBef>
                <a:spcPct val="15000"/>
              </a:spcBef>
              <a:buFontTx/>
              <a:buNone/>
            </a:pPr>
            <a:r>
              <a:rPr lang="en-US" sz="2400" smtClean="0"/>
              <a:t>%</a:t>
            </a:r>
            <a:r>
              <a:rPr lang="en-US" smtClean="0">
                <a:sym typeface="Symbol" pitchFamily="18" charset="2"/>
              </a:rPr>
              <a:t>UnitCashFlow</a:t>
            </a:r>
            <a:r>
              <a:rPr lang="en-US" sz="3600" i="1" baseline="-25000" smtClean="0">
                <a:latin typeface="Times New Roman" pitchFamily="18" charset="0"/>
                <a:sym typeface="Symbol" pitchFamily="18" charset="2"/>
              </a:rPr>
              <a:t>t</a:t>
            </a:r>
            <a:r>
              <a:rPr lang="en-US" smtClean="0">
                <a:sym typeface="Symbol" pitchFamily="18" charset="2"/>
              </a:rPr>
              <a:t> = </a:t>
            </a:r>
            <a:r>
              <a:rPr lang="en-US" i="1" smtClean="0">
                <a:latin typeface="Times New Roman" pitchFamily="18" charset="0"/>
                <a:sym typeface="Symbol" pitchFamily="18" charset="2"/>
              </a:rPr>
              <a:t>a</a:t>
            </a:r>
            <a:r>
              <a:rPr lang="en-US" baseline="-25000" smtClean="0">
                <a:latin typeface="Times New Roman" pitchFamily="18" charset="0"/>
                <a:sym typeface="Symbol" pitchFamily="18" charset="2"/>
              </a:rPr>
              <a:t>0</a:t>
            </a:r>
            <a:r>
              <a:rPr lang="en-US" smtClean="0">
                <a:sym typeface="Symbol" pitchFamily="18" charset="2"/>
              </a:rPr>
              <a:t> + </a:t>
            </a:r>
            <a:r>
              <a:rPr lang="en-US" i="1" smtClean="0">
                <a:latin typeface="Times New Roman" pitchFamily="18" charset="0"/>
                <a:sym typeface="Symbol" pitchFamily="18" charset="2"/>
              </a:rPr>
              <a:t>a</a:t>
            </a:r>
            <a:r>
              <a:rPr lang="en-US" baseline="-25000" smtClean="0">
                <a:latin typeface="Times New Roman" pitchFamily="18" charset="0"/>
                <a:sym typeface="Symbol" pitchFamily="18" charset="2"/>
              </a:rPr>
              <a:t>1</a:t>
            </a:r>
            <a:r>
              <a:rPr lang="en-US" sz="2400" smtClean="0">
                <a:sym typeface="Symbol" pitchFamily="18" charset="2"/>
              </a:rPr>
              <a:t>%</a:t>
            </a:r>
            <a:r>
              <a:rPr lang="en-US" smtClean="0">
                <a:sym typeface="Symbol" pitchFamily="18" charset="2"/>
              </a:rPr>
              <a:t>euro</a:t>
            </a:r>
            <a:r>
              <a:rPr lang="en-US" sz="3600" i="1" baseline="-25000" smtClean="0">
                <a:latin typeface="Times New Roman" pitchFamily="18" charset="0"/>
                <a:sym typeface="Symbol" pitchFamily="18" charset="2"/>
              </a:rPr>
              <a:t>t</a:t>
            </a:r>
            <a:r>
              <a:rPr lang="en-US" smtClean="0">
                <a:sym typeface="Symbol" pitchFamily="18" charset="2"/>
              </a:rPr>
              <a:t> + </a:t>
            </a:r>
            <a:r>
              <a:rPr lang="en-US" sz="3600" i="1" baseline="-25000" smtClean="0">
                <a:latin typeface="Times New Roman" pitchFamily="18" charset="0"/>
                <a:sym typeface="Symbol" pitchFamily="18" charset="2"/>
              </a:rPr>
              <a:t>t</a:t>
            </a:r>
            <a:endParaRPr lang="en-US" smtClean="0"/>
          </a:p>
        </p:txBody>
      </p:sp>
      <p:sp>
        <p:nvSpPr>
          <p:cNvPr id="141316" name="Rectangle 4"/>
          <p:cNvSpPr>
            <a:spLocks noChangeArrowheads="1"/>
          </p:cNvSpPr>
          <p:nvPr/>
        </p:nvSpPr>
        <p:spPr bwMode="auto">
          <a:xfrm>
            <a:off x="685800" y="5410200"/>
            <a:ext cx="7772400" cy="838200"/>
          </a:xfrm>
          <a:prstGeom prst="rect">
            <a:avLst/>
          </a:prstGeom>
          <a:noFill/>
          <a:ln w="9525">
            <a:noFill/>
            <a:miter lim="800000"/>
            <a:headEnd/>
            <a:tailEnd/>
          </a:ln>
        </p:spPr>
        <p:txBody>
          <a:bodyPr lIns="90488" tIns="44450" rIns="90488" bIns="44450"/>
          <a:lstStyle/>
          <a:p>
            <a:pPr marL="914400" lvl="1" indent="-457200">
              <a:lnSpc>
                <a:spcPct val="105000"/>
              </a:lnSpc>
              <a:spcBef>
                <a:spcPct val="25000"/>
              </a:spcBef>
              <a:buSzPct val="79000"/>
            </a:pPr>
            <a:r>
              <a:rPr lang="en-US" sz="2800">
                <a:latin typeface="Book Antiqua" pitchFamily="18" charset="0"/>
                <a:sym typeface="Symbol" pitchFamily="18" charset="2"/>
              </a:rPr>
              <a:t>	</a:t>
            </a:r>
            <a:r>
              <a:rPr lang="en-US" sz="2800">
                <a:latin typeface="Book Antiqua" pitchFamily="18" charset="0"/>
              </a:rPr>
              <a:t>Unit C is exposed to the euro’s movements.</a:t>
            </a:r>
          </a:p>
        </p:txBody>
      </p:sp>
      <p:grpSp>
        <p:nvGrpSpPr>
          <p:cNvPr id="2" name="Group 13"/>
          <p:cNvGrpSpPr>
            <a:grpSpLocks/>
          </p:cNvGrpSpPr>
          <p:nvPr/>
        </p:nvGrpSpPr>
        <p:grpSpPr bwMode="auto">
          <a:xfrm>
            <a:off x="533400" y="3352800"/>
            <a:ext cx="8077200" cy="1844675"/>
            <a:chOff x="336" y="2112"/>
            <a:chExt cx="5088" cy="1162"/>
          </a:xfrm>
        </p:grpSpPr>
        <p:sp>
          <p:nvSpPr>
            <p:cNvPr id="141322" name="Rectangle 10"/>
            <p:cNvSpPr>
              <a:spLocks noChangeArrowheads="1"/>
            </p:cNvSpPr>
            <p:nvPr/>
          </p:nvSpPr>
          <p:spPr bwMode="auto">
            <a:xfrm>
              <a:off x="336" y="2976"/>
              <a:ext cx="5088" cy="28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fontAlgn="auto">
                <a:spcBef>
                  <a:spcPts val="0"/>
                </a:spcBef>
                <a:spcAft>
                  <a:spcPts val="0"/>
                </a:spcAft>
                <a:defRPr/>
              </a:pPr>
              <a:endParaRPr lang="en-GB">
                <a:solidFill>
                  <a:schemeClr val="tx1"/>
                </a:solidFill>
              </a:endParaRPr>
            </a:p>
          </p:txBody>
        </p:sp>
        <p:sp>
          <p:nvSpPr>
            <p:cNvPr id="141321" name="Rectangle 9"/>
            <p:cNvSpPr>
              <a:spLocks noChangeArrowheads="1"/>
            </p:cNvSpPr>
            <p:nvPr/>
          </p:nvSpPr>
          <p:spPr bwMode="auto">
            <a:xfrm>
              <a:off x="336" y="2688"/>
              <a:ext cx="5088" cy="28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fontAlgn="auto">
                <a:spcBef>
                  <a:spcPts val="0"/>
                </a:spcBef>
                <a:spcAft>
                  <a:spcPts val="0"/>
                </a:spcAft>
                <a:defRPr/>
              </a:pPr>
              <a:endParaRPr lang="en-GB">
                <a:solidFill>
                  <a:schemeClr val="tx1"/>
                </a:solidFill>
              </a:endParaRPr>
            </a:p>
          </p:txBody>
        </p:sp>
        <p:sp>
          <p:nvSpPr>
            <p:cNvPr id="141320" name="Rectangle 8"/>
            <p:cNvSpPr>
              <a:spLocks noChangeArrowheads="1"/>
            </p:cNvSpPr>
            <p:nvPr/>
          </p:nvSpPr>
          <p:spPr bwMode="auto">
            <a:xfrm>
              <a:off x="336" y="2400"/>
              <a:ext cx="5088" cy="28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fontAlgn="auto">
                <a:spcBef>
                  <a:spcPts val="0"/>
                </a:spcBef>
                <a:spcAft>
                  <a:spcPts val="0"/>
                </a:spcAft>
                <a:defRPr/>
              </a:pPr>
              <a:endParaRPr lang="en-GB">
                <a:solidFill>
                  <a:schemeClr val="tx1"/>
                </a:solidFill>
              </a:endParaRPr>
            </a:p>
          </p:txBody>
        </p:sp>
        <p:sp>
          <p:nvSpPr>
            <p:cNvPr id="141319" name="Rectangle 7"/>
            <p:cNvSpPr>
              <a:spLocks noChangeArrowheads="1"/>
            </p:cNvSpPr>
            <p:nvPr/>
          </p:nvSpPr>
          <p:spPr bwMode="auto">
            <a:xfrm>
              <a:off x="336" y="2112"/>
              <a:ext cx="5088" cy="28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fontAlgn="auto">
                <a:spcBef>
                  <a:spcPts val="0"/>
                </a:spcBef>
                <a:spcAft>
                  <a:spcPts val="0"/>
                </a:spcAft>
                <a:defRPr/>
              </a:pPr>
              <a:endParaRPr lang="en-GB">
                <a:solidFill>
                  <a:schemeClr val="tx1"/>
                </a:solidFill>
              </a:endParaRPr>
            </a:p>
          </p:txBody>
        </p:sp>
        <p:sp>
          <p:nvSpPr>
            <p:cNvPr id="141317" name="Text Box 5"/>
            <p:cNvSpPr txBox="1">
              <a:spLocks noChangeArrowheads="1"/>
            </p:cNvSpPr>
            <p:nvPr/>
          </p:nvSpPr>
          <p:spPr bwMode="auto">
            <a:xfrm>
              <a:off x="336" y="2112"/>
              <a:ext cx="5088" cy="1162"/>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fontAlgn="auto">
                <a:lnSpc>
                  <a:spcPct val="120000"/>
                </a:lnSpc>
                <a:spcBef>
                  <a:spcPts val="0"/>
                </a:spcBef>
                <a:spcAft>
                  <a:spcPts val="0"/>
                </a:spcAft>
                <a:tabLst>
                  <a:tab pos="571500" algn="ctr"/>
                  <a:tab pos="3086100" algn="ctr"/>
                  <a:tab pos="6400800" algn="ctr"/>
                </a:tabLst>
                <a:defRPr/>
              </a:pPr>
              <a:r>
                <a:rPr lang="en-US" dirty="0">
                  <a:solidFill>
                    <a:schemeClr val="tx1"/>
                  </a:solidFill>
                </a:rPr>
                <a:t>	Unit	Slope Coefficient	R-squared Statistic</a:t>
              </a:r>
            </a:p>
            <a:p>
              <a:pPr fontAlgn="auto">
                <a:lnSpc>
                  <a:spcPct val="120000"/>
                </a:lnSpc>
                <a:spcBef>
                  <a:spcPts val="0"/>
                </a:spcBef>
                <a:spcAft>
                  <a:spcPts val="0"/>
                </a:spcAft>
                <a:tabLst>
                  <a:tab pos="571500" algn="ctr"/>
                  <a:tab pos="3086100" algn="ctr"/>
                  <a:tab pos="6400800" algn="ctr"/>
                </a:tabLst>
                <a:defRPr/>
              </a:pPr>
              <a:r>
                <a:rPr lang="en-US" dirty="0">
                  <a:solidFill>
                    <a:schemeClr val="tx1"/>
                  </a:solidFill>
                </a:rPr>
                <a:t>	A	Not significant	6.8%</a:t>
              </a:r>
            </a:p>
            <a:p>
              <a:pPr fontAlgn="auto">
                <a:lnSpc>
                  <a:spcPct val="120000"/>
                </a:lnSpc>
                <a:spcBef>
                  <a:spcPts val="0"/>
                </a:spcBef>
                <a:spcAft>
                  <a:spcPts val="0"/>
                </a:spcAft>
                <a:tabLst>
                  <a:tab pos="571500" algn="ctr"/>
                  <a:tab pos="3086100" algn="ctr"/>
                  <a:tab pos="6400800" algn="ctr"/>
                </a:tabLst>
                <a:defRPr/>
              </a:pPr>
              <a:r>
                <a:rPr lang="en-US" dirty="0">
                  <a:solidFill>
                    <a:schemeClr val="tx1"/>
                  </a:solidFill>
                </a:rPr>
                <a:t>	B	Not significant	6.7%</a:t>
              </a:r>
            </a:p>
            <a:p>
              <a:pPr fontAlgn="auto">
                <a:lnSpc>
                  <a:spcPct val="120000"/>
                </a:lnSpc>
                <a:spcBef>
                  <a:spcPts val="0"/>
                </a:spcBef>
                <a:spcAft>
                  <a:spcPts val="0"/>
                </a:spcAft>
                <a:tabLst>
                  <a:tab pos="571500" algn="ctr"/>
                  <a:tab pos="3086100" algn="ctr"/>
                  <a:tab pos="6400800" algn="ctr"/>
                </a:tabLst>
                <a:defRPr/>
              </a:pPr>
              <a:r>
                <a:rPr lang="en-US" dirty="0">
                  <a:solidFill>
                    <a:schemeClr val="tx1"/>
                  </a:solidFill>
                </a:rPr>
                <a:t>	C	Statistically significant	93%</a:t>
              </a:r>
            </a:p>
          </p:txBody>
        </p:sp>
        <p:sp>
          <p:nvSpPr>
            <p:cNvPr id="141323" name="Line 11"/>
            <p:cNvSpPr>
              <a:spLocks noChangeShapeType="1"/>
            </p:cNvSpPr>
            <p:nvPr/>
          </p:nvSpPr>
          <p:spPr bwMode="auto">
            <a:xfrm>
              <a:off x="3456" y="2112"/>
              <a:ext cx="0" cy="1152"/>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fontAlgn="auto">
                <a:spcBef>
                  <a:spcPts val="0"/>
                </a:spcBef>
                <a:spcAft>
                  <a:spcPts val="0"/>
                </a:spcAft>
                <a:defRPr/>
              </a:pPr>
              <a:endParaRPr lang="en-GB">
                <a:solidFill>
                  <a:schemeClr val="tx1"/>
                </a:solidFill>
              </a:endParaRPr>
            </a:p>
          </p:txBody>
        </p:sp>
        <p:sp>
          <p:nvSpPr>
            <p:cNvPr id="141324" name="Line 12"/>
            <p:cNvSpPr>
              <a:spLocks noChangeShapeType="1"/>
            </p:cNvSpPr>
            <p:nvPr/>
          </p:nvSpPr>
          <p:spPr bwMode="auto">
            <a:xfrm>
              <a:off x="1200" y="2112"/>
              <a:ext cx="0" cy="1152"/>
            </a:xfrm>
            <a:prstGeom prst="line">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fontAlgn="auto">
                <a:spcBef>
                  <a:spcPts val="0"/>
                </a:spcBef>
                <a:spcAft>
                  <a:spcPts val="0"/>
                </a:spcAft>
                <a:defRPr/>
              </a:pPr>
              <a:endParaRPr lang="en-GB">
                <a:solidFill>
                  <a:schemeClr val="tx1"/>
                </a:solidFill>
              </a:endParaRPr>
            </a:p>
          </p:txBody>
        </p:sp>
      </p:grpSp>
      <p:sp>
        <p:nvSpPr>
          <p:cNvPr id="14" name="Rectangle 1026"/>
          <p:cNvSpPr>
            <a:spLocks noGrp="1" noChangeArrowheads="1"/>
          </p:cNvSpPr>
          <p:nvPr>
            <p:ph type="title"/>
          </p:nvPr>
        </p:nvSpPr>
        <p:spPr/>
        <p:txBody>
          <a:bodyPr rtlCol="0">
            <a:normAutofit fontScale="90000"/>
          </a:bodyPr>
          <a:lstStyle/>
          <a:p>
            <a:pPr algn="l" eaLnBrk="1" fontAlgn="auto" hangingPunct="1">
              <a:lnSpc>
                <a:spcPct val="90000"/>
              </a:lnSpc>
              <a:spcAft>
                <a:spcPts val="0"/>
              </a:spcAft>
              <a:defRPr/>
            </a:pPr>
            <a:r>
              <a:rPr lang="en-US" dirty="0" smtClean="0"/>
              <a:t>Case Study </a:t>
            </a:r>
            <a:br>
              <a:rPr lang="en-US" dirty="0" smtClean="0"/>
            </a:br>
            <a:r>
              <a:rPr lang="en-US" dirty="0" smtClean="0"/>
              <a:t>Hedging Economic Exposure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1314">
                                            <p:txEl>
                                              <p:pRg st="0" end="0"/>
                                            </p:txEl>
                                          </p:spTgt>
                                        </p:tgtEl>
                                        <p:attrNameLst>
                                          <p:attrName>style.visibility</p:attrName>
                                        </p:attrNameLst>
                                      </p:cBhvr>
                                      <p:to>
                                        <p:strVal val="visible"/>
                                      </p:to>
                                    </p:set>
                                    <p:animEffect transition="in" filter="wipe(left)">
                                      <p:cBhvr>
                                        <p:cTn id="7" dur="500"/>
                                        <p:tgtEl>
                                          <p:spTgt spid="1413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1314">
                                            <p:txEl>
                                              <p:pRg st="1" end="1"/>
                                            </p:txEl>
                                          </p:spTgt>
                                        </p:tgtEl>
                                        <p:attrNameLst>
                                          <p:attrName>style.visibility</p:attrName>
                                        </p:attrNameLst>
                                      </p:cBhvr>
                                      <p:to>
                                        <p:strVal val="visible"/>
                                      </p:to>
                                    </p:set>
                                    <p:animEffect transition="in" filter="wipe(left)">
                                      <p:cBhvr>
                                        <p:cTn id="12" dur="500"/>
                                        <p:tgtEl>
                                          <p:spTgt spid="1413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1316">
                                            <p:txEl>
                                              <p:pRg st="0" end="0"/>
                                            </p:txEl>
                                          </p:spTgt>
                                        </p:tgtEl>
                                        <p:attrNameLst>
                                          <p:attrName>style.visibility</p:attrName>
                                        </p:attrNameLst>
                                      </p:cBhvr>
                                      <p:to>
                                        <p:strVal val="visible"/>
                                      </p:to>
                                    </p:set>
                                    <p:animEffect transition="in" filter="wipe(left)">
                                      <p:cBhvr>
                                        <p:cTn id="22" dur="500"/>
                                        <p:tgtEl>
                                          <p:spTgt spid="1413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4" grpId="0" build="p" bldLvl="2" autoUpdateAnimBg="0"/>
      <p:bldP spid="141316"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3077"/>
          <p:cNvSpPr>
            <a:spLocks noGrp="1" noChangeArrowheads="1"/>
          </p:cNvSpPr>
          <p:nvPr>
            <p:ph type="title"/>
          </p:nvPr>
        </p:nvSpPr>
        <p:spPr/>
        <p:txBody>
          <a:bodyPr rtlCol="0">
            <a:normAutofit fontScale="90000"/>
          </a:bodyPr>
          <a:lstStyle/>
          <a:p>
            <a:pPr algn="l" eaLnBrk="1" fontAlgn="auto" hangingPunct="1">
              <a:lnSpc>
                <a:spcPct val="90000"/>
              </a:lnSpc>
              <a:spcAft>
                <a:spcPts val="0"/>
              </a:spcAft>
              <a:defRPr/>
            </a:pPr>
            <a:r>
              <a:rPr lang="en-US" dirty="0" smtClean="0"/>
              <a:t> </a:t>
            </a:r>
            <a:br>
              <a:rPr lang="en-US" dirty="0" smtClean="0"/>
            </a:br>
            <a:r>
              <a:rPr lang="en-US" dirty="0" smtClean="0"/>
              <a:t>Economic Exposure: </a:t>
            </a:r>
            <a:br>
              <a:rPr lang="en-US" dirty="0" smtClean="0"/>
            </a:br>
            <a:r>
              <a:rPr lang="en-US" dirty="0" smtClean="0"/>
              <a:t>Case Study </a:t>
            </a:r>
            <a:br>
              <a:rPr lang="en-US" dirty="0" smtClean="0"/>
            </a:br>
            <a:endParaRPr lang="en-US" dirty="0" smtClean="0"/>
          </a:p>
        </p:txBody>
      </p:sp>
      <p:sp>
        <p:nvSpPr>
          <p:cNvPr id="142343" name="Rectangle 3079"/>
          <p:cNvSpPr>
            <a:spLocks noGrp="1" noChangeArrowheads="1"/>
          </p:cNvSpPr>
          <p:nvPr>
            <p:ph type="body" idx="1"/>
          </p:nvPr>
        </p:nvSpPr>
        <p:spPr>
          <a:xfrm>
            <a:off x="609600" y="1557338"/>
            <a:ext cx="8066088" cy="4967287"/>
          </a:xfrm>
        </p:spPr>
        <p:txBody>
          <a:bodyPr rtlCol="0">
            <a:normAutofit lnSpcReduction="10000"/>
          </a:bodyPr>
          <a:lstStyle/>
          <a:p>
            <a:pPr algn="just" eaLnBrk="1" fontAlgn="auto" hangingPunct="1">
              <a:lnSpc>
                <a:spcPct val="150000"/>
              </a:lnSpc>
              <a:spcAft>
                <a:spcPts val="0"/>
              </a:spcAft>
              <a:buFontTx/>
              <a:buNone/>
              <a:defRPr/>
            </a:pPr>
            <a:r>
              <a:rPr lang="en-US" sz="2400" dirty="0" smtClean="0"/>
              <a:t>Identifying the Source of Unit C’s Exposure:</a:t>
            </a:r>
          </a:p>
          <a:p>
            <a:pPr algn="just" eaLnBrk="1" fontAlgn="auto" hangingPunct="1">
              <a:lnSpc>
                <a:spcPct val="150000"/>
              </a:lnSpc>
              <a:spcAft>
                <a:spcPts val="0"/>
              </a:spcAft>
              <a:buFont typeface="Arial" pitchFamily="34" charset="0"/>
              <a:buChar char="•"/>
              <a:defRPr/>
            </a:pPr>
            <a:r>
              <a:rPr lang="en-US" sz="2400" dirty="0" smtClean="0"/>
              <a:t>Savor believes that Unit C’s cash flows are mainly affected by income statement items.</a:t>
            </a:r>
          </a:p>
          <a:p>
            <a:pPr algn="just" eaLnBrk="1" fontAlgn="auto" hangingPunct="1">
              <a:lnSpc>
                <a:spcPct val="150000"/>
              </a:lnSpc>
              <a:spcAft>
                <a:spcPts val="0"/>
              </a:spcAft>
              <a:buFont typeface="Arial" pitchFamily="34" charset="0"/>
              <a:buChar char="•"/>
              <a:defRPr/>
            </a:pPr>
            <a:r>
              <a:rPr lang="en-US" sz="2400" dirty="0" smtClean="0"/>
              <a:t>Savor thus applies regression analysis to each income statement item, and finds a significant positive relationship between Unit C’s revenue and the euro’s value.</a:t>
            </a:r>
          </a:p>
          <a:p>
            <a:pPr marL="914400" lvl="1" indent="-457200" algn="just" eaLnBrk="1" fontAlgn="auto" hangingPunct="1">
              <a:lnSpc>
                <a:spcPct val="150000"/>
              </a:lnSpc>
              <a:spcAft>
                <a:spcPts val="0"/>
              </a:spcAft>
              <a:buFontTx/>
              <a:buNone/>
              <a:defRPr/>
            </a:pPr>
            <a:r>
              <a:rPr lang="en-US" sz="2400" b="1" dirty="0" smtClean="0">
                <a:sym typeface="Symbol" pitchFamily="18" charset="2"/>
              </a:rPr>
              <a:t>	Savor’s economic exposure could be due to foreign competition.</a:t>
            </a:r>
            <a:endParaRPr lang="en-US" sz="24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2343">
                                            <p:txEl>
                                              <p:pRg st="0" end="0"/>
                                            </p:txEl>
                                          </p:spTgt>
                                        </p:tgtEl>
                                        <p:attrNameLst>
                                          <p:attrName>style.visibility</p:attrName>
                                        </p:attrNameLst>
                                      </p:cBhvr>
                                      <p:to>
                                        <p:strVal val="visible"/>
                                      </p:to>
                                    </p:set>
                                    <p:animEffect transition="in" filter="wipe(left)">
                                      <p:cBhvr>
                                        <p:cTn id="7" dur="500"/>
                                        <p:tgtEl>
                                          <p:spTgt spid="1423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2343">
                                            <p:txEl>
                                              <p:pRg st="1" end="1"/>
                                            </p:txEl>
                                          </p:spTgt>
                                        </p:tgtEl>
                                        <p:attrNameLst>
                                          <p:attrName>style.visibility</p:attrName>
                                        </p:attrNameLst>
                                      </p:cBhvr>
                                      <p:to>
                                        <p:strVal val="visible"/>
                                      </p:to>
                                    </p:set>
                                    <p:animEffect transition="in" filter="wipe(left)">
                                      <p:cBhvr>
                                        <p:cTn id="12" dur="500"/>
                                        <p:tgtEl>
                                          <p:spTgt spid="1423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2343">
                                            <p:txEl>
                                              <p:pRg st="2" end="2"/>
                                            </p:txEl>
                                          </p:spTgt>
                                        </p:tgtEl>
                                        <p:attrNameLst>
                                          <p:attrName>style.visibility</p:attrName>
                                        </p:attrNameLst>
                                      </p:cBhvr>
                                      <p:to>
                                        <p:strVal val="visible"/>
                                      </p:to>
                                    </p:set>
                                    <p:animEffect transition="in" filter="wipe(left)">
                                      <p:cBhvr>
                                        <p:cTn id="17" dur="500"/>
                                        <p:tgtEl>
                                          <p:spTgt spid="1423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2343">
                                            <p:txEl>
                                              <p:pRg st="3" end="3"/>
                                            </p:txEl>
                                          </p:spTgt>
                                        </p:tgtEl>
                                        <p:attrNameLst>
                                          <p:attrName>style.visibility</p:attrName>
                                        </p:attrNameLst>
                                      </p:cBhvr>
                                      <p:to>
                                        <p:strVal val="visible"/>
                                      </p:to>
                                    </p:set>
                                    <p:animEffect transition="in" filter="wipe(left)">
                                      <p:cBhvr>
                                        <p:cTn id="22" dur="500"/>
                                        <p:tgtEl>
                                          <p:spTgt spid="1423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3"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7"/>
          <p:cNvSpPr>
            <a:spLocks noGrp="1" noChangeArrowheads="1"/>
          </p:cNvSpPr>
          <p:nvPr>
            <p:ph type="body" idx="1"/>
          </p:nvPr>
        </p:nvSpPr>
        <p:spPr/>
        <p:txBody>
          <a:bodyPr/>
          <a:lstStyle/>
          <a:p>
            <a:pPr eaLnBrk="1" hangingPunct="1">
              <a:buFontTx/>
              <a:buNone/>
            </a:pPr>
            <a:r>
              <a:rPr lang="en-US" smtClean="0"/>
              <a:t>Possible Hedging Strategies:</a:t>
            </a:r>
          </a:p>
          <a:p>
            <a:pPr eaLnBrk="1" hangingPunct="1"/>
            <a:r>
              <a:rPr lang="en-US" smtClean="0"/>
              <a:t>Pricing policy – Reduce prices when the euro depreciates.</a:t>
            </a:r>
          </a:p>
          <a:p>
            <a:pPr eaLnBrk="1" hangingPunct="1"/>
            <a:r>
              <a:rPr lang="en-US" smtClean="0"/>
              <a:t>Hedging with forward contracts – Sell euros forward to hedge against the adverse effects of a weak euro.</a:t>
            </a:r>
          </a:p>
          <a:p>
            <a:pPr eaLnBrk="1" hangingPunct="1"/>
            <a:r>
              <a:rPr lang="en-US" smtClean="0"/>
              <a:t>Purchasing foreign supplies – Costs will be reduced during a weak-euro period.</a:t>
            </a:r>
          </a:p>
        </p:txBody>
      </p:sp>
      <p:sp>
        <p:nvSpPr>
          <p:cNvPr id="6" name="Rectangle 3077"/>
          <p:cNvSpPr>
            <a:spLocks noGrp="1" noChangeArrowheads="1"/>
          </p:cNvSpPr>
          <p:nvPr>
            <p:ph type="title"/>
          </p:nvPr>
        </p:nvSpPr>
        <p:spPr/>
        <p:txBody>
          <a:bodyPr rtlCol="0">
            <a:normAutofit fontScale="90000"/>
          </a:bodyPr>
          <a:lstStyle/>
          <a:p>
            <a:pPr algn="l" eaLnBrk="1" fontAlgn="auto" hangingPunct="1">
              <a:lnSpc>
                <a:spcPct val="90000"/>
              </a:lnSpc>
              <a:spcAft>
                <a:spcPts val="0"/>
              </a:spcAft>
              <a:defRPr/>
            </a:pPr>
            <a:r>
              <a:rPr lang="en-US" dirty="0" smtClean="0"/>
              <a:t> </a:t>
            </a:r>
            <a:br>
              <a:rPr lang="en-US" dirty="0" smtClean="0"/>
            </a:br>
            <a:r>
              <a:rPr lang="en-US" dirty="0" smtClean="0"/>
              <a:t>Economic Exposure: </a:t>
            </a:r>
            <a:br>
              <a:rPr lang="en-US" dirty="0" smtClean="0"/>
            </a:br>
            <a:r>
              <a:rPr lang="en-US" dirty="0" smtClean="0"/>
              <a:t>Case Study </a:t>
            </a:r>
            <a:br>
              <a:rPr lang="en-US" dirty="0" smtClean="0"/>
            </a:b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794">
                                            <p:txEl>
                                              <p:pRg st="0" end="0"/>
                                            </p:txEl>
                                          </p:spTgt>
                                        </p:tgtEl>
                                        <p:attrNameLst>
                                          <p:attrName>style.visibility</p:attrName>
                                        </p:attrNameLst>
                                      </p:cBhvr>
                                      <p:to>
                                        <p:strVal val="visible"/>
                                      </p:to>
                                    </p:set>
                                    <p:animEffect transition="in" filter="fade">
                                      <p:cBhvr>
                                        <p:cTn id="7" dur="1000"/>
                                        <p:tgtEl>
                                          <p:spTgt spid="33794">
                                            <p:txEl>
                                              <p:pRg st="0" end="0"/>
                                            </p:txEl>
                                          </p:spTgt>
                                        </p:tgtEl>
                                      </p:cBhvr>
                                    </p:animEffect>
                                    <p:anim calcmode="lin" valueType="num">
                                      <p:cBhvr>
                                        <p:cTn id="8" dur="1000" fill="hold"/>
                                        <p:tgtEl>
                                          <p:spTgt spid="3379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379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3794">
                                            <p:txEl>
                                              <p:pRg st="1" end="1"/>
                                            </p:txEl>
                                          </p:spTgt>
                                        </p:tgtEl>
                                        <p:attrNameLst>
                                          <p:attrName>style.visibility</p:attrName>
                                        </p:attrNameLst>
                                      </p:cBhvr>
                                      <p:to>
                                        <p:strVal val="visible"/>
                                      </p:to>
                                    </p:set>
                                    <p:animEffect transition="in" filter="fade">
                                      <p:cBhvr>
                                        <p:cTn id="14" dur="1000"/>
                                        <p:tgtEl>
                                          <p:spTgt spid="33794">
                                            <p:txEl>
                                              <p:pRg st="1" end="1"/>
                                            </p:txEl>
                                          </p:spTgt>
                                        </p:tgtEl>
                                      </p:cBhvr>
                                    </p:animEffect>
                                    <p:anim calcmode="lin" valueType="num">
                                      <p:cBhvr>
                                        <p:cTn id="15" dur="1000" fill="hold"/>
                                        <p:tgtEl>
                                          <p:spTgt spid="3379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379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3794">
                                            <p:txEl>
                                              <p:pRg st="2" end="2"/>
                                            </p:txEl>
                                          </p:spTgt>
                                        </p:tgtEl>
                                        <p:attrNameLst>
                                          <p:attrName>style.visibility</p:attrName>
                                        </p:attrNameLst>
                                      </p:cBhvr>
                                      <p:to>
                                        <p:strVal val="visible"/>
                                      </p:to>
                                    </p:set>
                                    <p:animEffect transition="in" filter="fade">
                                      <p:cBhvr>
                                        <p:cTn id="21" dur="1000"/>
                                        <p:tgtEl>
                                          <p:spTgt spid="33794">
                                            <p:txEl>
                                              <p:pRg st="2" end="2"/>
                                            </p:txEl>
                                          </p:spTgt>
                                        </p:tgtEl>
                                      </p:cBhvr>
                                    </p:animEffect>
                                    <p:anim calcmode="lin" valueType="num">
                                      <p:cBhvr>
                                        <p:cTn id="22" dur="1000" fill="hold"/>
                                        <p:tgtEl>
                                          <p:spTgt spid="3379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379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3794">
                                            <p:txEl>
                                              <p:pRg st="3" end="3"/>
                                            </p:txEl>
                                          </p:spTgt>
                                        </p:tgtEl>
                                        <p:attrNameLst>
                                          <p:attrName>style.visibility</p:attrName>
                                        </p:attrNameLst>
                                      </p:cBhvr>
                                      <p:to>
                                        <p:strVal val="visible"/>
                                      </p:to>
                                    </p:set>
                                    <p:animEffect transition="in" filter="fade">
                                      <p:cBhvr>
                                        <p:cTn id="28" dur="1000"/>
                                        <p:tgtEl>
                                          <p:spTgt spid="33794">
                                            <p:txEl>
                                              <p:pRg st="3" end="3"/>
                                            </p:txEl>
                                          </p:spTgt>
                                        </p:tgtEl>
                                      </p:cBhvr>
                                    </p:animEffect>
                                    <p:anim calcmode="lin" valueType="num">
                                      <p:cBhvr>
                                        <p:cTn id="29" dur="1000" fill="hold"/>
                                        <p:tgtEl>
                                          <p:spTgt spid="3379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379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body" idx="1"/>
          </p:nvPr>
        </p:nvSpPr>
        <p:spPr>
          <a:xfrm>
            <a:off x="685800" y="2590800"/>
            <a:ext cx="7772400" cy="3505200"/>
          </a:xfrm>
        </p:spPr>
        <p:txBody>
          <a:bodyPr/>
          <a:lstStyle/>
          <a:p>
            <a:pPr algn="just" eaLnBrk="1" hangingPunct="1"/>
            <a:r>
              <a:rPr lang="en-US" smtClean="0"/>
              <a:t>Financing with foreign funds – Costs will be reduced during a weak-euro period.</a:t>
            </a:r>
          </a:p>
          <a:p>
            <a:pPr algn="just" eaLnBrk="1" hangingPunct="1"/>
            <a:r>
              <a:rPr lang="en-US" smtClean="0"/>
              <a:t>Revising the operations of other units – So as to offset the exposure of Unit C.</a:t>
            </a:r>
          </a:p>
        </p:txBody>
      </p:sp>
      <p:sp>
        <p:nvSpPr>
          <p:cNvPr id="34819" name="Rectangle 4"/>
          <p:cNvSpPr>
            <a:spLocks noChangeArrowheads="1"/>
          </p:cNvSpPr>
          <p:nvPr/>
        </p:nvSpPr>
        <p:spPr bwMode="auto">
          <a:xfrm>
            <a:off x="685800" y="1981200"/>
            <a:ext cx="7772400" cy="762000"/>
          </a:xfrm>
          <a:prstGeom prst="rect">
            <a:avLst/>
          </a:prstGeom>
          <a:noFill/>
          <a:ln w="9525">
            <a:noFill/>
            <a:miter lim="800000"/>
            <a:headEnd/>
            <a:tailEnd/>
          </a:ln>
        </p:spPr>
        <p:txBody>
          <a:bodyPr lIns="90488" tIns="44450" rIns="90488" bIns="44450"/>
          <a:lstStyle/>
          <a:p>
            <a:pPr marL="342900" indent="-342900">
              <a:lnSpc>
                <a:spcPct val="105000"/>
              </a:lnSpc>
              <a:spcBef>
                <a:spcPct val="30000"/>
              </a:spcBef>
              <a:buSzPct val="119000"/>
            </a:pPr>
            <a:r>
              <a:rPr lang="en-US" sz="2800">
                <a:latin typeface="Book Antiqua" pitchFamily="18" charset="0"/>
              </a:rPr>
              <a:t>Possible Hedging Strategies:</a:t>
            </a:r>
          </a:p>
        </p:txBody>
      </p:sp>
      <p:sp>
        <p:nvSpPr>
          <p:cNvPr id="6" name="Rectangle 3077"/>
          <p:cNvSpPr>
            <a:spLocks noGrp="1" noChangeArrowheads="1"/>
          </p:cNvSpPr>
          <p:nvPr>
            <p:ph type="title"/>
          </p:nvPr>
        </p:nvSpPr>
        <p:spPr/>
        <p:txBody>
          <a:bodyPr rtlCol="0">
            <a:normAutofit fontScale="90000"/>
          </a:bodyPr>
          <a:lstStyle/>
          <a:p>
            <a:pPr algn="l" eaLnBrk="1" fontAlgn="auto" hangingPunct="1">
              <a:lnSpc>
                <a:spcPct val="90000"/>
              </a:lnSpc>
              <a:spcAft>
                <a:spcPts val="0"/>
              </a:spcAft>
              <a:defRPr/>
            </a:pPr>
            <a:r>
              <a:rPr lang="en-US" dirty="0" smtClean="0"/>
              <a:t> </a:t>
            </a:r>
            <a:br>
              <a:rPr lang="en-US" dirty="0" smtClean="0"/>
            </a:br>
            <a:r>
              <a:rPr lang="en-US" dirty="0" smtClean="0"/>
              <a:t>Economic Exposure: </a:t>
            </a:r>
            <a:br>
              <a:rPr lang="en-US" dirty="0" smtClean="0"/>
            </a:br>
            <a:r>
              <a:rPr lang="en-US" dirty="0" smtClean="0"/>
              <a:t>Case Study </a:t>
            </a:r>
            <a:br>
              <a:rPr lang="en-US" dirty="0" smtClean="0"/>
            </a:b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818">
                                            <p:txEl>
                                              <p:pRg st="0" end="0"/>
                                            </p:txEl>
                                          </p:spTgt>
                                        </p:tgtEl>
                                        <p:attrNameLst>
                                          <p:attrName>style.visibility</p:attrName>
                                        </p:attrNameLst>
                                      </p:cBhvr>
                                      <p:to>
                                        <p:strVal val="visible"/>
                                      </p:to>
                                    </p:set>
                                    <p:animEffect transition="in" filter="fade">
                                      <p:cBhvr>
                                        <p:cTn id="7" dur="1000"/>
                                        <p:tgtEl>
                                          <p:spTgt spid="34818">
                                            <p:txEl>
                                              <p:pRg st="0" end="0"/>
                                            </p:txEl>
                                          </p:spTgt>
                                        </p:tgtEl>
                                      </p:cBhvr>
                                    </p:animEffect>
                                    <p:anim calcmode="lin" valueType="num">
                                      <p:cBhvr>
                                        <p:cTn id="8" dur="1000" fill="hold"/>
                                        <p:tgtEl>
                                          <p:spTgt spid="3481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48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4818">
                                            <p:txEl>
                                              <p:pRg st="1" end="1"/>
                                            </p:txEl>
                                          </p:spTgt>
                                        </p:tgtEl>
                                        <p:attrNameLst>
                                          <p:attrName>style.visibility</p:attrName>
                                        </p:attrNameLst>
                                      </p:cBhvr>
                                      <p:to>
                                        <p:strVal val="visible"/>
                                      </p:to>
                                    </p:set>
                                    <p:animEffect transition="in" filter="fade">
                                      <p:cBhvr>
                                        <p:cTn id="14" dur="1000"/>
                                        <p:tgtEl>
                                          <p:spTgt spid="34818">
                                            <p:txEl>
                                              <p:pRg st="1" end="1"/>
                                            </p:txEl>
                                          </p:spTgt>
                                        </p:tgtEl>
                                      </p:cBhvr>
                                    </p:animEffect>
                                    <p:anim calcmode="lin" valueType="num">
                                      <p:cBhvr>
                                        <p:cTn id="15" dur="1000" fill="hold"/>
                                        <p:tgtEl>
                                          <p:spTgt spid="3481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481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rtlCol="0">
            <a:normAutofit fontScale="90000"/>
          </a:bodyPr>
          <a:lstStyle/>
          <a:p>
            <a:pPr algn="l" eaLnBrk="1" fontAlgn="auto" hangingPunct="1">
              <a:spcAft>
                <a:spcPts val="0"/>
              </a:spcAft>
              <a:defRPr/>
            </a:pPr>
            <a:r>
              <a:rPr lang="en-US" dirty="0" smtClean="0"/>
              <a:t>Hedging Exposure</a:t>
            </a:r>
            <a:br>
              <a:rPr lang="en-US" dirty="0" smtClean="0"/>
            </a:br>
            <a:r>
              <a:rPr lang="en-US" dirty="0" smtClean="0"/>
              <a:t> to Fixed Assets</a:t>
            </a:r>
          </a:p>
        </p:txBody>
      </p:sp>
      <p:sp>
        <p:nvSpPr>
          <p:cNvPr id="22531" name="Rectangle 3"/>
          <p:cNvSpPr>
            <a:spLocks noGrp="1" noChangeArrowheads="1"/>
          </p:cNvSpPr>
          <p:nvPr>
            <p:ph type="body" idx="1"/>
          </p:nvPr>
        </p:nvSpPr>
        <p:spPr>
          <a:xfrm>
            <a:off x="685800" y="1752600"/>
            <a:ext cx="7772400" cy="4343400"/>
          </a:xfrm>
        </p:spPr>
        <p:txBody>
          <a:bodyPr/>
          <a:lstStyle/>
          <a:p>
            <a:pPr algn="just" eaLnBrk="1" hangingPunct="1">
              <a:lnSpc>
                <a:spcPct val="150000"/>
              </a:lnSpc>
            </a:pPr>
            <a:r>
              <a:rPr lang="en-US" sz="2400" smtClean="0"/>
              <a:t>When an MNC has fixed assets (such as buildings or machinery) in a foreign country, the cash flows to be received from the sale of these assets is subject to exchange rate risk.</a:t>
            </a:r>
          </a:p>
          <a:p>
            <a:pPr algn="just" eaLnBrk="1" hangingPunct="1">
              <a:lnSpc>
                <a:spcPct val="150000"/>
              </a:lnSpc>
            </a:pPr>
            <a:r>
              <a:rPr lang="en-US" sz="2400" smtClean="0"/>
              <a:t>A sale of fixed assets can be hedged by creating a liability that matches the expected value of the assets at the point in the future when they will be sold.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fade">
                                      <p:cBhvr>
                                        <p:cTn id="7" dur="1000"/>
                                        <p:tgtEl>
                                          <p:spTgt spid="22531">
                                            <p:txEl>
                                              <p:pRg st="0" end="0"/>
                                            </p:txEl>
                                          </p:spTgt>
                                        </p:tgtEl>
                                      </p:cBhvr>
                                    </p:animEffect>
                                    <p:anim calcmode="lin" valueType="num">
                                      <p:cBhvr>
                                        <p:cTn id="8" dur="10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5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531">
                                            <p:txEl>
                                              <p:pRg st="1" end="1"/>
                                            </p:txEl>
                                          </p:spTgt>
                                        </p:tgtEl>
                                        <p:attrNameLst>
                                          <p:attrName>style.visibility</p:attrName>
                                        </p:attrNameLst>
                                      </p:cBhvr>
                                      <p:to>
                                        <p:strVal val="visible"/>
                                      </p:to>
                                    </p:set>
                                    <p:animEffect transition="in" filter="fade">
                                      <p:cBhvr>
                                        <p:cTn id="14" dur="1000"/>
                                        <p:tgtEl>
                                          <p:spTgt spid="22531">
                                            <p:txEl>
                                              <p:pRg st="1" end="1"/>
                                            </p:txEl>
                                          </p:spTgt>
                                        </p:tgtEl>
                                      </p:cBhvr>
                                    </p:animEffect>
                                    <p:anim calcmode="lin" valueType="num">
                                      <p:cBhvr>
                                        <p:cTn id="15" dur="10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253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41438"/>
            <a:ext cx="8229600" cy="5040312"/>
          </a:xfrm>
        </p:spPr>
        <p:txBody>
          <a:bodyPr>
            <a:normAutofit lnSpcReduction="10000"/>
          </a:bodyPr>
          <a:lstStyle/>
          <a:p>
            <a:pPr algn="just">
              <a:lnSpc>
                <a:spcPct val="150000"/>
              </a:lnSpc>
            </a:pPr>
            <a:r>
              <a:rPr lang="en-GB" sz="2400" smtClean="0"/>
              <a:t>Translation exposure occurs when an MNC translates each subsidiary’s financial data to its home currency for consolidated financial statements. </a:t>
            </a:r>
          </a:p>
          <a:p>
            <a:pPr algn="just">
              <a:lnSpc>
                <a:spcPct val="150000"/>
              </a:lnSpc>
            </a:pPr>
            <a:r>
              <a:rPr lang="en-GB" sz="2400" smtClean="0"/>
              <a:t>Even if translation exposure does not affect cash flows, it is a concern of many MNCs because it can reduce an MNC’s consolidated earnings and thereby cause a decline in its stock price. </a:t>
            </a:r>
          </a:p>
          <a:p>
            <a:pPr algn="just">
              <a:lnSpc>
                <a:spcPct val="150000"/>
              </a:lnSpc>
            </a:pPr>
            <a:r>
              <a:rPr lang="en-GB" sz="2400" smtClean="0"/>
              <a:t>Thus, some MNCs may consider hedging their translation exposure.</a:t>
            </a:r>
          </a:p>
        </p:txBody>
      </p:sp>
      <p:sp>
        <p:nvSpPr>
          <p:cNvPr id="36867" name="Rectangle 8"/>
          <p:cNvSpPr>
            <a:spLocks noGrp="1" noChangeArrowheads="1"/>
          </p:cNvSpPr>
          <p:nvPr>
            <p:ph type="title"/>
          </p:nvPr>
        </p:nvSpPr>
        <p:spPr/>
        <p:txBody>
          <a:bodyPr/>
          <a:lstStyle/>
          <a:p>
            <a:pPr algn="l" eaLnBrk="1" hangingPunct="1"/>
            <a:r>
              <a:rPr lang="en-US" smtClean="0"/>
              <a:t>Translation Exposure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8"/>
          <p:cNvSpPr>
            <a:spLocks noGrp="1" noChangeArrowheads="1"/>
          </p:cNvSpPr>
          <p:nvPr>
            <p:ph type="title"/>
          </p:nvPr>
        </p:nvSpPr>
        <p:spPr>
          <a:xfrm>
            <a:off x="685800" y="609600"/>
            <a:ext cx="6019800" cy="1143000"/>
          </a:xfrm>
        </p:spPr>
        <p:txBody>
          <a:bodyPr/>
          <a:lstStyle/>
          <a:p>
            <a:pPr algn="l" eaLnBrk="1" hangingPunct="1"/>
            <a:r>
              <a:rPr lang="en-US" smtClean="0"/>
              <a:t>Translation Exposure</a:t>
            </a:r>
          </a:p>
        </p:txBody>
      </p:sp>
      <p:sp>
        <p:nvSpPr>
          <p:cNvPr id="121865" name="Rectangle 9"/>
          <p:cNvSpPr>
            <a:spLocks noGrp="1" noChangeArrowheads="1"/>
          </p:cNvSpPr>
          <p:nvPr>
            <p:ph type="body" idx="1"/>
          </p:nvPr>
        </p:nvSpPr>
        <p:spPr>
          <a:xfrm>
            <a:off x="685800" y="1828800"/>
            <a:ext cx="7772400" cy="4267200"/>
          </a:xfrm>
        </p:spPr>
        <p:txBody>
          <a:bodyPr/>
          <a:lstStyle/>
          <a:p>
            <a:pPr algn="just" eaLnBrk="1" hangingPunct="1">
              <a:lnSpc>
                <a:spcPct val="150000"/>
              </a:lnSpc>
            </a:pPr>
            <a:r>
              <a:rPr lang="en-US" sz="2400" smtClean="0"/>
              <a:t>The exposure of an MNC’s consolidated financial statements to exchange rate fluctuations is known as translation exposure.</a:t>
            </a:r>
          </a:p>
          <a:p>
            <a:pPr algn="just" eaLnBrk="1" hangingPunct="1">
              <a:lnSpc>
                <a:spcPct val="150000"/>
              </a:lnSpc>
            </a:pPr>
            <a:r>
              <a:rPr lang="en-US" sz="2400" smtClean="0"/>
              <a:t>In particular, subsidiary earnings translated into the reporting currency on the consolidated income statement are subject to changing exchange rates.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1865">
                                            <p:txEl>
                                              <p:pRg st="0" end="0"/>
                                            </p:txEl>
                                          </p:spTgt>
                                        </p:tgtEl>
                                        <p:attrNameLst>
                                          <p:attrName>style.visibility</p:attrName>
                                        </p:attrNameLst>
                                      </p:cBhvr>
                                      <p:to>
                                        <p:strVal val="visible"/>
                                      </p:to>
                                    </p:set>
                                    <p:animEffect transition="in" filter="wipe(left)">
                                      <p:cBhvr>
                                        <p:cTn id="7" dur="500"/>
                                        <p:tgtEl>
                                          <p:spTgt spid="12186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5">
                                            <p:txEl>
                                              <p:pRg st="1" end="1"/>
                                            </p:txEl>
                                          </p:spTgt>
                                        </p:tgtEl>
                                        <p:attrNameLst>
                                          <p:attrName>style.visibility</p:attrName>
                                        </p:attrNameLst>
                                      </p:cBhvr>
                                      <p:to>
                                        <p:strVal val="visible"/>
                                      </p:to>
                                    </p:set>
                                    <p:animEffect transition="in" filter="wipe(left)">
                                      <p:cBhvr>
                                        <p:cTn id="12" dur="500"/>
                                        <p:tgtEl>
                                          <p:spTgt spid="12186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611188" y="260350"/>
            <a:ext cx="7772400" cy="300038"/>
          </a:xfrm>
        </p:spPr>
        <p:txBody>
          <a:bodyPr rtlCol="0">
            <a:normAutofit fontScale="90000"/>
          </a:bodyPr>
          <a:lstStyle/>
          <a:p>
            <a:pPr algn="l" eaLnBrk="1" fontAlgn="auto" hangingPunct="1">
              <a:spcAft>
                <a:spcPts val="0"/>
              </a:spcAft>
              <a:defRPr/>
            </a:pPr>
            <a:r>
              <a:rPr lang="en-GB" smtClean="0"/>
              <a:t>Translation Exposure</a:t>
            </a:r>
          </a:p>
        </p:txBody>
      </p:sp>
      <p:sp>
        <p:nvSpPr>
          <p:cNvPr id="3" name="Content Placeholder 2"/>
          <p:cNvSpPr>
            <a:spLocks noGrp="1"/>
          </p:cNvSpPr>
          <p:nvPr>
            <p:ph idx="1"/>
          </p:nvPr>
        </p:nvSpPr>
        <p:spPr>
          <a:xfrm>
            <a:off x="611188" y="836613"/>
            <a:ext cx="7772400" cy="5761037"/>
          </a:xfrm>
        </p:spPr>
        <p:txBody>
          <a:bodyPr/>
          <a:lstStyle/>
          <a:p>
            <a:pPr algn="just" eaLnBrk="1" hangingPunct="1"/>
            <a:r>
              <a:rPr lang="en-GB" sz="2000" smtClean="0"/>
              <a:t>An MNC creates its financial statements by consolidating all of its individual subsidiaries’ financial statements. </a:t>
            </a:r>
          </a:p>
          <a:p>
            <a:pPr algn="just" eaLnBrk="1" hangingPunct="1"/>
            <a:endParaRPr lang="en-GB" sz="2000" smtClean="0"/>
          </a:p>
          <a:p>
            <a:pPr algn="just" eaLnBrk="1" hangingPunct="1"/>
            <a:r>
              <a:rPr lang="en-GB" sz="2000" smtClean="0"/>
              <a:t>A subsidiary’s financial statement is normally measured in its local currency. </a:t>
            </a:r>
          </a:p>
          <a:p>
            <a:pPr algn="just" eaLnBrk="1" hangingPunct="1"/>
            <a:endParaRPr lang="en-GB" sz="2000" smtClean="0"/>
          </a:p>
          <a:p>
            <a:pPr algn="just" eaLnBrk="1" hangingPunct="1"/>
            <a:r>
              <a:rPr lang="en-GB" sz="2000" smtClean="0"/>
              <a:t>To be consolidated, each subsidiary’s financial statement must be translated into the currency of the MNC’s parent.</a:t>
            </a:r>
          </a:p>
          <a:p>
            <a:pPr algn="just" eaLnBrk="1" hangingPunct="1">
              <a:buFontTx/>
              <a:buNone/>
            </a:pPr>
            <a:endParaRPr lang="en-GB" sz="2000" smtClean="0"/>
          </a:p>
          <a:p>
            <a:pPr algn="just" eaLnBrk="1" hangingPunct="1"/>
            <a:r>
              <a:rPr lang="en-GB" sz="2000" smtClean="0"/>
              <a:t>Since exchange rates change over time, the translation of the subsidiary’s financial statement into a different currency is affected by exchange rate movements. </a:t>
            </a:r>
          </a:p>
          <a:p>
            <a:pPr algn="just" eaLnBrk="1" hangingPunct="1"/>
            <a:endParaRPr lang="en-GB" sz="2000" smtClean="0"/>
          </a:p>
          <a:p>
            <a:pPr algn="just" eaLnBrk="1" hangingPunct="1"/>
            <a:r>
              <a:rPr lang="en-GB" sz="2000" smtClean="0"/>
              <a:t>The exposure of the MNC’s consolidated financial statements to exchange rate fluctuations is known as translation exposure.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algn="l" eaLnBrk="1" hangingPunct="1"/>
            <a:r>
              <a:rPr lang="en-GB" sz="3200" smtClean="0"/>
              <a:t>Determinants of </a:t>
            </a:r>
            <a:br>
              <a:rPr lang="en-GB" sz="3200" smtClean="0"/>
            </a:br>
            <a:r>
              <a:rPr lang="en-GB" sz="3200" smtClean="0"/>
              <a:t>Translation Exposure</a:t>
            </a:r>
          </a:p>
        </p:txBody>
      </p:sp>
      <p:sp>
        <p:nvSpPr>
          <p:cNvPr id="3" name="Content Placeholder 2"/>
          <p:cNvSpPr>
            <a:spLocks noGrp="1"/>
          </p:cNvSpPr>
          <p:nvPr>
            <p:ph idx="1"/>
          </p:nvPr>
        </p:nvSpPr>
        <p:spPr/>
        <p:txBody>
          <a:bodyPr/>
          <a:lstStyle/>
          <a:p>
            <a:pPr eaLnBrk="1" hangingPunct="1"/>
            <a:r>
              <a:rPr lang="en-GB" sz="2400" smtClean="0"/>
              <a:t>MNC’s degree of translation exposure is dependent on the following:</a:t>
            </a:r>
          </a:p>
          <a:p>
            <a:pPr eaLnBrk="1" hangingPunct="1"/>
            <a:endParaRPr lang="en-GB" sz="2400" smtClean="0"/>
          </a:p>
          <a:p>
            <a:pPr eaLnBrk="1" hangingPunct="1"/>
            <a:r>
              <a:rPr lang="en-GB" sz="2400" smtClean="0"/>
              <a:t>The proportion of its business conducted by foreign subsidiaries</a:t>
            </a:r>
          </a:p>
          <a:p>
            <a:pPr eaLnBrk="1" hangingPunct="1"/>
            <a:endParaRPr lang="en-GB" sz="2400" smtClean="0"/>
          </a:p>
          <a:p>
            <a:pPr eaLnBrk="1" hangingPunct="1"/>
            <a:r>
              <a:rPr lang="en-GB" sz="2400" smtClean="0"/>
              <a:t>The locations of its foreign subsidiaries</a:t>
            </a:r>
          </a:p>
          <a:p>
            <a:pPr eaLnBrk="1" hangingPunct="1"/>
            <a:endParaRPr lang="en-GB" sz="2400" smtClean="0"/>
          </a:p>
          <a:p>
            <a:pPr eaLnBrk="1" hangingPunct="1"/>
            <a:r>
              <a:rPr lang="en-GB" sz="2400" smtClean="0"/>
              <a:t>The accounting methods that it uses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13" name="Rectangle 9"/>
          <p:cNvSpPr>
            <a:spLocks noGrp="1" noChangeArrowheads="1"/>
          </p:cNvSpPr>
          <p:nvPr>
            <p:ph type="body" idx="1"/>
          </p:nvPr>
        </p:nvSpPr>
        <p:spPr>
          <a:xfrm>
            <a:off x="685800" y="1828800"/>
            <a:ext cx="7772400" cy="4267200"/>
          </a:xfrm>
        </p:spPr>
        <p:txBody>
          <a:bodyPr/>
          <a:lstStyle/>
          <a:p>
            <a:pPr algn="just" eaLnBrk="1" hangingPunct="1"/>
            <a:r>
              <a:rPr lang="en-US" sz="2400" smtClean="0"/>
              <a:t>An MNC’s degree of translation exposure is dependent on:</a:t>
            </a:r>
          </a:p>
          <a:p>
            <a:pPr algn="just" eaLnBrk="1" hangingPunct="1"/>
            <a:endParaRPr lang="en-US" sz="2400" smtClean="0"/>
          </a:p>
          <a:p>
            <a:pPr marL="800100" lvl="1" indent="-342900" algn="just" eaLnBrk="1" hangingPunct="1">
              <a:buSzPct val="90000"/>
              <a:buFont typeface="Wingdings" pitchFamily="2" charset="2"/>
              <a:buChar char=""/>
            </a:pPr>
            <a:r>
              <a:rPr lang="en-US" sz="2400" smtClean="0"/>
              <a:t>the proportion of its business conducted by  foreign subsidiaries,</a:t>
            </a:r>
          </a:p>
          <a:p>
            <a:pPr marL="800100" lvl="1" indent="-342900" algn="just" eaLnBrk="1" hangingPunct="1">
              <a:buSzPct val="90000"/>
              <a:buFont typeface="Wingdings" pitchFamily="2" charset="2"/>
              <a:buChar char=""/>
            </a:pPr>
            <a:r>
              <a:rPr lang="en-US" sz="2400" smtClean="0"/>
              <a:t>the locations of its foreign subsidiaries, and</a:t>
            </a:r>
          </a:p>
          <a:p>
            <a:pPr marL="800100" lvl="1" indent="-342900" algn="just" eaLnBrk="1" hangingPunct="1">
              <a:buSzPct val="90000"/>
              <a:buFont typeface="Wingdings" pitchFamily="2" charset="2"/>
              <a:buChar char=""/>
            </a:pPr>
            <a:r>
              <a:rPr lang="en-US" sz="2400" smtClean="0"/>
              <a:t>the accounting methods that it uses.</a:t>
            </a:r>
          </a:p>
        </p:txBody>
      </p:sp>
      <p:sp>
        <p:nvSpPr>
          <p:cNvPr id="40963" name="Rectangle 15"/>
          <p:cNvSpPr>
            <a:spLocks noGrp="1" noChangeArrowheads="1"/>
          </p:cNvSpPr>
          <p:nvPr>
            <p:ph type="title"/>
          </p:nvPr>
        </p:nvSpPr>
        <p:spPr>
          <a:xfrm>
            <a:off x="685800" y="609600"/>
            <a:ext cx="6019800" cy="1143000"/>
          </a:xfrm>
          <a:noFill/>
        </p:spPr>
        <p:txBody>
          <a:bodyPr/>
          <a:lstStyle/>
          <a:p>
            <a:pPr algn="l" eaLnBrk="1" hangingPunct="1"/>
            <a:r>
              <a:rPr lang="en-US" smtClean="0"/>
              <a:t>Translation Exposure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3913">
                                            <p:txEl>
                                              <p:pRg st="0" end="0"/>
                                            </p:txEl>
                                          </p:spTgt>
                                        </p:tgtEl>
                                        <p:attrNameLst>
                                          <p:attrName>style.visibility</p:attrName>
                                        </p:attrNameLst>
                                      </p:cBhvr>
                                      <p:to>
                                        <p:strVal val="visible"/>
                                      </p:to>
                                    </p:set>
                                    <p:animEffect transition="in" filter="wipe(left)">
                                      <p:cBhvr>
                                        <p:cTn id="7" dur="500"/>
                                        <p:tgtEl>
                                          <p:spTgt spid="1239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3913">
                                            <p:txEl>
                                              <p:pRg st="2" end="2"/>
                                            </p:txEl>
                                          </p:spTgt>
                                        </p:tgtEl>
                                        <p:attrNameLst>
                                          <p:attrName>style.visibility</p:attrName>
                                        </p:attrNameLst>
                                      </p:cBhvr>
                                      <p:to>
                                        <p:strVal val="visible"/>
                                      </p:to>
                                    </p:set>
                                    <p:animEffect transition="in" filter="wipe(left)">
                                      <p:cBhvr>
                                        <p:cTn id="12" dur="500"/>
                                        <p:tgtEl>
                                          <p:spTgt spid="1239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3913">
                                            <p:txEl>
                                              <p:pRg st="3" end="3"/>
                                            </p:txEl>
                                          </p:spTgt>
                                        </p:tgtEl>
                                        <p:attrNameLst>
                                          <p:attrName>style.visibility</p:attrName>
                                        </p:attrNameLst>
                                      </p:cBhvr>
                                      <p:to>
                                        <p:strVal val="visible"/>
                                      </p:to>
                                    </p:set>
                                    <p:animEffect transition="in" filter="wipe(left)">
                                      <p:cBhvr>
                                        <p:cTn id="17" dur="500"/>
                                        <p:tgtEl>
                                          <p:spTgt spid="12391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3913">
                                            <p:txEl>
                                              <p:pRg st="4" end="4"/>
                                            </p:txEl>
                                          </p:spTgt>
                                        </p:tgtEl>
                                        <p:attrNameLst>
                                          <p:attrName>style.visibility</p:attrName>
                                        </p:attrNameLst>
                                      </p:cBhvr>
                                      <p:to>
                                        <p:strVal val="visible"/>
                                      </p:to>
                                    </p:set>
                                    <p:animEffect transition="in" filter="wipe(left)">
                                      <p:cBhvr>
                                        <p:cTn id="22" dur="500"/>
                                        <p:tgtEl>
                                          <p:spTgt spid="1239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13" grpId="0" build="p" bldLvl="2"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61" name="Rectangle 9"/>
          <p:cNvSpPr>
            <a:spLocks noGrp="1" noChangeArrowheads="1"/>
          </p:cNvSpPr>
          <p:nvPr>
            <p:ph type="body" idx="1"/>
          </p:nvPr>
        </p:nvSpPr>
        <p:spPr>
          <a:xfrm>
            <a:off x="685800" y="1828800"/>
            <a:ext cx="7772400" cy="4267200"/>
          </a:xfrm>
        </p:spPr>
        <p:txBody>
          <a:bodyPr/>
          <a:lstStyle/>
          <a:p>
            <a:pPr algn="just" eaLnBrk="1" hangingPunct="1"/>
            <a:endParaRPr lang="en-US" sz="2400" smtClean="0"/>
          </a:p>
          <a:p>
            <a:pPr algn="just" eaLnBrk="1" hangingPunct="1"/>
            <a:r>
              <a:rPr lang="en-US" sz="2400" smtClean="0"/>
              <a:t>In the 2000</a:t>
            </a:r>
            <a:r>
              <a:rPr lang="en-US" sz="2400" smtClean="0">
                <a:cs typeface="Arial" charset="0"/>
              </a:rPr>
              <a:t>–</a:t>
            </a:r>
            <a:r>
              <a:rPr lang="en-US" sz="2400" smtClean="0"/>
              <a:t>2001 period, the weakness of the euro caused several U.S.-based MNCs to report lower earnings than what they had expected.</a:t>
            </a:r>
          </a:p>
          <a:p>
            <a:pPr algn="just" eaLnBrk="1" hangingPunct="1"/>
            <a:endParaRPr lang="en-US" sz="2400" smtClean="0"/>
          </a:p>
          <a:p>
            <a:pPr algn="just" eaLnBrk="1" hangingPunct="1"/>
            <a:r>
              <a:rPr lang="en-US" sz="2400" smtClean="0"/>
              <a:t>In 2002 and 2003, however, the euro strengthened, and the consolidated income statements of these U.S.-based MNCs improved.</a:t>
            </a:r>
          </a:p>
        </p:txBody>
      </p:sp>
      <p:sp>
        <p:nvSpPr>
          <p:cNvPr id="41987" name="Rectangle 15"/>
          <p:cNvSpPr>
            <a:spLocks noGrp="1" noChangeArrowheads="1"/>
          </p:cNvSpPr>
          <p:nvPr>
            <p:ph type="title"/>
          </p:nvPr>
        </p:nvSpPr>
        <p:spPr>
          <a:xfrm>
            <a:off x="685800" y="609600"/>
            <a:ext cx="6019800" cy="1143000"/>
          </a:xfrm>
          <a:noFill/>
        </p:spPr>
        <p:txBody>
          <a:bodyPr/>
          <a:lstStyle/>
          <a:p>
            <a:pPr eaLnBrk="1" hangingPunct="1"/>
            <a:r>
              <a:rPr lang="en-US" smtClean="0"/>
              <a:t>Translation Exposure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5961">
                                            <p:txEl>
                                              <p:pRg st="1" end="1"/>
                                            </p:txEl>
                                          </p:spTgt>
                                        </p:tgtEl>
                                        <p:attrNameLst>
                                          <p:attrName>style.visibility</p:attrName>
                                        </p:attrNameLst>
                                      </p:cBhvr>
                                      <p:to>
                                        <p:strVal val="visible"/>
                                      </p:to>
                                    </p:set>
                                    <p:animEffect transition="in" filter="wipe(left)">
                                      <p:cBhvr>
                                        <p:cTn id="7" dur="500"/>
                                        <p:tgtEl>
                                          <p:spTgt spid="12596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5961">
                                            <p:txEl>
                                              <p:pRg st="3" end="3"/>
                                            </p:txEl>
                                          </p:spTgt>
                                        </p:tgtEl>
                                        <p:attrNameLst>
                                          <p:attrName>style.visibility</p:attrName>
                                        </p:attrNameLst>
                                      </p:cBhvr>
                                      <p:to>
                                        <p:strVal val="visible"/>
                                      </p:to>
                                    </p:set>
                                    <p:animEffect transition="in" filter="wipe(left)">
                                      <p:cBhvr>
                                        <p:cTn id="12" dur="500"/>
                                        <p:tgtEl>
                                          <p:spTgt spid="12596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61"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9" name="Rectangle 9"/>
          <p:cNvSpPr>
            <a:spLocks noGrp="1" noChangeArrowheads="1"/>
          </p:cNvSpPr>
          <p:nvPr>
            <p:ph type="body" idx="1"/>
          </p:nvPr>
        </p:nvSpPr>
        <p:spPr>
          <a:xfrm>
            <a:off x="685800" y="1828800"/>
            <a:ext cx="7772400" cy="4267200"/>
          </a:xfrm>
        </p:spPr>
        <p:txBody>
          <a:bodyPr/>
          <a:lstStyle/>
          <a:p>
            <a:pPr algn="just" eaLnBrk="1" hangingPunct="1">
              <a:lnSpc>
                <a:spcPct val="150000"/>
              </a:lnSpc>
              <a:buClr>
                <a:schemeClr val="tx2"/>
              </a:buClr>
            </a:pPr>
            <a:r>
              <a:rPr lang="en-US" sz="2400" b="1" smtClean="0"/>
              <a:t>Translation exposure </a:t>
            </a:r>
            <a:r>
              <a:rPr lang="en-US" sz="2400" smtClean="0"/>
              <a:t>results when an MNC translates each subsidiary’s financial data to its home currency for consolidated financial reporting.</a:t>
            </a:r>
          </a:p>
          <a:p>
            <a:pPr algn="just" eaLnBrk="1" hangingPunct="1">
              <a:lnSpc>
                <a:spcPct val="150000"/>
              </a:lnSpc>
            </a:pPr>
            <a:r>
              <a:rPr lang="en-US" sz="2400" smtClean="0"/>
              <a:t>Translation exposure does not directly affect cash flows, but some firms are concerned about it because of its potential impact on reported consolidated earnings.</a:t>
            </a:r>
          </a:p>
        </p:txBody>
      </p:sp>
      <p:sp>
        <p:nvSpPr>
          <p:cNvPr id="43011" name="Rectangle 15"/>
          <p:cNvSpPr>
            <a:spLocks noGrp="1" noChangeArrowheads="1"/>
          </p:cNvSpPr>
          <p:nvPr>
            <p:ph type="title"/>
          </p:nvPr>
        </p:nvSpPr>
        <p:spPr>
          <a:xfrm>
            <a:off x="685800" y="609600"/>
            <a:ext cx="6019800" cy="1143000"/>
          </a:xfrm>
          <a:noFill/>
        </p:spPr>
        <p:txBody>
          <a:bodyPr/>
          <a:lstStyle/>
          <a:p>
            <a:pPr algn="l" eaLnBrk="1" hangingPunct="1"/>
            <a:r>
              <a:rPr lang="en-US" smtClean="0"/>
              <a:t>Translation Exposure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7529">
                                            <p:txEl>
                                              <p:pRg st="0" end="0"/>
                                            </p:txEl>
                                          </p:spTgt>
                                        </p:tgtEl>
                                        <p:attrNameLst>
                                          <p:attrName>style.visibility</p:attrName>
                                        </p:attrNameLst>
                                      </p:cBhvr>
                                      <p:to>
                                        <p:strVal val="visible"/>
                                      </p:to>
                                    </p:set>
                                    <p:animEffect transition="in" filter="wipe(left)">
                                      <p:cBhvr>
                                        <p:cTn id="7" dur="500"/>
                                        <p:tgtEl>
                                          <p:spTgt spid="1075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7529">
                                            <p:txEl>
                                              <p:pRg st="1" end="1"/>
                                            </p:txEl>
                                          </p:spTgt>
                                        </p:tgtEl>
                                        <p:attrNameLst>
                                          <p:attrName>style.visibility</p:attrName>
                                        </p:attrNameLst>
                                      </p:cBhvr>
                                      <p:to>
                                        <p:strVal val="visible"/>
                                      </p:to>
                                    </p:set>
                                    <p:animEffect transition="in" filter="wipe(left)">
                                      <p:cBhvr>
                                        <p:cTn id="12" dur="500"/>
                                        <p:tgtEl>
                                          <p:spTgt spid="10752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9"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10"/>
          <p:cNvSpPr>
            <a:spLocks noGrp="1" noChangeArrowheads="1"/>
          </p:cNvSpPr>
          <p:nvPr>
            <p:ph type="title"/>
          </p:nvPr>
        </p:nvSpPr>
        <p:spPr>
          <a:xfrm>
            <a:off x="0" y="609600"/>
            <a:ext cx="9144000" cy="1143000"/>
          </a:xfrm>
        </p:spPr>
        <p:txBody>
          <a:bodyPr rtlCol="0">
            <a:normAutofit fontScale="90000"/>
          </a:bodyPr>
          <a:lstStyle/>
          <a:p>
            <a:pPr algn="l" eaLnBrk="1" fontAlgn="auto" hangingPunct="1">
              <a:lnSpc>
                <a:spcPct val="90000"/>
              </a:lnSpc>
              <a:spcAft>
                <a:spcPts val="0"/>
              </a:spcAft>
              <a:defRPr/>
            </a:pPr>
            <a:r>
              <a:rPr lang="en-US" dirty="0" smtClean="0"/>
              <a:t>Use of Forward Contracts </a:t>
            </a:r>
            <a:br>
              <a:rPr lang="en-US" dirty="0" smtClean="0"/>
            </a:br>
            <a:r>
              <a:rPr lang="en-US" dirty="0" smtClean="0"/>
              <a:t>to Hedge Translation Exposure</a:t>
            </a:r>
          </a:p>
        </p:txBody>
      </p:sp>
      <p:sp>
        <p:nvSpPr>
          <p:cNvPr id="124939" name="Rectangle 11"/>
          <p:cNvSpPr>
            <a:spLocks noGrp="1" noChangeArrowheads="1"/>
          </p:cNvSpPr>
          <p:nvPr>
            <p:ph type="body" idx="1"/>
          </p:nvPr>
        </p:nvSpPr>
        <p:spPr>
          <a:xfrm>
            <a:off x="685800" y="2276475"/>
            <a:ext cx="7772400" cy="3819525"/>
          </a:xfrm>
        </p:spPr>
        <p:txBody>
          <a:bodyPr/>
          <a:lstStyle/>
          <a:p>
            <a:pPr algn="just" eaLnBrk="1" hangingPunct="1">
              <a:lnSpc>
                <a:spcPct val="150000"/>
              </a:lnSpc>
            </a:pPr>
            <a:r>
              <a:rPr lang="en-US" sz="2400" smtClean="0"/>
              <a:t>To hedge translation exposure, forward or futures contracts can be used. Specifically, an MNC may sell the currency that its foreign subsidiary receive as earnings forward, thus creating an offsetting cash outflow in that currency.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4939">
                                            <p:txEl>
                                              <p:pRg st="0" end="0"/>
                                            </p:txEl>
                                          </p:spTgt>
                                        </p:tgtEl>
                                        <p:attrNameLst>
                                          <p:attrName>style.visibility</p:attrName>
                                        </p:attrNameLst>
                                      </p:cBhvr>
                                      <p:to>
                                        <p:strVal val="visible"/>
                                      </p:to>
                                    </p:set>
                                    <p:animEffect transition="in" filter="wipe(left)">
                                      <p:cBhvr>
                                        <p:cTn id="7" dur="500"/>
                                        <p:tgtEl>
                                          <p:spTgt spid="1249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9" grpId="0" build="p" bldLvl="2"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6195" name="Rectangle 3"/>
          <p:cNvSpPr>
            <a:spLocks noGrp="1" noChangeArrowheads="1"/>
          </p:cNvSpPr>
          <p:nvPr>
            <p:ph type="body" idx="1"/>
          </p:nvPr>
        </p:nvSpPr>
        <p:spPr>
          <a:xfrm>
            <a:off x="685800" y="1752600"/>
            <a:ext cx="7772400" cy="4343400"/>
          </a:xfrm>
        </p:spPr>
        <p:txBody>
          <a:bodyPr rtlCol="0">
            <a:normAutofit fontScale="92500" lnSpcReduction="10000"/>
          </a:bodyPr>
          <a:lstStyle/>
          <a:p>
            <a:pPr marL="0" indent="0" eaLnBrk="1" fontAlgn="auto" hangingPunct="1">
              <a:spcAft>
                <a:spcPts val="0"/>
              </a:spcAft>
              <a:buFontTx/>
              <a:buNone/>
              <a:defRPr/>
            </a:pPr>
            <a:r>
              <a:rPr lang="en-US" smtClean="0"/>
              <a:t>Example:</a:t>
            </a:r>
          </a:p>
          <a:p>
            <a:pPr marL="400050" lvl="1" eaLnBrk="1" fontAlgn="auto" hangingPunct="1">
              <a:spcAft>
                <a:spcPts val="0"/>
              </a:spcAft>
              <a:buFont typeface="Arial" pitchFamily="34" charset="0"/>
              <a:buChar char="–"/>
              <a:defRPr/>
            </a:pPr>
            <a:r>
              <a:rPr lang="en-US" smtClean="0"/>
              <a:t>A U.S.-based MNC has a British subsidiary.</a:t>
            </a:r>
          </a:p>
          <a:p>
            <a:pPr marL="400050" lvl="1" eaLnBrk="1" fontAlgn="auto" hangingPunct="1">
              <a:spcAft>
                <a:spcPts val="0"/>
              </a:spcAft>
              <a:buFont typeface="Arial" pitchFamily="34" charset="0"/>
              <a:buChar char="–"/>
              <a:defRPr/>
            </a:pPr>
            <a:r>
              <a:rPr lang="en-US" smtClean="0"/>
              <a:t>The forecasted British earnings of £20 million (to be entirely reinvested) will be translated at the weighted average £ value over the year.</a:t>
            </a:r>
          </a:p>
          <a:p>
            <a:pPr marL="400050" lvl="1" eaLnBrk="1" fontAlgn="auto" hangingPunct="1">
              <a:spcAft>
                <a:spcPts val="0"/>
              </a:spcAft>
              <a:buFont typeface="Arial" pitchFamily="34" charset="0"/>
              <a:buChar char="–"/>
              <a:defRPr/>
            </a:pPr>
            <a:r>
              <a:rPr lang="en-US" smtClean="0"/>
              <a:t>To hedge this expected earnings, the MNC sells £20 million one year forward.</a:t>
            </a:r>
          </a:p>
          <a:p>
            <a:pPr marL="400050" lvl="1" eaLnBrk="1" fontAlgn="auto" hangingPunct="1">
              <a:spcAft>
                <a:spcPts val="0"/>
              </a:spcAft>
              <a:buFont typeface="Arial" pitchFamily="34" charset="0"/>
              <a:buChar char="–"/>
              <a:defRPr/>
            </a:pPr>
            <a:r>
              <a:rPr lang="en-US" smtClean="0"/>
              <a:t>If the £ depreciates, the gain generated from the forward contract position will help to offset the translation loss.</a:t>
            </a:r>
          </a:p>
        </p:txBody>
      </p:sp>
      <p:sp>
        <p:nvSpPr>
          <p:cNvPr id="25603" name="Rectangle 4"/>
          <p:cNvSpPr>
            <a:spLocks noGrp="1" noChangeArrowheads="1"/>
          </p:cNvSpPr>
          <p:nvPr>
            <p:ph type="title"/>
          </p:nvPr>
        </p:nvSpPr>
        <p:spPr>
          <a:xfrm>
            <a:off x="0" y="609600"/>
            <a:ext cx="9144000" cy="1143000"/>
          </a:xfrm>
        </p:spPr>
        <p:txBody>
          <a:bodyPr rtlCol="0">
            <a:normAutofit fontScale="90000"/>
          </a:bodyPr>
          <a:lstStyle/>
          <a:p>
            <a:pPr eaLnBrk="1" fontAlgn="auto" hangingPunct="1">
              <a:lnSpc>
                <a:spcPct val="90000"/>
              </a:lnSpc>
              <a:spcAft>
                <a:spcPts val="0"/>
              </a:spcAft>
              <a:defRPr/>
            </a:pPr>
            <a:r>
              <a:rPr lang="en-US" smtClean="0"/>
              <a:t>Use of Forward Contracts to Hedge Translation Exposure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6195">
                                            <p:txEl>
                                              <p:pRg st="0" end="0"/>
                                            </p:txEl>
                                          </p:spTgt>
                                        </p:tgtEl>
                                        <p:attrNameLst>
                                          <p:attrName>style.visibility</p:attrName>
                                        </p:attrNameLst>
                                      </p:cBhvr>
                                      <p:to>
                                        <p:strVal val="visible"/>
                                      </p:to>
                                    </p:set>
                                    <p:animEffect transition="in" filter="wipe(left)">
                                      <p:cBhvr>
                                        <p:cTn id="7" dur="500"/>
                                        <p:tgtEl>
                                          <p:spTgt spid="1361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6195">
                                            <p:txEl>
                                              <p:pRg st="1" end="1"/>
                                            </p:txEl>
                                          </p:spTgt>
                                        </p:tgtEl>
                                        <p:attrNameLst>
                                          <p:attrName>style.visibility</p:attrName>
                                        </p:attrNameLst>
                                      </p:cBhvr>
                                      <p:to>
                                        <p:strVal val="visible"/>
                                      </p:to>
                                    </p:set>
                                    <p:animEffect transition="in" filter="wipe(left)">
                                      <p:cBhvr>
                                        <p:cTn id="12" dur="500"/>
                                        <p:tgtEl>
                                          <p:spTgt spid="1361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6195">
                                            <p:txEl>
                                              <p:pRg st="2" end="2"/>
                                            </p:txEl>
                                          </p:spTgt>
                                        </p:tgtEl>
                                        <p:attrNameLst>
                                          <p:attrName>style.visibility</p:attrName>
                                        </p:attrNameLst>
                                      </p:cBhvr>
                                      <p:to>
                                        <p:strVal val="visible"/>
                                      </p:to>
                                    </p:set>
                                    <p:animEffect transition="in" filter="wipe(left)">
                                      <p:cBhvr>
                                        <p:cTn id="17" dur="500"/>
                                        <p:tgtEl>
                                          <p:spTgt spid="1361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6195">
                                            <p:txEl>
                                              <p:pRg st="3" end="3"/>
                                            </p:txEl>
                                          </p:spTgt>
                                        </p:tgtEl>
                                        <p:attrNameLst>
                                          <p:attrName>style.visibility</p:attrName>
                                        </p:attrNameLst>
                                      </p:cBhvr>
                                      <p:to>
                                        <p:strVal val="visible"/>
                                      </p:to>
                                    </p:set>
                                    <p:animEffect transition="in" filter="wipe(left)">
                                      <p:cBhvr>
                                        <p:cTn id="22" dur="500"/>
                                        <p:tgtEl>
                                          <p:spTgt spid="1361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6195">
                                            <p:txEl>
                                              <p:pRg st="4" end="4"/>
                                            </p:txEl>
                                          </p:spTgt>
                                        </p:tgtEl>
                                        <p:attrNameLst>
                                          <p:attrName>style.visibility</p:attrName>
                                        </p:attrNameLst>
                                      </p:cBhvr>
                                      <p:to>
                                        <p:strVal val="visible"/>
                                      </p:to>
                                    </p:set>
                                    <p:animEffect transition="in" filter="wipe(left)">
                                      <p:cBhvr>
                                        <p:cTn id="27" dur="500"/>
                                        <p:tgtEl>
                                          <p:spTgt spid="1361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5" grpId="0" build="p" bldLvl="2"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16"/>
          <p:cNvSpPr>
            <a:spLocks noGrp="1" noChangeArrowheads="1"/>
          </p:cNvSpPr>
          <p:nvPr>
            <p:ph type="title"/>
          </p:nvPr>
        </p:nvSpPr>
        <p:spPr/>
        <p:txBody>
          <a:bodyPr rtlCol="0">
            <a:normAutofit fontScale="90000"/>
          </a:bodyPr>
          <a:lstStyle/>
          <a:p>
            <a:pPr algn="l" eaLnBrk="1" fontAlgn="auto" hangingPunct="1">
              <a:lnSpc>
                <a:spcPct val="90000"/>
              </a:lnSpc>
              <a:spcAft>
                <a:spcPts val="0"/>
              </a:spcAft>
              <a:defRPr/>
            </a:pPr>
            <a:r>
              <a:rPr lang="en-US" dirty="0" smtClean="0"/>
              <a:t>Limitations of</a:t>
            </a:r>
            <a:br>
              <a:rPr lang="en-US" dirty="0" smtClean="0"/>
            </a:br>
            <a:r>
              <a:rPr lang="en-US" dirty="0" smtClean="0"/>
              <a:t>Hedging Translation Exposure</a:t>
            </a:r>
          </a:p>
        </p:txBody>
      </p:sp>
      <p:sp>
        <p:nvSpPr>
          <p:cNvPr id="111633" name="Rectangle 17"/>
          <p:cNvSpPr>
            <a:spLocks noGrp="1" noChangeArrowheads="1"/>
          </p:cNvSpPr>
          <p:nvPr>
            <p:ph type="body" idx="1"/>
          </p:nvPr>
        </p:nvSpPr>
        <p:spPr>
          <a:xfrm>
            <a:off x="685800" y="1557338"/>
            <a:ext cx="7772400" cy="4967287"/>
          </a:xfrm>
        </p:spPr>
        <p:txBody>
          <a:bodyPr rtlCol="0">
            <a:normAutofit/>
          </a:bodyPr>
          <a:lstStyle/>
          <a:p>
            <a:pPr marL="514350" indent="-514350" algn="just" eaLnBrk="1" fontAlgn="auto" hangingPunct="1">
              <a:lnSpc>
                <a:spcPct val="150000"/>
              </a:lnSpc>
              <a:spcAft>
                <a:spcPts val="0"/>
              </a:spcAft>
              <a:buSzPct val="80000"/>
              <a:buFont typeface="+mj-lt"/>
              <a:buAutoNum type="arabicPeriod"/>
              <a:defRPr/>
            </a:pPr>
            <a:r>
              <a:rPr lang="en-US" sz="2800" b="1" dirty="0" smtClean="0"/>
              <a:t>Inaccurate earnings forecasts</a:t>
            </a:r>
          </a:p>
          <a:p>
            <a:pPr algn="just">
              <a:lnSpc>
                <a:spcPct val="150000"/>
              </a:lnSpc>
              <a:defRPr/>
            </a:pPr>
            <a:r>
              <a:rPr lang="en-GB" sz="2400" dirty="0" smtClean="0"/>
              <a:t>A subsidiary’s forecasted earnings for the end of the year are not guaranteed. </a:t>
            </a:r>
          </a:p>
          <a:p>
            <a:pPr algn="just">
              <a:lnSpc>
                <a:spcPct val="150000"/>
              </a:lnSpc>
              <a:defRPr/>
            </a:pPr>
            <a:r>
              <a:rPr lang="en-GB" sz="2400" dirty="0" smtClean="0"/>
              <a:t>If the actual earnings turned out to be much higher, and if the currency weakens during the year</a:t>
            </a:r>
          </a:p>
          <a:p>
            <a:pPr algn="just">
              <a:lnSpc>
                <a:spcPct val="150000"/>
              </a:lnSpc>
              <a:defRPr/>
            </a:pPr>
            <a:r>
              <a:rPr lang="en-GB" sz="2400" dirty="0" smtClean="0"/>
              <a:t>The translation loss would likely exceed the gain generated from the forward contract strategy.</a:t>
            </a: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1633">
                                            <p:txEl>
                                              <p:pRg st="0" end="0"/>
                                            </p:txEl>
                                          </p:spTgt>
                                        </p:tgtEl>
                                        <p:attrNameLst>
                                          <p:attrName>style.visibility</p:attrName>
                                        </p:attrNameLst>
                                      </p:cBhvr>
                                      <p:to>
                                        <p:strVal val="visible"/>
                                      </p:to>
                                    </p:set>
                                    <p:animEffect transition="in" filter="wipe(left)">
                                      <p:cBhvr>
                                        <p:cTn id="7" dur="500"/>
                                        <p:tgtEl>
                                          <p:spTgt spid="1116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1633">
                                            <p:txEl>
                                              <p:pRg st="1" end="1"/>
                                            </p:txEl>
                                          </p:spTgt>
                                        </p:tgtEl>
                                        <p:attrNameLst>
                                          <p:attrName>style.visibility</p:attrName>
                                        </p:attrNameLst>
                                      </p:cBhvr>
                                      <p:to>
                                        <p:strVal val="visible"/>
                                      </p:to>
                                    </p:set>
                                    <p:animEffect transition="in" filter="wipe(left)">
                                      <p:cBhvr>
                                        <p:cTn id="12" dur="500"/>
                                        <p:tgtEl>
                                          <p:spTgt spid="1116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633">
                                            <p:txEl>
                                              <p:pRg st="2" end="2"/>
                                            </p:txEl>
                                          </p:spTgt>
                                        </p:tgtEl>
                                        <p:attrNameLst>
                                          <p:attrName>style.visibility</p:attrName>
                                        </p:attrNameLst>
                                      </p:cBhvr>
                                      <p:to>
                                        <p:strVal val="visible"/>
                                      </p:to>
                                    </p:set>
                                    <p:animEffect transition="in" filter="wipe(left)">
                                      <p:cBhvr>
                                        <p:cTn id="17" dur="500"/>
                                        <p:tgtEl>
                                          <p:spTgt spid="11163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1633">
                                            <p:txEl>
                                              <p:pRg st="3" end="3"/>
                                            </p:txEl>
                                          </p:spTgt>
                                        </p:tgtEl>
                                        <p:attrNameLst>
                                          <p:attrName>style.visibility</p:attrName>
                                        </p:attrNameLst>
                                      </p:cBhvr>
                                      <p:to>
                                        <p:strVal val="visible"/>
                                      </p:to>
                                    </p:set>
                                    <p:animEffect transition="in" filter="wipe(left)">
                                      <p:cBhvr>
                                        <p:cTn id="22" dur="500"/>
                                        <p:tgtEl>
                                          <p:spTgt spid="11163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33" grpId="0" build="p" bldLvl="2"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16"/>
          <p:cNvSpPr>
            <a:spLocks noGrp="1" noChangeArrowheads="1"/>
          </p:cNvSpPr>
          <p:nvPr>
            <p:ph type="title"/>
          </p:nvPr>
        </p:nvSpPr>
        <p:spPr/>
        <p:txBody>
          <a:bodyPr rtlCol="0">
            <a:normAutofit fontScale="90000"/>
          </a:bodyPr>
          <a:lstStyle/>
          <a:p>
            <a:pPr algn="l" eaLnBrk="1" fontAlgn="auto" hangingPunct="1">
              <a:lnSpc>
                <a:spcPct val="90000"/>
              </a:lnSpc>
              <a:spcAft>
                <a:spcPts val="0"/>
              </a:spcAft>
              <a:defRPr/>
            </a:pPr>
            <a:r>
              <a:rPr lang="en-US" dirty="0" smtClean="0"/>
              <a:t>Limitations of</a:t>
            </a:r>
            <a:br>
              <a:rPr lang="en-US" dirty="0" smtClean="0"/>
            </a:br>
            <a:r>
              <a:rPr lang="en-US" dirty="0" smtClean="0"/>
              <a:t>Hedging Translation Exposure</a:t>
            </a:r>
          </a:p>
        </p:txBody>
      </p:sp>
      <p:sp>
        <p:nvSpPr>
          <p:cNvPr id="111633" name="Rectangle 17"/>
          <p:cNvSpPr>
            <a:spLocks noGrp="1" noChangeArrowheads="1"/>
          </p:cNvSpPr>
          <p:nvPr>
            <p:ph type="body" idx="1"/>
          </p:nvPr>
        </p:nvSpPr>
        <p:spPr>
          <a:xfrm>
            <a:off x="685800" y="1905000"/>
            <a:ext cx="7772400" cy="4191000"/>
          </a:xfrm>
        </p:spPr>
        <p:txBody>
          <a:bodyPr rtlCol="0">
            <a:normAutofit/>
          </a:bodyPr>
          <a:lstStyle/>
          <a:p>
            <a:pPr marL="514350" indent="-514350" algn="just" eaLnBrk="1" fontAlgn="auto" hangingPunct="1">
              <a:spcAft>
                <a:spcPts val="0"/>
              </a:spcAft>
              <a:buSzPct val="80000"/>
              <a:buFont typeface="Arial" charset="0"/>
              <a:buAutoNum type="arabicPeriod" startAt="2"/>
              <a:defRPr/>
            </a:pPr>
            <a:r>
              <a:rPr lang="en-US" sz="2800" b="1" dirty="0" smtClean="0"/>
              <a:t>Inadequate forward contracts for some currencies</a:t>
            </a:r>
          </a:p>
          <a:p>
            <a:pPr algn="just">
              <a:defRPr/>
            </a:pPr>
            <a:endParaRPr lang="en-GB" sz="2400" dirty="0" smtClean="0"/>
          </a:p>
          <a:p>
            <a:pPr algn="just">
              <a:defRPr/>
            </a:pPr>
            <a:r>
              <a:rPr lang="en-GB" sz="2400" dirty="0" smtClean="0"/>
              <a:t>A second limitation is that forward contracts are not available for all currencies. </a:t>
            </a:r>
          </a:p>
          <a:p>
            <a:pPr algn="just">
              <a:buFont typeface="Arial" charset="0"/>
              <a:buNone/>
              <a:defRPr/>
            </a:pPr>
            <a:endParaRPr lang="en-GB" sz="2400" dirty="0" smtClean="0"/>
          </a:p>
          <a:p>
            <a:pPr algn="just">
              <a:defRPr/>
            </a:pPr>
            <a:r>
              <a:rPr lang="en-GB" sz="2400" dirty="0" smtClean="0"/>
              <a:t>Thus, an MNC with subsidiaries in some smaller countries may not be able to obtain forward contracts for the currencies of concern.</a:t>
            </a:r>
            <a:endParaRPr lang="en-US" sz="24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1633">
                                            <p:txEl>
                                              <p:pRg st="0" end="0"/>
                                            </p:txEl>
                                          </p:spTgt>
                                        </p:tgtEl>
                                        <p:attrNameLst>
                                          <p:attrName>style.visibility</p:attrName>
                                        </p:attrNameLst>
                                      </p:cBhvr>
                                      <p:to>
                                        <p:strVal val="visible"/>
                                      </p:to>
                                    </p:set>
                                    <p:animEffect transition="in" filter="wipe(left)">
                                      <p:cBhvr>
                                        <p:cTn id="7" dur="500"/>
                                        <p:tgtEl>
                                          <p:spTgt spid="1116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1633">
                                            <p:txEl>
                                              <p:pRg st="2" end="2"/>
                                            </p:txEl>
                                          </p:spTgt>
                                        </p:tgtEl>
                                        <p:attrNameLst>
                                          <p:attrName>style.visibility</p:attrName>
                                        </p:attrNameLst>
                                      </p:cBhvr>
                                      <p:to>
                                        <p:strVal val="visible"/>
                                      </p:to>
                                    </p:set>
                                    <p:animEffect transition="in" filter="wipe(left)">
                                      <p:cBhvr>
                                        <p:cTn id="12" dur="500"/>
                                        <p:tgtEl>
                                          <p:spTgt spid="11163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633">
                                            <p:txEl>
                                              <p:pRg st="4" end="4"/>
                                            </p:txEl>
                                          </p:spTgt>
                                        </p:tgtEl>
                                        <p:attrNameLst>
                                          <p:attrName>style.visibility</p:attrName>
                                        </p:attrNameLst>
                                      </p:cBhvr>
                                      <p:to>
                                        <p:strVal val="visible"/>
                                      </p:to>
                                    </p:set>
                                    <p:animEffect transition="in" filter="wipe(left)">
                                      <p:cBhvr>
                                        <p:cTn id="17" dur="500"/>
                                        <p:tgtEl>
                                          <p:spTgt spid="11163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33" grpId="0" build="p" bldLvl="2"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16"/>
          <p:cNvSpPr>
            <a:spLocks noGrp="1" noChangeArrowheads="1"/>
          </p:cNvSpPr>
          <p:nvPr>
            <p:ph type="title"/>
          </p:nvPr>
        </p:nvSpPr>
        <p:spPr/>
        <p:txBody>
          <a:bodyPr rtlCol="0">
            <a:normAutofit fontScale="90000"/>
          </a:bodyPr>
          <a:lstStyle/>
          <a:p>
            <a:pPr algn="l" eaLnBrk="1" fontAlgn="auto" hangingPunct="1">
              <a:lnSpc>
                <a:spcPct val="90000"/>
              </a:lnSpc>
              <a:spcAft>
                <a:spcPts val="0"/>
              </a:spcAft>
              <a:defRPr/>
            </a:pPr>
            <a:r>
              <a:rPr lang="en-US" dirty="0" smtClean="0"/>
              <a:t>Limitations of</a:t>
            </a:r>
            <a:br>
              <a:rPr lang="en-US" dirty="0" smtClean="0"/>
            </a:br>
            <a:r>
              <a:rPr lang="en-US" dirty="0" smtClean="0"/>
              <a:t>Hedging Translation Exposure</a:t>
            </a:r>
          </a:p>
        </p:txBody>
      </p:sp>
      <p:sp>
        <p:nvSpPr>
          <p:cNvPr id="111633" name="Rectangle 17"/>
          <p:cNvSpPr>
            <a:spLocks noGrp="1" noChangeArrowheads="1"/>
          </p:cNvSpPr>
          <p:nvPr>
            <p:ph type="body" idx="1"/>
          </p:nvPr>
        </p:nvSpPr>
        <p:spPr>
          <a:xfrm>
            <a:off x="685800" y="1905000"/>
            <a:ext cx="7772400" cy="4332288"/>
          </a:xfrm>
        </p:spPr>
        <p:txBody>
          <a:bodyPr rtlCol="0">
            <a:normAutofit fontScale="77500" lnSpcReduction="20000"/>
          </a:bodyPr>
          <a:lstStyle/>
          <a:p>
            <a:pPr marL="514350" indent="-514350" algn="just" eaLnBrk="1" fontAlgn="auto" hangingPunct="1">
              <a:spcAft>
                <a:spcPts val="0"/>
              </a:spcAft>
              <a:buSzPct val="80000"/>
              <a:buFont typeface="Arial" charset="0"/>
              <a:buAutoNum type="arabicPeriod" startAt="3"/>
              <a:defRPr/>
            </a:pPr>
            <a:r>
              <a:rPr lang="en-US" sz="3600" b="1" dirty="0" smtClean="0"/>
              <a:t>Accounting distortions</a:t>
            </a:r>
          </a:p>
          <a:p>
            <a:pPr marL="514350" indent="-514350" algn="just" eaLnBrk="1" fontAlgn="auto" hangingPunct="1">
              <a:spcAft>
                <a:spcPts val="0"/>
              </a:spcAft>
              <a:buSzPct val="80000"/>
              <a:buFont typeface="Arial" charset="0"/>
              <a:buAutoNum type="arabicPeriod" startAt="3"/>
              <a:defRPr/>
            </a:pPr>
            <a:endParaRPr lang="en-US" dirty="0" smtClean="0"/>
          </a:p>
          <a:p>
            <a:pPr algn="just">
              <a:defRPr/>
            </a:pPr>
            <a:r>
              <a:rPr lang="en-GB" dirty="0" smtClean="0"/>
              <a:t>The forward rate gain or loss reflects the difference between the forward rate and the future spot rate</a:t>
            </a:r>
          </a:p>
          <a:p>
            <a:pPr algn="just">
              <a:defRPr/>
            </a:pPr>
            <a:endParaRPr lang="en-GB" dirty="0" smtClean="0"/>
          </a:p>
          <a:p>
            <a:pPr algn="just">
              <a:defRPr/>
            </a:pPr>
            <a:r>
              <a:rPr lang="en-GB" dirty="0" smtClean="0"/>
              <a:t>Whereas the translation gain or loss is caused by the change in the average exchange rate over the period in which the earnings are generated.</a:t>
            </a:r>
          </a:p>
          <a:p>
            <a:pPr algn="just">
              <a:defRPr/>
            </a:pPr>
            <a:endParaRPr lang="en-GB" dirty="0" smtClean="0"/>
          </a:p>
          <a:p>
            <a:pPr algn="just">
              <a:defRPr/>
            </a:pPr>
            <a:r>
              <a:rPr lang="en-GB" dirty="0" smtClean="0"/>
              <a:t> In addition, the translation losses are  not tax deductible, whereas gains on forward contracts used to hedge translation exposure  are taxed.</a:t>
            </a: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1633">
                                            <p:txEl>
                                              <p:pRg st="0" end="0"/>
                                            </p:txEl>
                                          </p:spTgt>
                                        </p:tgtEl>
                                        <p:attrNameLst>
                                          <p:attrName>style.visibility</p:attrName>
                                        </p:attrNameLst>
                                      </p:cBhvr>
                                      <p:to>
                                        <p:strVal val="visible"/>
                                      </p:to>
                                    </p:set>
                                    <p:animEffect transition="in" filter="wipe(left)">
                                      <p:cBhvr>
                                        <p:cTn id="7" dur="500"/>
                                        <p:tgtEl>
                                          <p:spTgt spid="1116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1633">
                                            <p:txEl>
                                              <p:pRg st="2" end="2"/>
                                            </p:txEl>
                                          </p:spTgt>
                                        </p:tgtEl>
                                        <p:attrNameLst>
                                          <p:attrName>style.visibility</p:attrName>
                                        </p:attrNameLst>
                                      </p:cBhvr>
                                      <p:to>
                                        <p:strVal val="visible"/>
                                      </p:to>
                                    </p:set>
                                    <p:animEffect transition="in" filter="wipe(left)">
                                      <p:cBhvr>
                                        <p:cTn id="12" dur="500"/>
                                        <p:tgtEl>
                                          <p:spTgt spid="11163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1633">
                                            <p:txEl>
                                              <p:pRg st="4" end="4"/>
                                            </p:txEl>
                                          </p:spTgt>
                                        </p:tgtEl>
                                        <p:attrNameLst>
                                          <p:attrName>style.visibility</p:attrName>
                                        </p:attrNameLst>
                                      </p:cBhvr>
                                      <p:to>
                                        <p:strVal val="visible"/>
                                      </p:to>
                                    </p:set>
                                    <p:animEffect transition="in" filter="wipe(left)">
                                      <p:cBhvr>
                                        <p:cTn id="17" dur="500"/>
                                        <p:tgtEl>
                                          <p:spTgt spid="11163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1633">
                                            <p:txEl>
                                              <p:pRg st="6" end="6"/>
                                            </p:txEl>
                                          </p:spTgt>
                                        </p:tgtEl>
                                        <p:attrNameLst>
                                          <p:attrName>style.visibility</p:attrName>
                                        </p:attrNameLst>
                                      </p:cBhvr>
                                      <p:to>
                                        <p:strVal val="visible"/>
                                      </p:to>
                                    </p:set>
                                    <p:animEffect transition="in" filter="wipe(left)">
                                      <p:cBhvr>
                                        <p:cTn id="22" dur="500"/>
                                        <p:tgtEl>
                                          <p:spTgt spid="11163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33" grpId="0" build="p" bldLvl="2"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050"/>
          <p:cNvSpPr>
            <a:spLocks noGrp="1" noChangeArrowheads="1"/>
          </p:cNvSpPr>
          <p:nvPr>
            <p:ph type="title"/>
          </p:nvPr>
        </p:nvSpPr>
        <p:spPr/>
        <p:txBody>
          <a:bodyPr rtlCol="0">
            <a:normAutofit fontScale="90000"/>
          </a:bodyPr>
          <a:lstStyle/>
          <a:p>
            <a:pPr algn="l" eaLnBrk="1" fontAlgn="auto" hangingPunct="1">
              <a:lnSpc>
                <a:spcPct val="90000"/>
              </a:lnSpc>
              <a:spcAft>
                <a:spcPts val="0"/>
              </a:spcAft>
              <a:defRPr/>
            </a:pPr>
            <a:r>
              <a:rPr lang="en-US" dirty="0" smtClean="0"/>
              <a:t>Limitations of</a:t>
            </a:r>
            <a:br>
              <a:rPr lang="en-US" dirty="0" smtClean="0"/>
            </a:br>
            <a:r>
              <a:rPr lang="en-US" dirty="0" smtClean="0"/>
              <a:t>Hedging Translation Exposure</a:t>
            </a:r>
          </a:p>
        </p:txBody>
      </p:sp>
      <p:sp>
        <p:nvSpPr>
          <p:cNvPr id="137219" name="Rectangle 2051"/>
          <p:cNvSpPr>
            <a:spLocks noGrp="1" noChangeArrowheads="1"/>
          </p:cNvSpPr>
          <p:nvPr>
            <p:ph type="body" idx="1"/>
          </p:nvPr>
        </p:nvSpPr>
        <p:spPr>
          <a:xfrm>
            <a:off x="685800" y="1905000"/>
            <a:ext cx="7772400" cy="4191000"/>
          </a:xfrm>
        </p:spPr>
        <p:txBody>
          <a:bodyPr/>
          <a:lstStyle/>
          <a:p>
            <a:pPr marL="514350" indent="-514350" algn="just" eaLnBrk="1" hangingPunct="1">
              <a:buSzPct val="80000"/>
              <a:buFont typeface="Book Antiqua" pitchFamily="18" charset="0"/>
              <a:buAutoNum type="arabicPeriod" startAt="4"/>
            </a:pPr>
            <a:r>
              <a:rPr lang="en-US" b="1" smtClean="0"/>
              <a:t>Increased transaction exposure</a:t>
            </a:r>
          </a:p>
          <a:p>
            <a:pPr lvl="1" algn="just" eaLnBrk="1" hangingPunct="1"/>
            <a:r>
              <a:rPr lang="en-US" smtClean="0"/>
              <a:t>If the foreign currency appreciates during the fiscal year, the </a:t>
            </a:r>
            <a:r>
              <a:rPr lang="en-US" i="1" smtClean="0"/>
              <a:t>transaction loss</a:t>
            </a:r>
            <a:r>
              <a:rPr lang="en-US" smtClean="0"/>
              <a:t> generated by a forward contract position will somewhat offset the </a:t>
            </a:r>
            <a:r>
              <a:rPr lang="en-US" i="1" smtClean="0"/>
              <a:t>translation gain</a:t>
            </a:r>
            <a:r>
              <a:rPr lang="en-US" smtClean="0"/>
              <a:t>.</a:t>
            </a:r>
          </a:p>
          <a:p>
            <a:pPr lvl="1" algn="just" eaLnBrk="1" hangingPunct="1"/>
            <a:r>
              <a:rPr lang="en-US" smtClean="0"/>
              <a:t>The translation gain is simply a paper gain, while the loss resulting from the hedge is a </a:t>
            </a:r>
            <a:r>
              <a:rPr lang="en-US" i="1" smtClean="0"/>
              <a:t>real</a:t>
            </a:r>
            <a:r>
              <a:rPr lang="en-US" smtClean="0"/>
              <a:t> loss.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animEffect transition="in" filter="wipe(left)">
                                      <p:cBhvr>
                                        <p:cTn id="7" dur="500"/>
                                        <p:tgtEl>
                                          <p:spTgt spid="137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7219">
                                            <p:txEl>
                                              <p:pRg st="1" end="1"/>
                                            </p:txEl>
                                          </p:spTgt>
                                        </p:tgtEl>
                                        <p:attrNameLst>
                                          <p:attrName>style.visibility</p:attrName>
                                        </p:attrNameLst>
                                      </p:cBhvr>
                                      <p:to>
                                        <p:strVal val="visible"/>
                                      </p:to>
                                    </p:set>
                                    <p:animEffect transition="in" filter="wipe(left)">
                                      <p:cBhvr>
                                        <p:cTn id="12" dur="500"/>
                                        <p:tgtEl>
                                          <p:spTgt spid="137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7219">
                                            <p:txEl>
                                              <p:pRg st="2" end="2"/>
                                            </p:txEl>
                                          </p:spTgt>
                                        </p:tgtEl>
                                        <p:attrNameLst>
                                          <p:attrName>style.visibility</p:attrName>
                                        </p:attrNameLst>
                                      </p:cBhvr>
                                      <p:to>
                                        <p:strVal val="visible"/>
                                      </p:to>
                                    </p:set>
                                    <p:animEffect transition="in" filter="wipe(left)">
                                      <p:cBhvr>
                                        <p:cTn id="17" dur="500"/>
                                        <p:tgtEl>
                                          <p:spTgt spid="1372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build="p" bldLvl="2"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algn="l" eaLnBrk="1" hangingPunct="1"/>
            <a:r>
              <a:rPr lang="en-GB" smtClean="0"/>
              <a:t>Review</a:t>
            </a:r>
          </a:p>
        </p:txBody>
      </p:sp>
      <p:sp>
        <p:nvSpPr>
          <p:cNvPr id="50179" name="Content Placeholder 2"/>
          <p:cNvSpPr>
            <a:spLocks noGrp="1"/>
          </p:cNvSpPr>
          <p:nvPr>
            <p:ph idx="1"/>
          </p:nvPr>
        </p:nvSpPr>
        <p:spPr>
          <a:xfrm>
            <a:off x="533400" y="1676400"/>
            <a:ext cx="8229600" cy="4525963"/>
          </a:xfrm>
        </p:spPr>
        <p:txBody>
          <a:bodyPr>
            <a:normAutofit/>
          </a:bodyPr>
          <a:lstStyle/>
          <a:p>
            <a:pPr eaLnBrk="1" hangingPunct="1">
              <a:buFontTx/>
              <a:buNone/>
            </a:pPr>
            <a:endParaRPr lang="en-GB" sz="1400" dirty="0" smtClean="0"/>
          </a:p>
          <a:p>
            <a:r>
              <a:rPr lang="en-GB" sz="2400" dirty="0" smtClean="0"/>
              <a:t>Economic Exposure through empirical </a:t>
            </a:r>
            <a:r>
              <a:rPr lang="en-GB" sz="2400" dirty="0" smtClean="0"/>
              <a:t>a</a:t>
            </a:r>
            <a:r>
              <a:rPr lang="en-GB" sz="2400" dirty="0" smtClean="0"/>
              <a:t>nalysis with Significant slope coefficients</a:t>
            </a:r>
          </a:p>
          <a:p>
            <a:r>
              <a:rPr lang="en-GB" sz="2400" dirty="0" smtClean="0"/>
              <a:t>Possible hedging</a:t>
            </a:r>
          </a:p>
          <a:p>
            <a:pPr lvl="1"/>
            <a:r>
              <a:rPr lang="en-GB" sz="2400" dirty="0" smtClean="0"/>
              <a:t>Restructuring</a:t>
            </a:r>
          </a:p>
          <a:p>
            <a:pPr lvl="1"/>
            <a:r>
              <a:rPr lang="en-GB" sz="2400" dirty="0" smtClean="0"/>
              <a:t>Fixed Assets</a:t>
            </a:r>
          </a:p>
          <a:p>
            <a:pPr lvl="1">
              <a:buNone/>
            </a:pPr>
            <a:endParaRPr lang="en-GB" sz="2400" dirty="0" smtClean="0"/>
          </a:p>
          <a:p>
            <a:r>
              <a:rPr lang="en-GB" sz="2400" dirty="0" smtClean="0"/>
              <a:t>Translation Exposure</a:t>
            </a:r>
          </a:p>
          <a:p>
            <a:r>
              <a:rPr lang="en-GB" sz="2400" dirty="0" smtClean="0"/>
              <a:t>Hedging                                                                                                                                                  </a:t>
            </a:r>
            <a:r>
              <a:rPr lang="en-GB" sz="1400" dirty="0" smtClean="0"/>
              <a:t>Source</a:t>
            </a:r>
            <a:r>
              <a:rPr lang="en-GB" sz="1400" dirty="0" smtClean="0"/>
              <a:t>: Adopted from South-Western/ Thomson Learning 2006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79">
                                            <p:txEl>
                                              <p:pRg st="1" end="1"/>
                                            </p:txEl>
                                          </p:spTgt>
                                        </p:tgtEl>
                                        <p:attrNameLst>
                                          <p:attrName>style.visibility</p:attrName>
                                        </p:attrNameLst>
                                      </p:cBhvr>
                                      <p:to>
                                        <p:strVal val="visible"/>
                                      </p:to>
                                    </p:set>
                                    <p:anim calcmode="lin" valueType="num">
                                      <p:cBhvr additive="base">
                                        <p:cTn id="7" dur="5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01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0179">
                                            <p:txEl>
                                              <p:pRg st="2" end="2"/>
                                            </p:txEl>
                                          </p:spTgt>
                                        </p:tgtEl>
                                        <p:attrNameLst>
                                          <p:attrName>style.visibility</p:attrName>
                                        </p:attrNameLst>
                                      </p:cBhvr>
                                      <p:to>
                                        <p:strVal val="visible"/>
                                      </p:to>
                                    </p:set>
                                    <p:anim calcmode="lin" valueType="num">
                                      <p:cBhvr additive="base">
                                        <p:cTn id="13" dur="500" fill="hold"/>
                                        <p:tgtEl>
                                          <p:spTgt spid="5017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0179">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0179">
                                            <p:txEl>
                                              <p:pRg st="3" end="3"/>
                                            </p:txEl>
                                          </p:spTgt>
                                        </p:tgtEl>
                                        <p:attrNameLst>
                                          <p:attrName>style.visibility</p:attrName>
                                        </p:attrNameLst>
                                      </p:cBhvr>
                                      <p:to>
                                        <p:strVal val="visible"/>
                                      </p:to>
                                    </p:set>
                                    <p:anim calcmode="lin" valueType="num">
                                      <p:cBhvr additive="base">
                                        <p:cTn id="17" dur="500" fill="hold"/>
                                        <p:tgtEl>
                                          <p:spTgt spid="50179">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0179">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0179">
                                            <p:txEl>
                                              <p:pRg st="4" end="4"/>
                                            </p:txEl>
                                          </p:spTgt>
                                        </p:tgtEl>
                                        <p:attrNameLst>
                                          <p:attrName>style.visibility</p:attrName>
                                        </p:attrNameLst>
                                      </p:cBhvr>
                                      <p:to>
                                        <p:strVal val="visible"/>
                                      </p:to>
                                    </p:set>
                                    <p:anim calcmode="lin" valueType="num">
                                      <p:cBhvr additive="base">
                                        <p:cTn id="21" dur="500" fill="hold"/>
                                        <p:tgtEl>
                                          <p:spTgt spid="50179">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01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0179">
                                            <p:txEl>
                                              <p:pRg st="6" end="6"/>
                                            </p:txEl>
                                          </p:spTgt>
                                        </p:tgtEl>
                                        <p:attrNameLst>
                                          <p:attrName>style.visibility</p:attrName>
                                        </p:attrNameLst>
                                      </p:cBhvr>
                                      <p:to>
                                        <p:strVal val="visible"/>
                                      </p:to>
                                    </p:set>
                                    <p:anim calcmode="lin" valueType="num">
                                      <p:cBhvr additive="base">
                                        <p:cTn id="27" dur="500" fill="hold"/>
                                        <p:tgtEl>
                                          <p:spTgt spid="50179">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01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0179">
                                            <p:txEl>
                                              <p:pRg st="7" end="7"/>
                                            </p:txEl>
                                          </p:spTgt>
                                        </p:tgtEl>
                                        <p:attrNameLst>
                                          <p:attrName>style.visibility</p:attrName>
                                        </p:attrNameLst>
                                      </p:cBhvr>
                                      <p:to>
                                        <p:strVal val="visible"/>
                                      </p:to>
                                    </p:set>
                                    <p:anim calcmode="lin" valueType="num">
                                      <p:cBhvr additive="base">
                                        <p:cTn id="33" dur="500" fill="hold"/>
                                        <p:tgtEl>
                                          <p:spTgt spid="50179">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017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1074</Words>
  <Application>Microsoft Office PowerPoint</Application>
  <PresentationFormat>On-screen Show (4:3)</PresentationFormat>
  <Paragraphs>123</Paragraphs>
  <Slides>24</Slides>
  <Notes>5</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INTERNATIONAL FINANCE</vt:lpstr>
      <vt:lpstr>Review</vt:lpstr>
      <vt:lpstr>Managing Economic Exposure And Translation Exposure</vt:lpstr>
      <vt:lpstr>Case Study  Hedging Economic Exposure</vt:lpstr>
      <vt:lpstr>Case Study  Hedging Economic Exposure</vt:lpstr>
      <vt:lpstr>Case Study  Hedging Economic Exposure</vt:lpstr>
      <vt:lpstr>  Economic Exposure:  Case Study  </vt:lpstr>
      <vt:lpstr>  Economic Exposure:  Case Study  </vt:lpstr>
      <vt:lpstr>  Economic Exposure:  Case Study  </vt:lpstr>
      <vt:lpstr>Hedging Exposure  to Fixed Assets</vt:lpstr>
      <vt:lpstr>Translation Exposure</vt:lpstr>
      <vt:lpstr>Translation Exposure</vt:lpstr>
      <vt:lpstr>Translation Exposure</vt:lpstr>
      <vt:lpstr>Determinants of  Translation Exposure</vt:lpstr>
      <vt:lpstr>Translation Exposure</vt:lpstr>
      <vt:lpstr>Translation Exposure</vt:lpstr>
      <vt:lpstr>Translation Exposure</vt:lpstr>
      <vt:lpstr>Use of Forward Contracts  to Hedge Translation Exposure</vt:lpstr>
      <vt:lpstr>Use of Forward Contracts to Hedge Translation Exposure</vt:lpstr>
      <vt:lpstr>Limitations of Hedging Translation Exposure</vt:lpstr>
      <vt:lpstr>Limitations of Hedging Translation Exposure</vt:lpstr>
      <vt:lpstr>Limitations of Hedging Translation Exposure</vt:lpstr>
      <vt:lpstr>Limitations of Hedging Translation Exposure</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FINANCE</dc:title>
  <dc:creator>Administrator</dc:creator>
  <cp:lastModifiedBy>Administrator</cp:lastModifiedBy>
  <cp:revision>9</cp:revision>
  <dcterms:created xsi:type="dcterms:W3CDTF">2014-06-24T13:39:34Z</dcterms:created>
  <dcterms:modified xsi:type="dcterms:W3CDTF">2014-06-24T16:01:21Z</dcterms:modified>
</cp:coreProperties>
</file>