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8" r:id="rId2"/>
    <p:sldId id="291" r:id="rId3"/>
    <p:sldId id="290" r:id="rId4"/>
    <p:sldId id="257" r:id="rId5"/>
    <p:sldId id="258" r:id="rId6"/>
    <p:sldId id="259" r:id="rId7"/>
    <p:sldId id="260" r:id="rId8"/>
    <p:sldId id="261" r:id="rId9"/>
    <p:sldId id="262" r:id="rId10"/>
    <p:sldId id="263" r:id="rId11"/>
    <p:sldId id="264" r:id="rId12"/>
    <p:sldId id="265" r:id="rId13"/>
    <p:sldId id="29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9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6A1336-F02E-4B7A-A68E-6D872E44CDD4}" type="datetimeFigureOut">
              <a:rPr lang="en-US" smtClean="0"/>
              <a:pPr/>
              <a:t>6/24/2014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202A41-301C-4EC7-AC64-7255BA28FD9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EB0A3F-021D-4954-8CFD-EEBCF77E8FF9}"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EB0A3F-021D-4954-8CFD-EEBCF77E8FF9}" type="datetimeFigureOut">
              <a:rPr lang="en-US" smtClean="0"/>
              <a:pPr/>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EB0A3F-021D-4954-8CFD-EEBCF77E8FF9}" type="datetimeFigureOut">
              <a:rPr lang="en-US" smtClean="0"/>
              <a:pPr/>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B0A3F-021D-4954-8CFD-EEBCF77E8FF9}" type="datetimeFigureOut">
              <a:rPr lang="en-US" smtClean="0"/>
              <a:pPr/>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B0A3F-021D-4954-8CFD-EEBCF77E8FF9}"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B0A3F-021D-4954-8CFD-EEBCF77E8FF9}"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B0A3F-021D-4954-8CFD-EEBCF77E8FF9}" type="datetimeFigureOut">
              <a:rPr lang="en-US" smtClean="0"/>
              <a:pPr/>
              <a:t>6/24/2014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4C9844-EE79-4995-A8A6-73FF272868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4"/>
          <p:cNvSpPr>
            <a:spLocks noGrp="1"/>
          </p:cNvSpPr>
          <p:nvPr>
            <p:ph type="title"/>
          </p:nvPr>
        </p:nvSpPr>
        <p:spPr>
          <a:xfrm>
            <a:off x="900113" y="2492375"/>
            <a:ext cx="7772400" cy="1362075"/>
          </a:xfrm>
        </p:spPr>
        <p:txBody>
          <a:bodyPr/>
          <a:lstStyle/>
          <a:p>
            <a:pPr eaLnBrk="1" hangingPunct="1"/>
            <a:r>
              <a:rPr lang="en-US" cap="none" smtClean="0"/>
              <a:t>INTERNATIONAL FINANCE</a:t>
            </a:r>
            <a:endParaRPr lang="en-GB" cap="none" smtClean="0"/>
          </a:p>
        </p:txBody>
      </p:sp>
      <p:pic>
        <p:nvPicPr>
          <p:cNvPr id="1028" name="Picture 24" descr="D:\Virtual Campus\Lec International Finance\images\IFM.jpg"/>
          <p:cNvPicPr>
            <a:picLocks noChangeAspect="1" noChangeArrowheads="1"/>
          </p:cNvPicPr>
          <p:nvPr/>
        </p:nvPicPr>
        <p:blipFill>
          <a:blip r:embed="rId4" cstate="print"/>
          <a:srcRect/>
          <a:stretch>
            <a:fillRect/>
          </a:stretch>
        </p:blipFill>
        <p:spPr bwMode="auto">
          <a:xfrm>
            <a:off x="3708400" y="3860800"/>
            <a:ext cx="4679950" cy="2736850"/>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27</a:t>
            </a:r>
            <a:endParaRPr lang="en-GB" sz="3600" i="1" dirty="0">
              <a:latin typeface="+mj-lt"/>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l" eaLnBrk="1" hangingPunct="1"/>
            <a:r>
              <a:rPr lang="en-GB" smtClean="0"/>
              <a:t>Review</a:t>
            </a:r>
          </a:p>
        </p:txBody>
      </p:sp>
      <p:sp>
        <p:nvSpPr>
          <p:cNvPr id="50179" name="Content Placeholder 2"/>
          <p:cNvSpPr>
            <a:spLocks noGrp="1"/>
          </p:cNvSpPr>
          <p:nvPr>
            <p:ph idx="1"/>
          </p:nvPr>
        </p:nvSpPr>
        <p:spPr/>
        <p:txBody>
          <a:bodyPr/>
          <a:lstStyle/>
          <a:p>
            <a:pPr algn="just" eaLnBrk="1" hangingPunct="1">
              <a:lnSpc>
                <a:spcPct val="200000"/>
              </a:lnSpc>
            </a:pPr>
            <a:r>
              <a:rPr lang="en-GB" sz="2400" smtClean="0"/>
              <a:t>Cross Hedging</a:t>
            </a:r>
          </a:p>
          <a:p>
            <a:pPr algn="just" eaLnBrk="1" hangingPunct="1">
              <a:lnSpc>
                <a:spcPct val="200000"/>
              </a:lnSpc>
            </a:pPr>
            <a:r>
              <a:rPr lang="en-GB" sz="2400" smtClean="0"/>
              <a:t>Currency Diversification</a:t>
            </a:r>
          </a:p>
          <a:p>
            <a:pPr algn="just" eaLnBrk="1" hangingPunct="1">
              <a:lnSpc>
                <a:spcPct val="200000"/>
              </a:lnSpc>
            </a:pPr>
            <a:r>
              <a:rPr lang="en-GB" sz="2400" smtClean="0"/>
              <a:t>Economic Exposure</a:t>
            </a:r>
          </a:p>
          <a:p>
            <a:pPr eaLnBrk="1" hangingPunct="1">
              <a:lnSpc>
                <a:spcPct val="200000"/>
              </a:lnSpc>
            </a:pPr>
            <a:r>
              <a:rPr lang="en-GB" sz="2400" smtClean="0"/>
              <a:t>Empirical Analysis                                                                 </a:t>
            </a:r>
            <a:r>
              <a:rPr lang="en-GB" sz="1200" smtClean="0"/>
              <a:t>Source: Adopted from South-Western/ Thomson Learning 2006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additive="base">
                                        <p:cTn id="7" dur="5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179">
                                            <p:txEl>
                                              <p:pRg st="1" end="1"/>
                                            </p:txEl>
                                          </p:spTgt>
                                        </p:tgtEl>
                                        <p:attrNameLst>
                                          <p:attrName>style.visibility</p:attrName>
                                        </p:attrNameLst>
                                      </p:cBhvr>
                                      <p:to>
                                        <p:strVal val="visible"/>
                                      </p:to>
                                    </p:set>
                                    <p:anim calcmode="lin" valueType="num">
                                      <p:cBhvr additive="base">
                                        <p:cTn id="13" dur="5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179">
                                            <p:txEl>
                                              <p:pRg st="2" end="2"/>
                                            </p:txEl>
                                          </p:spTgt>
                                        </p:tgtEl>
                                        <p:attrNameLst>
                                          <p:attrName>style.visibility</p:attrName>
                                        </p:attrNameLst>
                                      </p:cBhvr>
                                      <p:to>
                                        <p:strVal val="visible"/>
                                      </p:to>
                                    </p:set>
                                    <p:anim calcmode="lin" valueType="num">
                                      <p:cBhvr additive="base">
                                        <p:cTn id="19" dur="5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01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0179">
                                            <p:txEl>
                                              <p:pRg st="3" end="3"/>
                                            </p:txEl>
                                          </p:spTgt>
                                        </p:tgtEl>
                                        <p:attrNameLst>
                                          <p:attrName>style.visibility</p:attrName>
                                        </p:attrNameLst>
                                      </p:cBhvr>
                                      <p:to>
                                        <p:strVal val="visible"/>
                                      </p:to>
                                    </p:set>
                                    <p:anim calcmode="lin" valueType="num">
                                      <p:cBhvr additive="base">
                                        <p:cTn id="25" dur="5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1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4"/>
          <p:cNvSpPr>
            <a:spLocks noGrp="1"/>
          </p:cNvSpPr>
          <p:nvPr>
            <p:ph type="title"/>
          </p:nvPr>
        </p:nvSpPr>
        <p:spPr>
          <a:xfrm>
            <a:off x="539750" y="2492375"/>
            <a:ext cx="8132763" cy="1362075"/>
          </a:xfrm>
        </p:spPr>
        <p:txBody>
          <a:bodyPr rtlCol="0">
            <a:normAutofit/>
          </a:bodyPr>
          <a:lstStyle/>
          <a:p>
            <a:pPr eaLnBrk="1" fontAlgn="auto" hangingPunct="1">
              <a:spcAft>
                <a:spcPts val="0"/>
              </a:spcAft>
              <a:defRPr/>
            </a:pPr>
            <a:r>
              <a:rPr lang="en-US" sz="3600" dirty="0" smtClean="0"/>
              <a:t>Managing Economic Exposure</a:t>
            </a:r>
            <a:br>
              <a:rPr lang="en-US" sz="3600" dirty="0" smtClean="0"/>
            </a:br>
            <a:r>
              <a:rPr lang="en-US" sz="3600" dirty="0" smtClean="0"/>
              <a:t>And Translation Exposure</a:t>
            </a:r>
            <a:endParaRPr lang="en-GB" sz="3600" cap="none" dirty="0" smtClean="0"/>
          </a:p>
        </p:txBody>
      </p:sp>
      <p:pic>
        <p:nvPicPr>
          <p:cNvPr id="2052" name="Picture 24" descr="D:\Virtual Campus\Lec International Finance\images\IFM.jpg"/>
          <p:cNvPicPr>
            <a:picLocks noChangeAspect="1" noChangeArrowheads="1"/>
          </p:cNvPicPr>
          <p:nvPr/>
        </p:nvPicPr>
        <p:blipFill>
          <a:blip r:embed="rId4" cstate="print"/>
          <a:srcRect/>
          <a:stretch>
            <a:fillRect/>
          </a:stretch>
        </p:blipFill>
        <p:spPr bwMode="auto">
          <a:xfrm>
            <a:off x="3708400" y="4841875"/>
            <a:ext cx="5124450" cy="2016125"/>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27</a:t>
            </a:r>
            <a:endParaRPr lang="en-US" sz="3600" i="1" dirty="0">
              <a:latin typeface="+mj-lt"/>
              <a:cs typeface="+mn-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7"/>
          <p:cNvSpPr>
            <a:spLocks noGrp="1" noChangeArrowheads="1"/>
          </p:cNvSpPr>
          <p:nvPr>
            <p:ph type="body" idx="1"/>
          </p:nvPr>
        </p:nvSpPr>
        <p:spPr>
          <a:xfrm>
            <a:off x="685800" y="2060575"/>
            <a:ext cx="7772400" cy="4035425"/>
          </a:xfrm>
        </p:spPr>
        <p:txBody>
          <a:bodyPr/>
          <a:lstStyle/>
          <a:p>
            <a:pPr algn="just" eaLnBrk="1" hangingPunct="1">
              <a:lnSpc>
                <a:spcPct val="150000"/>
              </a:lnSpc>
            </a:pPr>
            <a:r>
              <a:rPr lang="en-US" sz="2400" smtClean="0"/>
              <a:t>The model may be revised to handle additional currencies by including them as additional independent variables.</a:t>
            </a:r>
          </a:p>
          <a:p>
            <a:pPr algn="just" eaLnBrk="1" hangingPunct="1">
              <a:lnSpc>
                <a:spcPct val="150000"/>
              </a:lnSpc>
            </a:pPr>
            <a:r>
              <a:rPr lang="en-US" sz="2400" smtClean="0"/>
              <a:t>By replacing the dependent variable (cash flows), the impact of exchange rates on the firm’s value (as measured by its stock price), earnings, exports, sales, etc. may also be assessed.</a:t>
            </a:r>
          </a:p>
        </p:txBody>
      </p:sp>
      <p:sp>
        <p:nvSpPr>
          <p:cNvPr id="19459" name="Rectangle 1029"/>
          <p:cNvSpPr>
            <a:spLocks noGrp="1" noChangeArrowheads="1"/>
          </p:cNvSpPr>
          <p:nvPr>
            <p:ph type="title"/>
          </p:nvPr>
        </p:nvSpPr>
        <p:spPr>
          <a:xfrm>
            <a:off x="685800" y="609600"/>
            <a:ext cx="6781800" cy="1143000"/>
          </a:xfrm>
          <a:noFill/>
        </p:spPr>
        <p:txBody>
          <a:bodyPr/>
          <a:lstStyle/>
          <a:p>
            <a:pPr algn="l" eaLnBrk="1" hangingPunct="1"/>
            <a:r>
              <a:rPr lang="en-US" smtClean="0"/>
              <a:t>Economic Exposure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fade">
                                      <p:cBhvr>
                                        <p:cTn id="7" dur="1000"/>
                                        <p:tgtEl>
                                          <p:spTgt spid="12290">
                                            <p:txEl>
                                              <p:pRg st="0" end="0"/>
                                            </p:txEl>
                                          </p:spTgt>
                                        </p:tgtEl>
                                      </p:cBhvr>
                                    </p:animEffect>
                                    <p:anim calcmode="lin" valueType="num">
                                      <p:cBhvr>
                                        <p:cTn id="8" dur="1000" fill="hold"/>
                                        <p:tgtEl>
                                          <p:spTgt spid="1229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29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290">
                                            <p:txEl>
                                              <p:pRg st="1" end="1"/>
                                            </p:txEl>
                                          </p:spTgt>
                                        </p:tgtEl>
                                        <p:attrNameLst>
                                          <p:attrName>style.visibility</p:attrName>
                                        </p:attrNameLst>
                                      </p:cBhvr>
                                      <p:to>
                                        <p:strVal val="visible"/>
                                      </p:to>
                                    </p:set>
                                    <p:animEffect transition="in" filter="fade">
                                      <p:cBhvr>
                                        <p:cTn id="14" dur="1000"/>
                                        <p:tgtEl>
                                          <p:spTgt spid="12290">
                                            <p:txEl>
                                              <p:pRg st="1" end="1"/>
                                            </p:txEl>
                                          </p:spTgt>
                                        </p:tgtEl>
                                      </p:cBhvr>
                                    </p:animEffect>
                                    <p:anim calcmode="lin" valueType="num">
                                      <p:cBhvr>
                                        <p:cTn id="15" dur="1000" fill="hold"/>
                                        <p:tgtEl>
                                          <p:spTgt spid="1229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29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6" name="Rectangle 4"/>
          <p:cNvSpPr>
            <a:spLocks noGrp="1" noChangeArrowheads="1"/>
          </p:cNvSpPr>
          <p:nvPr>
            <p:ph type="body" idx="1"/>
          </p:nvPr>
        </p:nvSpPr>
        <p:spPr>
          <a:xfrm>
            <a:off x="685800" y="1828800"/>
            <a:ext cx="7772400" cy="4267200"/>
          </a:xfrm>
          <a:noFill/>
        </p:spPr>
        <p:txBody>
          <a:bodyPr/>
          <a:lstStyle/>
          <a:p>
            <a:pPr marL="0" indent="0" eaLnBrk="1" hangingPunct="1">
              <a:buFontTx/>
              <a:buNone/>
            </a:pPr>
            <a:r>
              <a:rPr lang="en-US" i="1" smtClean="0"/>
              <a:t>The economic impact of currency exchange rates on us is complex because such changes are often linked to variability in real growth, inflation, interest rates, governmental actions, and other factors. These changes, if material, can cause us to adjust our financing and operating strategies.</a:t>
            </a:r>
          </a:p>
          <a:p>
            <a:pPr marL="0" indent="0" algn="r" eaLnBrk="1" hangingPunct="1">
              <a:buFontTx/>
              <a:buNone/>
            </a:pPr>
            <a:r>
              <a:rPr lang="en-US" i="1" smtClean="0"/>
              <a:t>PepsiCo</a:t>
            </a:r>
          </a:p>
        </p:txBody>
      </p:sp>
      <p:sp>
        <p:nvSpPr>
          <p:cNvPr id="20483" name="Rectangle 8"/>
          <p:cNvSpPr>
            <a:spLocks noGrp="1" noChangeArrowheads="1"/>
          </p:cNvSpPr>
          <p:nvPr>
            <p:ph type="title"/>
          </p:nvPr>
        </p:nvSpPr>
        <p:spPr>
          <a:xfrm>
            <a:off x="685800" y="609600"/>
            <a:ext cx="6781800" cy="1143000"/>
          </a:xfrm>
          <a:noFill/>
        </p:spPr>
        <p:txBody>
          <a:bodyPr/>
          <a:lstStyle/>
          <a:p>
            <a:pPr eaLnBrk="1" hangingPunct="1"/>
            <a:r>
              <a:rPr lang="en-US" smtClean="0"/>
              <a:t>Economic Exposure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0836"/>
                                        </p:tgtEl>
                                        <p:attrNameLst>
                                          <p:attrName>style.visibility</p:attrName>
                                        </p:attrNameLst>
                                      </p:cBhvr>
                                      <p:to>
                                        <p:strVal val="visible"/>
                                      </p:to>
                                    </p:set>
                                    <p:animEffect transition="in" filter="wipe(left)">
                                      <p:cBhvr>
                                        <p:cTn id="7" dur="500"/>
                                        <p:tgtEl>
                                          <p:spTgt spid="120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13"/>
          <p:cNvSpPr>
            <a:spLocks noGrp="1" noChangeArrowheads="1"/>
          </p:cNvSpPr>
          <p:nvPr>
            <p:ph type="title"/>
          </p:nvPr>
        </p:nvSpPr>
        <p:spPr/>
        <p:txBody>
          <a:bodyPr/>
          <a:lstStyle/>
          <a:p>
            <a:pPr algn="l" eaLnBrk="1" hangingPunct="1">
              <a:lnSpc>
                <a:spcPct val="90000"/>
              </a:lnSpc>
            </a:pPr>
            <a:r>
              <a:rPr lang="en-US" smtClean="0"/>
              <a:t>Economic Exposure</a:t>
            </a:r>
          </a:p>
        </p:txBody>
      </p:sp>
      <p:sp>
        <p:nvSpPr>
          <p:cNvPr id="101390" name="Rectangle 14"/>
          <p:cNvSpPr>
            <a:spLocks noGrp="1" noChangeArrowheads="1"/>
          </p:cNvSpPr>
          <p:nvPr>
            <p:ph type="body" idx="1"/>
          </p:nvPr>
        </p:nvSpPr>
        <p:spPr/>
        <p:txBody>
          <a:bodyPr rtlCol="0">
            <a:normAutofit lnSpcReduction="10000"/>
          </a:bodyPr>
          <a:lstStyle/>
          <a:p>
            <a:pPr algn="just" eaLnBrk="1" fontAlgn="auto" hangingPunct="1">
              <a:spcAft>
                <a:spcPts val="0"/>
              </a:spcAft>
              <a:buFont typeface="Arial" pitchFamily="34" charset="0"/>
              <a:buChar char="•"/>
              <a:defRPr/>
            </a:pPr>
            <a:r>
              <a:rPr lang="en-US" dirty="0" smtClean="0"/>
              <a:t>An MNC can determine its exposure by assessing the sensitivity of its cash inflows and outflows to various possible exchange rate scenarios.</a:t>
            </a:r>
          </a:p>
          <a:p>
            <a:pPr algn="just" eaLnBrk="1" fontAlgn="auto" hangingPunct="1">
              <a:spcAft>
                <a:spcPts val="0"/>
              </a:spcAft>
              <a:buFont typeface="Arial" pitchFamily="34" charset="0"/>
              <a:buChar char="•"/>
              <a:defRPr/>
            </a:pPr>
            <a:r>
              <a:rPr lang="en-US" dirty="0" smtClean="0"/>
              <a:t>The MNC can then reduce its exposure by restructuring its operations to balance its exchange-rate-sensitive cash flows.</a:t>
            </a:r>
          </a:p>
          <a:p>
            <a:pPr algn="just" eaLnBrk="1" fontAlgn="auto" hangingPunct="1">
              <a:spcAft>
                <a:spcPts val="0"/>
              </a:spcAft>
              <a:buFont typeface="Arial" pitchFamily="34" charset="0"/>
              <a:buChar char="•"/>
              <a:defRPr/>
            </a:pPr>
            <a:r>
              <a:rPr lang="en-US" dirty="0" smtClean="0"/>
              <a:t>Note that computer spreadsheets are often used to expedite the analysis.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1390">
                                            <p:txEl>
                                              <p:pRg st="0" end="0"/>
                                            </p:txEl>
                                          </p:spTgt>
                                        </p:tgtEl>
                                        <p:attrNameLst>
                                          <p:attrName>style.visibility</p:attrName>
                                        </p:attrNameLst>
                                      </p:cBhvr>
                                      <p:to>
                                        <p:strVal val="visible"/>
                                      </p:to>
                                    </p:set>
                                    <p:animEffect transition="in" filter="wipe(left)">
                                      <p:cBhvr>
                                        <p:cTn id="7" dur="500"/>
                                        <p:tgtEl>
                                          <p:spTgt spid="1013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1390">
                                            <p:txEl>
                                              <p:pRg st="1" end="1"/>
                                            </p:txEl>
                                          </p:spTgt>
                                        </p:tgtEl>
                                        <p:attrNameLst>
                                          <p:attrName>style.visibility</p:attrName>
                                        </p:attrNameLst>
                                      </p:cBhvr>
                                      <p:to>
                                        <p:strVal val="visible"/>
                                      </p:to>
                                    </p:set>
                                    <p:animEffect transition="in" filter="wipe(left)">
                                      <p:cBhvr>
                                        <p:cTn id="12" dur="500"/>
                                        <p:tgtEl>
                                          <p:spTgt spid="1013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1390">
                                            <p:txEl>
                                              <p:pRg st="2" end="2"/>
                                            </p:txEl>
                                          </p:spTgt>
                                        </p:tgtEl>
                                        <p:attrNameLst>
                                          <p:attrName>style.visibility</p:attrName>
                                        </p:attrNameLst>
                                      </p:cBhvr>
                                      <p:to>
                                        <p:strVal val="visible"/>
                                      </p:to>
                                    </p:set>
                                    <p:animEffect transition="in" filter="wipe(left)">
                                      <p:cBhvr>
                                        <p:cTn id="17" dur="500"/>
                                        <p:tgtEl>
                                          <p:spTgt spid="1013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90"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0"/>
            <a:ext cx="9144000" cy="1143000"/>
          </a:xfrm>
        </p:spPr>
        <p:txBody>
          <a:bodyPr/>
          <a:lstStyle/>
          <a:p>
            <a:pPr eaLnBrk="1" hangingPunct="1"/>
            <a:r>
              <a:rPr lang="en-US" sz="2400" smtClean="0"/>
              <a:t>Original Impact of Exchange Rate Movements on Earnings: Madison, Inc. (In Millions)</a:t>
            </a:r>
          </a:p>
        </p:txBody>
      </p:sp>
      <p:pic>
        <p:nvPicPr>
          <p:cNvPr id="130053" name="Picture 5"/>
          <p:cNvPicPr>
            <a:picLocks noChangeAspect="1" noChangeArrowheads="1"/>
          </p:cNvPicPr>
          <p:nvPr/>
        </p:nvPicPr>
        <p:blipFill>
          <a:blip r:embed="rId3" cstate="print"/>
          <a:srcRect/>
          <a:stretch>
            <a:fillRect/>
          </a:stretch>
        </p:blipFill>
        <p:spPr bwMode="auto">
          <a:xfrm>
            <a:off x="0" y="914400"/>
            <a:ext cx="9144000" cy="5726113"/>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8"/>
          <p:cNvSpPr>
            <a:spLocks noGrp="1" noChangeArrowheads="1"/>
          </p:cNvSpPr>
          <p:nvPr>
            <p:ph type="title"/>
          </p:nvPr>
        </p:nvSpPr>
        <p:spPr>
          <a:xfrm>
            <a:off x="611188" y="609600"/>
            <a:ext cx="5400675" cy="1143000"/>
          </a:xfrm>
        </p:spPr>
        <p:txBody>
          <a:bodyPr rtlCol="0">
            <a:normAutofit fontScale="90000"/>
          </a:bodyPr>
          <a:lstStyle/>
          <a:p>
            <a:pPr algn="l" eaLnBrk="1" fontAlgn="auto" hangingPunct="1">
              <a:lnSpc>
                <a:spcPct val="90000"/>
              </a:lnSpc>
              <a:spcAft>
                <a:spcPts val="0"/>
              </a:spcAft>
              <a:defRPr/>
            </a:pPr>
            <a:r>
              <a:rPr lang="en-US" dirty="0" smtClean="0"/>
              <a:t/>
            </a:r>
            <a:br>
              <a:rPr lang="en-US" dirty="0" smtClean="0"/>
            </a:br>
            <a:r>
              <a:rPr lang="en-US" dirty="0" smtClean="0"/>
              <a:t>Economic Exposure</a:t>
            </a:r>
          </a:p>
        </p:txBody>
      </p:sp>
      <p:sp>
        <p:nvSpPr>
          <p:cNvPr id="8195" name="Rectangle 1029"/>
          <p:cNvSpPr>
            <a:spLocks noGrp="1" noChangeArrowheads="1"/>
          </p:cNvSpPr>
          <p:nvPr>
            <p:ph type="body" idx="1"/>
          </p:nvPr>
        </p:nvSpPr>
        <p:spPr>
          <a:xfrm>
            <a:off x="685800" y="1905000"/>
            <a:ext cx="7772400" cy="4191000"/>
          </a:xfrm>
        </p:spPr>
        <p:txBody>
          <a:bodyPr rtlCol="0">
            <a:normAutofit fontScale="92500" lnSpcReduction="10000"/>
          </a:bodyPr>
          <a:lstStyle/>
          <a:p>
            <a:pPr algn="just" eaLnBrk="1" fontAlgn="auto" hangingPunct="1">
              <a:spcAft>
                <a:spcPts val="0"/>
              </a:spcAft>
              <a:buFont typeface="Arial" pitchFamily="34" charset="0"/>
              <a:buChar char="•"/>
              <a:defRPr/>
            </a:pPr>
            <a:r>
              <a:rPr lang="en-US" dirty="0" smtClean="0"/>
              <a:t>Madison’s earnings before taxes is inversely related to the Canadian dollar’s strength, since the higher expenses more than offset the higher revenue when the Canadian dollar strengthens.</a:t>
            </a:r>
          </a:p>
          <a:p>
            <a:pPr algn="just" eaLnBrk="1" fontAlgn="auto" hangingPunct="1">
              <a:spcAft>
                <a:spcPts val="0"/>
              </a:spcAft>
              <a:buFont typeface="Arial" pitchFamily="34" charset="0"/>
              <a:buChar char="•"/>
              <a:defRPr/>
            </a:pPr>
            <a:r>
              <a:rPr lang="en-US" dirty="0" smtClean="0"/>
              <a:t>Madison may reduce its exposure by increasing Canadian sales, reducing orders of Canadian materials, and borrowing less in Canadian dollars.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l"/>
            <a:r>
              <a:rPr lang="en-GB" smtClean="0"/>
              <a:t>Restructuring</a:t>
            </a:r>
          </a:p>
        </p:txBody>
      </p:sp>
      <p:sp>
        <p:nvSpPr>
          <p:cNvPr id="3" name="Content Placeholder 2"/>
          <p:cNvSpPr>
            <a:spLocks noGrp="1"/>
          </p:cNvSpPr>
          <p:nvPr>
            <p:ph idx="1"/>
          </p:nvPr>
        </p:nvSpPr>
        <p:spPr>
          <a:xfrm>
            <a:off x="457200" y="1773238"/>
            <a:ext cx="8229600" cy="4352925"/>
          </a:xfrm>
        </p:spPr>
        <p:txBody>
          <a:bodyPr/>
          <a:lstStyle/>
          <a:p>
            <a:pPr algn="just">
              <a:lnSpc>
                <a:spcPct val="150000"/>
              </a:lnSpc>
            </a:pPr>
            <a:r>
              <a:rPr lang="en-GB" sz="2400" smtClean="0"/>
              <a:t>MNCs may restructure their operations to reduce their economic exposure. </a:t>
            </a:r>
          </a:p>
          <a:p>
            <a:pPr algn="just">
              <a:lnSpc>
                <a:spcPct val="150000"/>
              </a:lnSpc>
            </a:pPr>
            <a:endParaRPr lang="en-GB" sz="2400" smtClean="0"/>
          </a:p>
          <a:p>
            <a:pPr algn="just">
              <a:lnSpc>
                <a:spcPct val="150000"/>
              </a:lnSpc>
            </a:pPr>
            <a:r>
              <a:rPr lang="en-GB" sz="2400" smtClean="0"/>
              <a:t>The restructuring involves shifting the sources of costs or revenue to other locations in order to match cash inflows and outflows in foreign currencies.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Restructuring and  Reduction </a:t>
            </a:r>
            <a:br>
              <a:rPr lang="en-US" dirty="0" smtClean="0"/>
            </a:br>
            <a:r>
              <a:rPr lang="en-US" dirty="0" smtClean="0"/>
              <a:t>in  Economic Exposure</a:t>
            </a:r>
          </a:p>
        </p:txBody>
      </p:sp>
      <p:sp>
        <p:nvSpPr>
          <p:cNvPr id="9219" name="Rectangle 3"/>
          <p:cNvSpPr>
            <a:spLocks noGrp="1" noChangeArrowheads="1"/>
          </p:cNvSpPr>
          <p:nvPr>
            <p:ph type="body" idx="1"/>
          </p:nvPr>
        </p:nvSpPr>
        <p:spPr>
          <a:xfrm>
            <a:off x="685800" y="1905000"/>
            <a:ext cx="7772400" cy="4191000"/>
          </a:xfrm>
        </p:spPr>
        <p:txBody>
          <a:bodyPr rtlCol="0">
            <a:normAutofit lnSpcReduction="10000"/>
          </a:bodyPr>
          <a:lstStyle/>
          <a:p>
            <a:pPr algn="just" eaLnBrk="1" fontAlgn="auto" hangingPunct="1">
              <a:spcAft>
                <a:spcPts val="0"/>
              </a:spcAft>
              <a:buFont typeface="Arial" pitchFamily="34" charset="0"/>
              <a:buChar char="•"/>
              <a:defRPr/>
            </a:pPr>
            <a:r>
              <a:rPr lang="en-US" dirty="0" smtClean="0"/>
              <a:t>Restructuring to reduce economic exposure involves shifting the sources of costs or revenue to other locations in order to match cash inflows and outflows in foreign currencies.</a:t>
            </a:r>
          </a:p>
          <a:p>
            <a:pPr algn="just" eaLnBrk="1" fontAlgn="auto" hangingPunct="1">
              <a:spcAft>
                <a:spcPts val="0"/>
              </a:spcAft>
              <a:buFont typeface="Arial" pitchFamily="34" charset="0"/>
              <a:buChar char="•"/>
              <a:defRPr/>
            </a:pPr>
            <a:r>
              <a:rPr lang="en-US" dirty="0" smtClean="0"/>
              <a:t>The proposed structure is then evaluated by assessing the sensitivity of its cash inflows and outflows to various possible exchange rate scenarios.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1000"/>
                                        <p:tgtEl>
                                          <p:spTgt spid="9219">
                                            <p:txEl>
                                              <p:pRg st="0" end="0"/>
                                            </p:txEl>
                                          </p:spTgt>
                                        </p:tgtEl>
                                      </p:cBhvr>
                                    </p:animEffect>
                                    <p:anim calcmode="lin" valueType="num">
                                      <p:cBhvr>
                                        <p:cTn id="8"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Effect transition="in" filter="fade">
                                      <p:cBhvr>
                                        <p:cTn id="14" dur="1000"/>
                                        <p:tgtEl>
                                          <p:spTgt spid="9219">
                                            <p:txEl>
                                              <p:pRg st="1" end="1"/>
                                            </p:txEl>
                                          </p:spTgt>
                                        </p:tgtEl>
                                      </p:cBhvr>
                                    </p:animEffect>
                                    <p:anim calcmode="lin" valueType="num">
                                      <p:cBhvr>
                                        <p:cTn id="15"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1034"/>
          <p:cNvSpPr>
            <a:spLocks noGrp="1" noChangeArrowheads="1"/>
          </p:cNvSpPr>
          <p:nvPr>
            <p:ph type="title"/>
          </p:nvPr>
        </p:nvSpPr>
        <p:spPr>
          <a:xfrm>
            <a:off x="685800" y="609600"/>
            <a:ext cx="6781800" cy="1019175"/>
          </a:xfrm>
        </p:spPr>
        <p:txBody>
          <a:bodyPr/>
          <a:lstStyle/>
          <a:p>
            <a:pPr algn="l" eaLnBrk="1" hangingPunct="1">
              <a:lnSpc>
                <a:spcPct val="90000"/>
              </a:lnSpc>
            </a:pPr>
            <a:r>
              <a:rPr lang="en-US" sz="3000" b="1" smtClean="0"/>
              <a:t>Issues in Restructuring </a:t>
            </a:r>
          </a:p>
        </p:txBody>
      </p:sp>
      <p:sp>
        <p:nvSpPr>
          <p:cNvPr id="105483" name="Rectangle 1035"/>
          <p:cNvSpPr>
            <a:spLocks noGrp="1" noChangeArrowheads="1"/>
          </p:cNvSpPr>
          <p:nvPr>
            <p:ph type="body" idx="1"/>
          </p:nvPr>
        </p:nvSpPr>
        <p:spPr>
          <a:xfrm>
            <a:off x="457200" y="1639888"/>
            <a:ext cx="8229600" cy="4525962"/>
          </a:xfrm>
        </p:spPr>
        <p:txBody>
          <a:bodyPr/>
          <a:lstStyle/>
          <a:p>
            <a:pPr algn="just" eaLnBrk="1" hangingPunct="1"/>
            <a:r>
              <a:rPr lang="en-US" smtClean="0"/>
              <a:t>Restructuring operations is a long-term solution to reducing economic exposure. It is a much more complex task than hedging any foreign currency transaction.</a:t>
            </a:r>
          </a:p>
          <a:p>
            <a:pPr algn="just" eaLnBrk="1" hangingPunct="1"/>
            <a:r>
              <a:rPr lang="en-US" smtClean="0"/>
              <a:t>MNCs must be very confident about the long-term potential benefits before they proceed to restructure their operations, because of the high reversal costs.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5483">
                                            <p:txEl>
                                              <p:pRg st="0" end="0"/>
                                            </p:txEl>
                                          </p:spTgt>
                                        </p:tgtEl>
                                        <p:attrNameLst>
                                          <p:attrName>style.visibility</p:attrName>
                                        </p:attrNameLst>
                                      </p:cBhvr>
                                      <p:to>
                                        <p:strVal val="visible"/>
                                      </p:to>
                                    </p:set>
                                    <p:animEffect transition="in" filter="wipe(left)">
                                      <p:cBhvr>
                                        <p:cTn id="7" dur="500"/>
                                        <p:tgtEl>
                                          <p:spTgt spid="105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5483">
                                            <p:txEl>
                                              <p:pRg st="1" end="1"/>
                                            </p:txEl>
                                          </p:spTgt>
                                        </p:tgtEl>
                                        <p:attrNameLst>
                                          <p:attrName>style.visibility</p:attrName>
                                        </p:attrNameLst>
                                      </p:cBhvr>
                                      <p:to>
                                        <p:strVal val="visible"/>
                                      </p:to>
                                    </p:set>
                                    <p:animEffect transition="in" filter="wipe(left)">
                                      <p:cBhvr>
                                        <p:cTn id="12" dur="500"/>
                                        <p:tgtEl>
                                          <p:spTgt spid="1054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30" name="Rectangle 1030"/>
          <p:cNvSpPr>
            <a:spLocks noGrp="1" noChangeArrowheads="1"/>
          </p:cNvSpPr>
          <p:nvPr>
            <p:ph type="body" idx="1"/>
          </p:nvPr>
        </p:nvSpPr>
        <p:spPr>
          <a:xfrm>
            <a:off x="685800" y="1905000"/>
            <a:ext cx="7772400" cy="4191000"/>
          </a:xfrm>
        </p:spPr>
        <p:txBody>
          <a:bodyPr rtlCol="0">
            <a:normAutofit lnSpcReduction="10000"/>
          </a:bodyPr>
          <a:lstStyle/>
          <a:p>
            <a:pPr algn="just" eaLnBrk="1" fontAlgn="auto" hangingPunct="1">
              <a:spcAft>
                <a:spcPts val="0"/>
              </a:spcAft>
              <a:buFont typeface="Arial" pitchFamily="34" charset="0"/>
              <a:buChar char="•"/>
              <a:defRPr/>
            </a:pPr>
            <a:r>
              <a:rPr lang="en-US" dirty="0" smtClean="0"/>
              <a:t>Restructuring may involve:</a:t>
            </a:r>
          </a:p>
          <a:p>
            <a:pPr marL="971550" lvl="1" indent="-514350" algn="just" eaLnBrk="1" fontAlgn="auto" hangingPunct="1">
              <a:spcAft>
                <a:spcPts val="0"/>
              </a:spcAft>
              <a:buSzPct val="90000"/>
              <a:buFont typeface="+mj-lt"/>
              <a:buAutoNum type="arabicPeriod"/>
              <a:defRPr/>
            </a:pPr>
            <a:r>
              <a:rPr lang="en-US" dirty="0" smtClean="0"/>
              <a:t>increasing/reducing sales in new or existing foreign markets,</a:t>
            </a:r>
          </a:p>
          <a:p>
            <a:pPr marL="971550" lvl="1" indent="-514350" algn="just" eaLnBrk="1" fontAlgn="auto" hangingPunct="1">
              <a:spcAft>
                <a:spcPts val="0"/>
              </a:spcAft>
              <a:buSzPct val="90000"/>
              <a:buFont typeface="+mj-lt"/>
              <a:buAutoNum type="arabicPeriod"/>
              <a:defRPr/>
            </a:pPr>
            <a:r>
              <a:rPr lang="en-US" dirty="0" smtClean="0"/>
              <a:t>increasing/reducing dependency on foreign suppliers,</a:t>
            </a:r>
          </a:p>
          <a:p>
            <a:pPr marL="971550" lvl="1" indent="-514350" algn="just" eaLnBrk="1" fontAlgn="auto" hangingPunct="1">
              <a:spcAft>
                <a:spcPts val="0"/>
              </a:spcAft>
              <a:buSzPct val="90000"/>
              <a:buFont typeface="+mj-lt"/>
              <a:buAutoNum type="arabicPeriod"/>
              <a:defRPr/>
            </a:pPr>
            <a:r>
              <a:rPr lang="en-US" dirty="0" smtClean="0"/>
              <a:t>establishing/eliminating production facilities in foreign markets, and/or</a:t>
            </a:r>
          </a:p>
          <a:p>
            <a:pPr marL="971550" lvl="1" indent="-514350" algn="just" eaLnBrk="1" fontAlgn="auto" hangingPunct="1">
              <a:spcAft>
                <a:spcPts val="0"/>
              </a:spcAft>
              <a:buSzPct val="90000"/>
              <a:buFont typeface="+mj-lt"/>
              <a:buAutoNum type="arabicPeriod"/>
              <a:defRPr/>
            </a:pPr>
            <a:r>
              <a:rPr lang="en-US" dirty="0" smtClean="0"/>
              <a:t>increasing/reducing the level of debt denominated in foreign currencies.</a:t>
            </a:r>
          </a:p>
        </p:txBody>
      </p:sp>
      <p:sp>
        <p:nvSpPr>
          <p:cNvPr id="27651" name="Rectangle 1038"/>
          <p:cNvSpPr>
            <a:spLocks noGrp="1" noChangeArrowheads="1"/>
          </p:cNvSpPr>
          <p:nvPr>
            <p:ph type="title"/>
          </p:nvPr>
        </p:nvSpPr>
        <p:spPr>
          <a:xfrm>
            <a:off x="685800" y="609600"/>
            <a:ext cx="6781800" cy="1143000"/>
          </a:xfrm>
          <a:noFill/>
        </p:spPr>
        <p:txBody>
          <a:bodyPr/>
          <a:lstStyle/>
          <a:p>
            <a:pPr algn="l" eaLnBrk="1" hangingPunct="1">
              <a:lnSpc>
                <a:spcPct val="90000"/>
              </a:lnSpc>
            </a:pPr>
            <a:r>
              <a:rPr lang="en-US" sz="3600" b="1" smtClean="0"/>
              <a:t>Issues in the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3430">
                                            <p:txEl>
                                              <p:pRg st="0" end="0"/>
                                            </p:txEl>
                                          </p:spTgt>
                                        </p:tgtEl>
                                        <p:attrNameLst>
                                          <p:attrName>style.visibility</p:attrName>
                                        </p:attrNameLst>
                                      </p:cBhvr>
                                      <p:to>
                                        <p:strVal val="visible"/>
                                      </p:to>
                                    </p:set>
                                    <p:animEffect transition="in" filter="wipe(left)">
                                      <p:cBhvr>
                                        <p:cTn id="7" dur="500"/>
                                        <p:tgtEl>
                                          <p:spTgt spid="1034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3430">
                                            <p:txEl>
                                              <p:pRg st="1" end="1"/>
                                            </p:txEl>
                                          </p:spTgt>
                                        </p:tgtEl>
                                        <p:attrNameLst>
                                          <p:attrName>style.visibility</p:attrName>
                                        </p:attrNameLst>
                                      </p:cBhvr>
                                      <p:to>
                                        <p:strVal val="visible"/>
                                      </p:to>
                                    </p:set>
                                    <p:animEffect transition="in" filter="wipe(left)">
                                      <p:cBhvr>
                                        <p:cTn id="12" dur="500"/>
                                        <p:tgtEl>
                                          <p:spTgt spid="1034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3430">
                                            <p:txEl>
                                              <p:pRg st="2" end="2"/>
                                            </p:txEl>
                                          </p:spTgt>
                                        </p:tgtEl>
                                        <p:attrNameLst>
                                          <p:attrName>style.visibility</p:attrName>
                                        </p:attrNameLst>
                                      </p:cBhvr>
                                      <p:to>
                                        <p:strVal val="visible"/>
                                      </p:to>
                                    </p:set>
                                    <p:animEffect transition="in" filter="wipe(left)">
                                      <p:cBhvr>
                                        <p:cTn id="17" dur="500"/>
                                        <p:tgtEl>
                                          <p:spTgt spid="1034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3430">
                                            <p:txEl>
                                              <p:pRg st="3" end="3"/>
                                            </p:txEl>
                                          </p:spTgt>
                                        </p:tgtEl>
                                        <p:attrNameLst>
                                          <p:attrName>style.visibility</p:attrName>
                                        </p:attrNameLst>
                                      </p:cBhvr>
                                      <p:to>
                                        <p:strVal val="visible"/>
                                      </p:to>
                                    </p:set>
                                    <p:animEffect transition="in" filter="wipe(left)">
                                      <p:cBhvr>
                                        <p:cTn id="22" dur="500"/>
                                        <p:tgtEl>
                                          <p:spTgt spid="10343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3430">
                                            <p:txEl>
                                              <p:pRg st="4" end="4"/>
                                            </p:txEl>
                                          </p:spTgt>
                                        </p:tgtEl>
                                        <p:attrNameLst>
                                          <p:attrName>style.visibility</p:attrName>
                                        </p:attrNameLst>
                                      </p:cBhvr>
                                      <p:to>
                                        <p:strVal val="visible"/>
                                      </p:to>
                                    </p:set>
                                    <p:animEffect transition="in" filter="wipe(left)">
                                      <p:cBhvr>
                                        <p:cTn id="27" dur="500"/>
                                        <p:tgtEl>
                                          <p:spTgt spid="1034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0" grpId="0" build="p" bldLvl="2"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algn="l" eaLnBrk="1" hangingPunct="1"/>
            <a:r>
              <a:rPr lang="en-GB" smtClean="0"/>
              <a:t>Review</a:t>
            </a:r>
          </a:p>
        </p:txBody>
      </p:sp>
      <p:sp>
        <p:nvSpPr>
          <p:cNvPr id="50179" name="Content Placeholder 2"/>
          <p:cNvSpPr>
            <a:spLocks noGrp="1"/>
          </p:cNvSpPr>
          <p:nvPr>
            <p:ph idx="1"/>
          </p:nvPr>
        </p:nvSpPr>
        <p:spPr>
          <a:xfrm>
            <a:off x="457200" y="1295400"/>
            <a:ext cx="8229600" cy="4525963"/>
          </a:xfrm>
        </p:spPr>
        <p:txBody>
          <a:bodyPr>
            <a:noAutofit/>
          </a:bodyPr>
          <a:lstStyle/>
          <a:p>
            <a:pPr>
              <a:lnSpc>
                <a:spcPct val="200000"/>
              </a:lnSpc>
            </a:pPr>
            <a:r>
              <a:rPr lang="en-GB" sz="2400" dirty="0" smtClean="0"/>
              <a:t>Economic Exposure with Empirical Analysis</a:t>
            </a:r>
          </a:p>
          <a:p>
            <a:pPr>
              <a:lnSpc>
                <a:spcPct val="200000"/>
              </a:lnSpc>
            </a:pPr>
            <a:r>
              <a:rPr lang="en-US" sz="2400" dirty="0" smtClean="0"/>
              <a:t>An </a:t>
            </a:r>
            <a:r>
              <a:rPr lang="en-US" sz="2400" dirty="0" smtClean="0"/>
              <a:t>MNC can determine its exposure by assessing the </a:t>
            </a:r>
            <a:r>
              <a:rPr lang="en-US" sz="2400" dirty="0" smtClean="0"/>
              <a:t>sensitivity</a:t>
            </a:r>
          </a:p>
          <a:p>
            <a:pPr>
              <a:lnSpc>
                <a:spcPct val="200000"/>
              </a:lnSpc>
            </a:pPr>
            <a:r>
              <a:rPr lang="en-GB" sz="2400" dirty="0" smtClean="0"/>
              <a:t>MNC can reduce its exposure</a:t>
            </a:r>
          </a:p>
          <a:p>
            <a:pPr>
              <a:lnSpc>
                <a:spcPct val="200000"/>
              </a:lnSpc>
            </a:pPr>
            <a:r>
              <a:rPr lang="en-GB" sz="2400" dirty="0" smtClean="0"/>
              <a:t>Restructuring</a:t>
            </a:r>
          </a:p>
          <a:p>
            <a:pPr>
              <a:lnSpc>
                <a:spcPct val="200000"/>
              </a:lnSpc>
            </a:pPr>
            <a:r>
              <a:rPr lang="en-GB" sz="2400" dirty="0" smtClean="0"/>
              <a:t>Issues in Restructuring                                                       </a:t>
            </a:r>
            <a:r>
              <a:rPr lang="en-GB" sz="1200" dirty="0" smtClean="0"/>
              <a:t>Source</a:t>
            </a:r>
            <a:r>
              <a:rPr lang="en-GB" sz="1200" dirty="0" smtClean="0"/>
              <a:t>: Adopted from South-Western/ Thomson Learning 2006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additive="base">
                                        <p:cTn id="7" dur="5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179">
                                            <p:txEl>
                                              <p:pRg st="1" end="1"/>
                                            </p:txEl>
                                          </p:spTgt>
                                        </p:tgtEl>
                                        <p:attrNameLst>
                                          <p:attrName>style.visibility</p:attrName>
                                        </p:attrNameLst>
                                      </p:cBhvr>
                                      <p:to>
                                        <p:strVal val="visible"/>
                                      </p:to>
                                    </p:set>
                                    <p:anim calcmode="lin" valueType="num">
                                      <p:cBhvr additive="base">
                                        <p:cTn id="13" dur="5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179">
                                            <p:txEl>
                                              <p:pRg st="2" end="2"/>
                                            </p:txEl>
                                          </p:spTgt>
                                        </p:tgtEl>
                                        <p:attrNameLst>
                                          <p:attrName>style.visibility</p:attrName>
                                        </p:attrNameLst>
                                      </p:cBhvr>
                                      <p:to>
                                        <p:strVal val="visible"/>
                                      </p:to>
                                    </p:set>
                                    <p:anim calcmode="lin" valueType="num">
                                      <p:cBhvr additive="base">
                                        <p:cTn id="19" dur="5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01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0179">
                                            <p:txEl>
                                              <p:pRg st="3" end="3"/>
                                            </p:txEl>
                                          </p:spTgt>
                                        </p:tgtEl>
                                        <p:attrNameLst>
                                          <p:attrName>style.visibility</p:attrName>
                                        </p:attrNameLst>
                                      </p:cBhvr>
                                      <p:to>
                                        <p:strVal val="visible"/>
                                      </p:to>
                                    </p:set>
                                    <p:anim calcmode="lin" valueType="num">
                                      <p:cBhvr additive="base">
                                        <p:cTn id="25" dur="5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1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0179">
                                            <p:txEl>
                                              <p:pRg st="4" end="4"/>
                                            </p:txEl>
                                          </p:spTgt>
                                        </p:tgtEl>
                                        <p:attrNameLst>
                                          <p:attrName>style.visibility</p:attrName>
                                        </p:attrNameLst>
                                      </p:cBhvr>
                                      <p:to>
                                        <p:strVal val="visible"/>
                                      </p:to>
                                    </p:set>
                                    <p:anim calcmode="lin" valueType="num">
                                      <p:cBhvr additive="base">
                                        <p:cTn id="31" dur="5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01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483</Words>
  <Application>Microsoft Office PowerPoint</Application>
  <PresentationFormat>On-screen Show (4:3)</PresentationFormat>
  <Paragraphs>45</Paragraphs>
  <Slides>13</Slides>
  <Notes>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INTERNATIONAL FINANCE</vt:lpstr>
      <vt:lpstr>Review</vt:lpstr>
      <vt:lpstr>Managing Economic Exposure And Translation Exposure</vt:lpstr>
      <vt:lpstr>Economic Exposure</vt:lpstr>
      <vt:lpstr>Economic Exposure</vt:lpstr>
      <vt:lpstr>Economic Exposure</vt:lpstr>
      <vt:lpstr>Original Impact of Exchange Rate Movements on Earnings: Madison, Inc. (In Millions)</vt:lpstr>
      <vt:lpstr> Economic Exposure</vt:lpstr>
      <vt:lpstr>Restructuring</vt:lpstr>
      <vt:lpstr>Restructuring and  Reduction  in  Economic Exposure</vt:lpstr>
      <vt:lpstr>Issues in Restructuring </vt:lpstr>
      <vt:lpstr>Issues in the Restructuring</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FINANCE</dc:title>
  <dc:creator>Administrator</dc:creator>
  <cp:lastModifiedBy>Administrator</cp:lastModifiedBy>
  <cp:revision>6</cp:revision>
  <dcterms:created xsi:type="dcterms:W3CDTF">2014-06-24T13:39:34Z</dcterms:created>
  <dcterms:modified xsi:type="dcterms:W3CDTF">2014-06-24T14:57:08Z</dcterms:modified>
</cp:coreProperties>
</file>