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90" r:id="rId2"/>
    <p:sldId id="292" r:id="rId3"/>
    <p:sldId id="291"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9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95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818374-BBCD-4F13-A53B-AA46876A8486}" type="datetimeFigureOut">
              <a:rPr lang="en-US" smtClean="0"/>
              <a:t>13/06/2014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AACB1B-BB0E-46D3-9D00-2F339767731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noTextEdit="1"/>
          </p:cNvSpPr>
          <p:nvPr>
            <p:ph type="sldImg"/>
          </p:nvPr>
        </p:nvSpPr>
        <p:spPr>
          <a:xfrm>
            <a:off x="1150938" y="692150"/>
            <a:ext cx="4556125" cy="3416300"/>
          </a:xfrm>
          <a:ln cap="flat"/>
        </p:spPr>
      </p:sp>
      <p:sp>
        <p:nvSpPr>
          <p:cNvPr id="5325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ChangeArrowheads="1" noTextEdit="1"/>
          </p:cNvSpPr>
          <p:nvPr>
            <p:ph type="sldImg"/>
          </p:nvPr>
        </p:nvSpPr>
        <p:spPr>
          <a:xfrm>
            <a:off x="1150938" y="692150"/>
            <a:ext cx="4556125" cy="3416300"/>
          </a:xfrm>
          <a:ln cap="flat"/>
        </p:spPr>
      </p:sp>
      <p:sp>
        <p:nvSpPr>
          <p:cNvPr id="5427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noTextEdit="1"/>
          </p:cNvSpPr>
          <p:nvPr>
            <p:ph type="sldImg"/>
          </p:nvPr>
        </p:nvSpPr>
        <p:spPr>
          <a:xfrm>
            <a:off x="1150938" y="692150"/>
            <a:ext cx="4556125" cy="3416300"/>
          </a:xfrm>
          <a:ln cap="flat"/>
        </p:spPr>
      </p:sp>
      <p:sp>
        <p:nvSpPr>
          <p:cNvPr id="5529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296DE5-F14B-4127-A5A9-9C619F21EE4D}" type="datetimeFigureOut">
              <a:rPr lang="en-US" smtClean="0"/>
              <a:t>13/06/2014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296DE5-F14B-4127-A5A9-9C619F21EE4D}" type="datetimeFigureOut">
              <a:rPr lang="en-US" smtClean="0"/>
              <a:t>13/06/2014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296DE5-F14B-4127-A5A9-9C619F21EE4D}" type="datetimeFigureOut">
              <a:rPr lang="en-US" smtClean="0"/>
              <a:t>13/06/2014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296DE5-F14B-4127-A5A9-9C619F21EE4D}" type="datetimeFigureOut">
              <a:rPr lang="en-US" smtClean="0"/>
              <a:t>13/06/2014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296DE5-F14B-4127-A5A9-9C619F21EE4D}" type="datetimeFigureOut">
              <a:rPr lang="en-US" smtClean="0"/>
              <a:t>13/06/2014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296DE5-F14B-4127-A5A9-9C619F21EE4D}" type="datetimeFigureOut">
              <a:rPr lang="en-US" smtClean="0"/>
              <a:t>13/06/2014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296DE5-F14B-4127-A5A9-9C619F21EE4D}" type="datetimeFigureOut">
              <a:rPr lang="en-US" smtClean="0"/>
              <a:t>13/06/2014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296DE5-F14B-4127-A5A9-9C619F21EE4D}" type="datetimeFigureOut">
              <a:rPr lang="en-US" smtClean="0"/>
              <a:t>13/06/2014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296DE5-F14B-4127-A5A9-9C619F21EE4D}" type="datetimeFigureOut">
              <a:rPr lang="en-US" smtClean="0"/>
              <a:t>13/06/2014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296DE5-F14B-4127-A5A9-9C619F21EE4D}" type="datetimeFigureOut">
              <a:rPr lang="en-US" smtClean="0"/>
              <a:t>13/06/2014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296DE5-F14B-4127-A5A9-9C619F21EE4D}" type="datetimeFigureOut">
              <a:rPr lang="en-US" smtClean="0"/>
              <a:t>13/06/2014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D5BE3E-67BE-4448-A6A9-FA7F54E0786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296DE5-F14B-4127-A5A9-9C619F21EE4D}" type="datetimeFigureOut">
              <a:rPr lang="en-US" smtClean="0"/>
              <a:t>13/06/2014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D5BE3E-67BE-4448-A6A9-FA7F54E0786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4"/>
          <p:cNvSpPr>
            <a:spLocks noGrp="1"/>
          </p:cNvSpPr>
          <p:nvPr>
            <p:ph type="title"/>
          </p:nvPr>
        </p:nvSpPr>
        <p:spPr>
          <a:xfrm>
            <a:off x="539750" y="2492375"/>
            <a:ext cx="8132763" cy="1362075"/>
          </a:xfrm>
        </p:spPr>
        <p:txBody>
          <a:bodyPr/>
          <a:lstStyle/>
          <a:p>
            <a:pPr algn="ctr"/>
            <a:r>
              <a:rPr lang="en-US" cap="none" dirty="0" smtClean="0"/>
              <a:t>International Finance</a:t>
            </a:r>
            <a:endParaRPr lang="en-GB" cap="none" dirty="0" smtClean="0"/>
          </a:p>
        </p:txBody>
      </p:sp>
      <p:pic>
        <p:nvPicPr>
          <p:cNvPr id="1028" name="Picture 24" descr="D:\Virtual Campus\Lec International Finance\images\IFM.jpg"/>
          <p:cNvPicPr>
            <a:picLocks noChangeAspect="1" noChangeArrowheads="1"/>
          </p:cNvPicPr>
          <p:nvPr/>
        </p:nvPicPr>
        <p:blipFill>
          <a:blip r:embed="rId4" cstate="print"/>
          <a:srcRect/>
          <a:stretch>
            <a:fillRect/>
          </a:stretch>
        </p:blipFill>
        <p:spPr bwMode="auto">
          <a:xfrm>
            <a:off x="3708400" y="4841875"/>
            <a:ext cx="5124450" cy="2016125"/>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21</a:t>
            </a:r>
            <a:endParaRPr lang="en-GB" sz="3600" i="1" dirty="0">
              <a:latin typeface="+mj-lt"/>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Review</a:t>
            </a:r>
            <a:endParaRPr lang="en-US" dirty="0"/>
          </a:p>
        </p:txBody>
      </p:sp>
      <p:sp>
        <p:nvSpPr>
          <p:cNvPr id="3" name="Content Placeholder 2"/>
          <p:cNvSpPr>
            <a:spLocks noGrp="1"/>
          </p:cNvSpPr>
          <p:nvPr>
            <p:ph idx="1"/>
          </p:nvPr>
        </p:nvSpPr>
        <p:spPr/>
        <p:txBody>
          <a:bodyPr/>
          <a:lstStyle/>
          <a:p>
            <a:r>
              <a:rPr lang="en-US" b="0" dirty="0" smtClean="0"/>
              <a:t>MNCs need exchange rate forecasts for their</a:t>
            </a:r>
          </a:p>
          <a:p>
            <a:endParaRPr lang="en-US" b="0" dirty="0" smtClean="0"/>
          </a:p>
          <a:p>
            <a:pPr marL="800100" lvl="1" indent="-342900"/>
            <a:r>
              <a:rPr lang="en-US" dirty="0" smtClean="0"/>
              <a:t>Hedging Decisions,</a:t>
            </a:r>
          </a:p>
          <a:p>
            <a:pPr marL="800100" lvl="1" indent="-342900"/>
            <a:r>
              <a:rPr lang="en-US" dirty="0" smtClean="0"/>
              <a:t>Short-term Financing Decisions,</a:t>
            </a:r>
          </a:p>
          <a:p>
            <a:pPr marL="800100" lvl="1" indent="-342900"/>
            <a:r>
              <a:rPr lang="en-US" dirty="0" smtClean="0"/>
              <a:t>Short-term Investment Decisions,</a:t>
            </a:r>
          </a:p>
          <a:p>
            <a:pPr marL="800100" lvl="1" indent="-342900"/>
            <a:r>
              <a:rPr lang="en-US" dirty="0" smtClean="0"/>
              <a:t>Capital Budgeting Decisions,</a:t>
            </a:r>
          </a:p>
          <a:p>
            <a:pPr marL="800100" lvl="1" indent="-342900"/>
            <a:r>
              <a:rPr lang="en-US" dirty="0" smtClean="0"/>
              <a:t>Earnings Assessments</a:t>
            </a:r>
          </a:p>
          <a:p>
            <a:r>
              <a:rPr lang="en-US" sz="1200" dirty="0" smtClean="0"/>
              <a:t>Adopted from South Western /Thomson Learning 2006</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 calcmode="lin" valueType="num">
                                      <p:cBhvr additive="base">
                                        <p:cTn id="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4"/>
          <p:cNvSpPr>
            <a:spLocks noGrp="1"/>
          </p:cNvSpPr>
          <p:nvPr>
            <p:ph type="title"/>
          </p:nvPr>
        </p:nvSpPr>
        <p:spPr>
          <a:xfrm>
            <a:off x="539750" y="2492375"/>
            <a:ext cx="8132763" cy="1362075"/>
          </a:xfrm>
        </p:spPr>
        <p:txBody>
          <a:bodyPr rtlCol="0">
            <a:normAutofit/>
          </a:bodyPr>
          <a:lstStyle/>
          <a:p>
            <a:pPr fontAlgn="auto">
              <a:spcAft>
                <a:spcPts val="0"/>
              </a:spcAft>
              <a:defRPr/>
            </a:pPr>
            <a:r>
              <a:rPr lang="en-US" sz="3600" dirty="0" smtClean="0">
                <a:solidFill>
                  <a:schemeClr val="tx1"/>
                </a:solidFill>
              </a:rPr>
              <a:t>Forecasting Exchange Rates</a:t>
            </a:r>
            <a:endParaRPr lang="en-GB" sz="3600" cap="none" dirty="0" smtClean="0"/>
          </a:p>
        </p:txBody>
      </p:sp>
      <p:pic>
        <p:nvPicPr>
          <p:cNvPr id="2052" name="Picture 24" descr="D:\Virtual Campus\Lec International Finance\images\IFM.jpg"/>
          <p:cNvPicPr>
            <a:picLocks noChangeAspect="1" noChangeArrowheads="1"/>
          </p:cNvPicPr>
          <p:nvPr/>
        </p:nvPicPr>
        <p:blipFill>
          <a:blip r:embed="rId4" cstate="print"/>
          <a:srcRect/>
          <a:stretch>
            <a:fillRect/>
          </a:stretch>
        </p:blipFill>
        <p:spPr bwMode="auto">
          <a:xfrm>
            <a:off x="3708400" y="4841875"/>
            <a:ext cx="5124450" cy="2016125"/>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21</a:t>
            </a:r>
            <a:endParaRPr lang="en-GB" sz="3600" i="1" dirty="0">
              <a:latin typeface="+mj-lt"/>
              <a:cs typeface="+mn-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82" name="Rectangle 6"/>
          <p:cNvSpPr>
            <a:spLocks noGrp="1" noChangeArrowheads="1"/>
          </p:cNvSpPr>
          <p:nvPr>
            <p:ph type="body" idx="1"/>
          </p:nvPr>
        </p:nvSpPr>
        <p:spPr>
          <a:xfrm>
            <a:off x="684213" y="2209800"/>
            <a:ext cx="7772400" cy="4243388"/>
          </a:xfrm>
        </p:spPr>
        <p:txBody>
          <a:bodyPr/>
          <a:lstStyle/>
          <a:p>
            <a:pPr algn="just"/>
            <a:r>
              <a:rPr lang="en-US" sz="2000" b="0" dirty="0" smtClean="0"/>
              <a:t>MNCs need exchange rate forecasts for their:</a:t>
            </a:r>
          </a:p>
          <a:p>
            <a:pPr marL="800100" lvl="1" indent="-342900" algn="just"/>
            <a:endParaRPr lang="en-US" sz="2400" b="1" u="sng" dirty="0" smtClean="0"/>
          </a:p>
          <a:p>
            <a:pPr marL="800100" lvl="1" indent="-342900" algn="just"/>
            <a:r>
              <a:rPr lang="en-US" sz="2400" b="1" u="sng" dirty="0" smtClean="0"/>
              <a:t>Earnings </a:t>
            </a:r>
            <a:r>
              <a:rPr lang="en-US" sz="2400" b="1" u="sng" dirty="0" smtClean="0"/>
              <a:t>assessments</a:t>
            </a:r>
          </a:p>
          <a:p>
            <a:pPr algn="just"/>
            <a:endParaRPr lang="en-GB" sz="2000" b="0" dirty="0" smtClean="0"/>
          </a:p>
          <a:p>
            <a:pPr algn="just"/>
            <a:r>
              <a:rPr lang="en-GB" sz="2000" b="0" dirty="0" smtClean="0"/>
              <a:t>The  </a:t>
            </a:r>
            <a:r>
              <a:rPr lang="en-GB" sz="2000" b="0" dirty="0" smtClean="0"/>
              <a:t>parent’s  decision  about  whether  a foreign  subsidiary should  reinvest earnings in a foreign country  or remit earnings back to the parent may be </a:t>
            </a:r>
            <a:r>
              <a:rPr lang="en-GB" sz="2000" b="0" dirty="0" err="1" smtClean="0"/>
              <a:t>inﬂuenced</a:t>
            </a:r>
            <a:r>
              <a:rPr lang="en-GB" sz="2000" b="0" dirty="0" smtClean="0"/>
              <a:t>  by exchange rate forecasts. </a:t>
            </a:r>
          </a:p>
          <a:p>
            <a:pPr marL="800100" lvl="1" indent="-342900" algn="just">
              <a:buFontTx/>
              <a:buNone/>
            </a:pPr>
            <a:endParaRPr lang="en-US" sz="2000" dirty="0" smtClean="0"/>
          </a:p>
        </p:txBody>
      </p:sp>
      <p:sp>
        <p:nvSpPr>
          <p:cNvPr id="13315" name="Rectangle 8"/>
          <p:cNvSpPr>
            <a:spLocks noGrp="1" noChangeArrowheads="1"/>
          </p:cNvSpPr>
          <p:nvPr>
            <p:ph type="title"/>
          </p:nvPr>
        </p:nvSpPr>
        <p:spPr>
          <a:xfrm>
            <a:off x="701675" y="628650"/>
            <a:ext cx="6342063" cy="1143000"/>
          </a:xfrm>
          <a:noFill/>
        </p:spPr>
        <p:txBody>
          <a:bodyPr/>
          <a:lstStyle/>
          <a:p>
            <a:pPr algn="l">
              <a:lnSpc>
                <a:spcPct val="80000"/>
              </a:lnSpc>
            </a:pPr>
            <a:r>
              <a:rPr lang="en-US" sz="3200" smtClean="0"/>
              <a:t>Why Firms Forecast</a:t>
            </a:r>
            <a:br>
              <a:rPr lang="en-US" sz="3200" smtClean="0"/>
            </a:br>
            <a:r>
              <a:rPr lang="en-US" sz="3200" smtClean="0"/>
              <a:t>Exchange Rates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1382">
                                            <p:txEl>
                                              <p:pRg st="0" end="0"/>
                                            </p:txEl>
                                          </p:spTgt>
                                        </p:tgtEl>
                                        <p:attrNameLst>
                                          <p:attrName>style.visibility</p:attrName>
                                        </p:attrNameLst>
                                      </p:cBhvr>
                                      <p:to>
                                        <p:strVal val="visible"/>
                                      </p:to>
                                    </p:set>
                                    <p:animEffect transition="in" filter="wipe(left)">
                                      <p:cBhvr>
                                        <p:cTn id="7" dur="500"/>
                                        <p:tgtEl>
                                          <p:spTgt spid="1013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1382">
                                            <p:txEl>
                                              <p:pRg st="2" end="2"/>
                                            </p:txEl>
                                          </p:spTgt>
                                        </p:tgtEl>
                                        <p:attrNameLst>
                                          <p:attrName>style.visibility</p:attrName>
                                        </p:attrNameLst>
                                      </p:cBhvr>
                                      <p:to>
                                        <p:strVal val="visible"/>
                                      </p:to>
                                    </p:set>
                                    <p:animEffect transition="in" filter="wipe(left)">
                                      <p:cBhvr>
                                        <p:cTn id="12" dur="500"/>
                                        <p:tgtEl>
                                          <p:spTgt spid="10138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1382">
                                            <p:txEl>
                                              <p:pRg st="4" end="4"/>
                                            </p:txEl>
                                          </p:spTgt>
                                        </p:tgtEl>
                                        <p:attrNameLst>
                                          <p:attrName>style.visibility</p:attrName>
                                        </p:attrNameLst>
                                      </p:cBhvr>
                                      <p:to>
                                        <p:strVal val="visible"/>
                                      </p:to>
                                    </p:set>
                                    <p:animEffect transition="in" filter="wipe(left)">
                                      <p:cBhvr>
                                        <p:cTn id="17" dur="500"/>
                                        <p:tgtEl>
                                          <p:spTgt spid="10138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2"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85800" y="609600"/>
            <a:ext cx="7772400" cy="515938"/>
          </a:xfrm>
        </p:spPr>
        <p:txBody>
          <a:bodyPr>
            <a:normAutofit fontScale="90000"/>
          </a:bodyPr>
          <a:lstStyle/>
          <a:p>
            <a:pPr algn="l"/>
            <a:r>
              <a:rPr lang="en-GB" smtClean="0"/>
              <a:t>Example</a:t>
            </a:r>
          </a:p>
        </p:txBody>
      </p:sp>
      <p:sp>
        <p:nvSpPr>
          <p:cNvPr id="3" name="Content Placeholder 2"/>
          <p:cNvSpPr>
            <a:spLocks noGrp="1"/>
          </p:cNvSpPr>
          <p:nvPr>
            <p:ph idx="1"/>
          </p:nvPr>
        </p:nvSpPr>
        <p:spPr>
          <a:xfrm>
            <a:off x="755650" y="1828800"/>
            <a:ext cx="7550150" cy="4724400"/>
          </a:xfrm>
        </p:spPr>
        <p:txBody>
          <a:bodyPr>
            <a:normAutofit fontScale="92500"/>
          </a:bodyPr>
          <a:lstStyle/>
          <a:p>
            <a:pPr algn="just"/>
            <a:r>
              <a:rPr lang="en-GB" sz="2200" b="0" dirty="0" smtClean="0"/>
              <a:t>XYZ company has a large amount of business in Europe. </a:t>
            </a:r>
            <a:endParaRPr lang="en-GB" sz="2200" b="0" dirty="0" smtClean="0"/>
          </a:p>
          <a:p>
            <a:pPr algn="just"/>
            <a:endParaRPr lang="en-GB" sz="2200" b="0" dirty="0" smtClean="0"/>
          </a:p>
          <a:p>
            <a:pPr algn="just"/>
            <a:r>
              <a:rPr lang="en-GB" sz="2200" b="0" dirty="0" smtClean="0"/>
              <a:t>Its </a:t>
            </a:r>
            <a:r>
              <a:rPr lang="en-GB" sz="2200" b="0" dirty="0" smtClean="0"/>
              <a:t>forecast of consolidated earnings requires a forecast of earnings generated by subsidiaries in each country along with a forecast of the exchange rate at which those earnings will be translated into dollars (in order to consolidate all earnings into a single currency). </a:t>
            </a:r>
            <a:endParaRPr lang="en-GB" sz="2200" b="0" dirty="0" smtClean="0"/>
          </a:p>
          <a:p>
            <a:pPr algn="just"/>
            <a:endParaRPr lang="en-GB" sz="2200" b="0" dirty="0" smtClean="0"/>
          </a:p>
          <a:p>
            <a:pPr algn="just"/>
            <a:r>
              <a:rPr lang="en-GB" sz="2200" b="0" dirty="0" smtClean="0"/>
              <a:t>Given the uncertainty of exchange rates and other factors that affect earnings, XYZ uses a range when forecasting its earnings</a:t>
            </a:r>
            <a:r>
              <a:rPr lang="en-GB" sz="2200" b="0" dirty="0" smtClean="0"/>
              <a:t>.</a:t>
            </a:r>
          </a:p>
          <a:p>
            <a:pPr algn="just"/>
            <a:endParaRPr lang="en-GB" sz="2200" dirty="0"/>
          </a:p>
          <a:p>
            <a:pPr algn="just"/>
            <a:r>
              <a:rPr lang="en-GB" sz="2200" b="0" dirty="0" smtClean="0"/>
              <a:t> </a:t>
            </a:r>
            <a:r>
              <a:rPr lang="en-GB" sz="2200" b="0" dirty="0" smtClean="0"/>
              <a:t>The low end allows for the possibility of a weak euro (European earnings translated at low exchange rates), while the high end allows for the possibility of a strong euro (European earnings translated at high exchange rates).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82" name="Rectangle 6"/>
          <p:cNvSpPr>
            <a:spLocks noGrp="1" noChangeArrowheads="1"/>
          </p:cNvSpPr>
          <p:nvPr>
            <p:ph type="body" idx="1"/>
          </p:nvPr>
        </p:nvSpPr>
        <p:spPr>
          <a:xfrm>
            <a:off x="533400" y="2209800"/>
            <a:ext cx="7772400" cy="4114800"/>
          </a:xfrm>
        </p:spPr>
        <p:txBody>
          <a:bodyPr>
            <a:normAutofit lnSpcReduction="10000"/>
          </a:bodyPr>
          <a:lstStyle/>
          <a:p>
            <a:pPr algn="just"/>
            <a:r>
              <a:rPr lang="en-US" sz="2400" dirty="0" smtClean="0"/>
              <a:t>MNCs need exchange rate forecasts for their:</a:t>
            </a:r>
          </a:p>
          <a:p>
            <a:pPr marL="800100" lvl="1" indent="-342900" algn="just"/>
            <a:r>
              <a:rPr lang="en-US" sz="2400" u="sng" dirty="0" smtClean="0"/>
              <a:t>long-term financing decisions.</a:t>
            </a:r>
          </a:p>
          <a:p>
            <a:pPr marL="800100" lvl="1" indent="-342900" algn="just"/>
            <a:r>
              <a:rPr lang="en-GB" sz="2400" dirty="0" smtClean="0"/>
              <a:t>Corporations that issue bonds  to secure long term funds may consider  denominating the  bonds  in foreign  currencies.  </a:t>
            </a:r>
          </a:p>
          <a:p>
            <a:pPr marL="800100" lvl="1" indent="-342900" algn="just"/>
            <a:r>
              <a:rPr lang="en-GB" sz="2400" dirty="0" smtClean="0"/>
              <a:t>They prefer that  the  currency  borrowed  depreciate  over time  against the  currency  they are receiving from sales.</a:t>
            </a:r>
          </a:p>
          <a:p>
            <a:pPr marL="800100" lvl="1" indent="-342900" algn="just"/>
            <a:r>
              <a:rPr lang="en-GB" sz="2400" dirty="0" smtClean="0"/>
              <a:t> To estimate the cost of issuing bonds  denominated in a foreign currency, forecasts of exchange rates are required.</a:t>
            </a:r>
          </a:p>
        </p:txBody>
      </p:sp>
      <p:sp>
        <p:nvSpPr>
          <p:cNvPr id="15363" name="Rectangle 8"/>
          <p:cNvSpPr>
            <a:spLocks noGrp="1" noChangeArrowheads="1"/>
          </p:cNvSpPr>
          <p:nvPr>
            <p:ph type="title"/>
          </p:nvPr>
        </p:nvSpPr>
        <p:spPr>
          <a:xfrm>
            <a:off x="611188" y="404813"/>
            <a:ext cx="6342062" cy="1143000"/>
          </a:xfrm>
          <a:noFill/>
        </p:spPr>
        <p:txBody>
          <a:bodyPr>
            <a:normAutofit fontScale="90000"/>
          </a:bodyPr>
          <a:lstStyle/>
          <a:p>
            <a:pPr algn="l">
              <a:lnSpc>
                <a:spcPct val="80000"/>
              </a:lnSpc>
            </a:pPr>
            <a:r>
              <a:rPr lang="en-US" smtClean="0"/>
              <a:t>Why Firms Forecast</a:t>
            </a:r>
            <a:br>
              <a:rPr lang="en-US" smtClean="0"/>
            </a:br>
            <a:r>
              <a:rPr lang="en-US" smtClean="0"/>
              <a:t>Exchange Rates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1382">
                                            <p:txEl>
                                              <p:pRg st="0" end="0"/>
                                            </p:txEl>
                                          </p:spTgt>
                                        </p:tgtEl>
                                        <p:attrNameLst>
                                          <p:attrName>style.visibility</p:attrName>
                                        </p:attrNameLst>
                                      </p:cBhvr>
                                      <p:to>
                                        <p:strVal val="visible"/>
                                      </p:to>
                                    </p:set>
                                    <p:animEffect transition="in" filter="wipe(left)">
                                      <p:cBhvr>
                                        <p:cTn id="7" dur="500"/>
                                        <p:tgtEl>
                                          <p:spTgt spid="1013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1382">
                                            <p:txEl>
                                              <p:pRg st="1" end="1"/>
                                            </p:txEl>
                                          </p:spTgt>
                                        </p:tgtEl>
                                        <p:attrNameLst>
                                          <p:attrName>style.visibility</p:attrName>
                                        </p:attrNameLst>
                                      </p:cBhvr>
                                      <p:to>
                                        <p:strVal val="visible"/>
                                      </p:to>
                                    </p:set>
                                    <p:animEffect transition="in" filter="wipe(left)">
                                      <p:cBhvr>
                                        <p:cTn id="12" dur="500"/>
                                        <p:tgtEl>
                                          <p:spTgt spid="1013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1382">
                                            <p:txEl>
                                              <p:pRg st="2" end="2"/>
                                            </p:txEl>
                                          </p:spTgt>
                                        </p:tgtEl>
                                        <p:attrNameLst>
                                          <p:attrName>style.visibility</p:attrName>
                                        </p:attrNameLst>
                                      </p:cBhvr>
                                      <p:to>
                                        <p:strVal val="visible"/>
                                      </p:to>
                                    </p:set>
                                    <p:animEffect transition="in" filter="wipe(left)">
                                      <p:cBhvr>
                                        <p:cTn id="17" dur="500"/>
                                        <p:tgtEl>
                                          <p:spTgt spid="10138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1382">
                                            <p:txEl>
                                              <p:pRg st="3" end="3"/>
                                            </p:txEl>
                                          </p:spTgt>
                                        </p:tgtEl>
                                        <p:attrNameLst>
                                          <p:attrName>style.visibility</p:attrName>
                                        </p:attrNameLst>
                                      </p:cBhvr>
                                      <p:to>
                                        <p:strVal val="visible"/>
                                      </p:to>
                                    </p:set>
                                    <p:animEffect transition="in" filter="wipe(left)">
                                      <p:cBhvr>
                                        <p:cTn id="22" dur="500"/>
                                        <p:tgtEl>
                                          <p:spTgt spid="10138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1382">
                                            <p:txEl>
                                              <p:pRg st="4" end="4"/>
                                            </p:txEl>
                                          </p:spTgt>
                                        </p:tgtEl>
                                        <p:attrNameLst>
                                          <p:attrName>style.visibility</p:attrName>
                                        </p:attrNameLst>
                                      </p:cBhvr>
                                      <p:to>
                                        <p:strVal val="visible"/>
                                      </p:to>
                                    </p:set>
                                    <p:animEffect transition="in" filter="wipe(left)">
                                      <p:cBhvr>
                                        <p:cTn id="27" dur="500"/>
                                        <p:tgtEl>
                                          <p:spTgt spid="10138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2"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042988" y="0"/>
            <a:ext cx="7772400" cy="1143000"/>
          </a:xfrm>
        </p:spPr>
        <p:txBody>
          <a:bodyPr/>
          <a:lstStyle/>
          <a:p>
            <a:pPr algn="l"/>
            <a:r>
              <a:rPr lang="en-GB" smtClean="0"/>
              <a:t>Example</a:t>
            </a:r>
          </a:p>
        </p:txBody>
      </p:sp>
      <p:sp>
        <p:nvSpPr>
          <p:cNvPr id="3" name="Content Placeholder 2"/>
          <p:cNvSpPr>
            <a:spLocks noGrp="1"/>
          </p:cNvSpPr>
          <p:nvPr>
            <p:ph idx="1"/>
          </p:nvPr>
        </p:nvSpPr>
        <p:spPr>
          <a:xfrm>
            <a:off x="685800" y="1676400"/>
            <a:ext cx="7772400" cy="4724400"/>
          </a:xfrm>
        </p:spPr>
        <p:txBody>
          <a:bodyPr>
            <a:normAutofit lnSpcReduction="10000"/>
          </a:bodyPr>
          <a:lstStyle/>
          <a:p>
            <a:pPr algn="just"/>
            <a:r>
              <a:rPr lang="en-GB" sz="2200" b="0" dirty="0" smtClean="0"/>
              <a:t>Bryce Co. needs long-term funds to support its U.S. business.  It can issue 10-year bonds denominated in Japanese yen at a 1 percent coupon rate, which is 5 </a:t>
            </a:r>
            <a:r>
              <a:rPr lang="en-GB" sz="2200" b="0" dirty="0" smtClean="0"/>
              <a:t>percentage </a:t>
            </a:r>
            <a:r>
              <a:rPr lang="en-GB" sz="2200" b="0" dirty="0" smtClean="0"/>
              <a:t>points less than the prevailing coupon rate on dollar-denominated bonds. </a:t>
            </a:r>
            <a:endParaRPr lang="en-GB" sz="2200" b="0" dirty="0" smtClean="0"/>
          </a:p>
          <a:p>
            <a:pPr algn="just"/>
            <a:endParaRPr lang="en-GB" sz="2200" b="0" dirty="0" smtClean="0"/>
          </a:p>
          <a:p>
            <a:pPr algn="just"/>
            <a:r>
              <a:rPr lang="en-GB" sz="2200" b="0" dirty="0" smtClean="0"/>
              <a:t>However, Bryce will need to convert dollars to make the coupon or principal payments on the yen-denominated bond, </a:t>
            </a:r>
            <a:endParaRPr lang="en-GB" sz="2200" b="0" dirty="0" smtClean="0"/>
          </a:p>
          <a:p>
            <a:pPr algn="just"/>
            <a:endParaRPr lang="en-GB" sz="2200" b="0" dirty="0" smtClean="0"/>
          </a:p>
          <a:p>
            <a:pPr algn="just"/>
            <a:r>
              <a:rPr lang="en-GB" sz="2200" b="0" dirty="0" smtClean="0"/>
              <a:t>So </a:t>
            </a:r>
            <a:r>
              <a:rPr lang="en-GB" sz="2200" b="0" dirty="0" smtClean="0"/>
              <a:t>if the yen’s value rises, the yen-denominated bond could be more costly to Bryce than the U.S. bond. </a:t>
            </a:r>
            <a:endParaRPr lang="en-GB" sz="2200" b="0" dirty="0" smtClean="0"/>
          </a:p>
          <a:p>
            <a:pPr algn="just"/>
            <a:endParaRPr lang="en-GB" sz="2200" b="0" dirty="0" smtClean="0"/>
          </a:p>
          <a:p>
            <a:pPr algn="just"/>
            <a:r>
              <a:rPr lang="en-GB" sz="2200" b="0" dirty="0" smtClean="0"/>
              <a:t>Bryce’s decision to issue yen-denominated bonds versus dollar-denominated bonds will be dependent on its forecast of the yen’s exchange rate over the 10-year period.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a:xfrm>
            <a:off x="0" y="228600"/>
            <a:ext cx="9144000" cy="914400"/>
          </a:xfrm>
        </p:spPr>
        <p:txBody>
          <a:bodyPr/>
          <a:lstStyle/>
          <a:p>
            <a:r>
              <a:rPr lang="en-US" sz="2800" smtClean="0"/>
              <a:t>Corporate Motives for Forecasting Exchange Rates</a:t>
            </a:r>
          </a:p>
        </p:txBody>
      </p:sp>
      <p:grpSp>
        <p:nvGrpSpPr>
          <p:cNvPr id="2" name="Group 1065"/>
          <p:cNvGrpSpPr>
            <a:grpSpLocks/>
          </p:cNvGrpSpPr>
          <p:nvPr/>
        </p:nvGrpSpPr>
        <p:grpSpPr bwMode="auto">
          <a:xfrm>
            <a:off x="228600" y="3124200"/>
            <a:ext cx="1981200" cy="1143000"/>
            <a:chOff x="144" y="1968"/>
            <a:chExt cx="1248" cy="720"/>
          </a:xfrm>
        </p:grpSpPr>
        <p:sp>
          <p:nvSpPr>
            <p:cNvPr id="17451" name="Rectangle 1055"/>
            <p:cNvSpPr>
              <a:spLocks noChangeArrowheads="1"/>
            </p:cNvSpPr>
            <p:nvPr/>
          </p:nvSpPr>
          <p:spPr bwMode="auto">
            <a:xfrm>
              <a:off x="144" y="1968"/>
              <a:ext cx="1104" cy="672"/>
            </a:xfrm>
            <a:prstGeom prst="rect">
              <a:avLst/>
            </a:prstGeom>
            <a:solidFill>
              <a:schemeClr val="hlink"/>
            </a:solidFill>
            <a:ln w="9525">
              <a:solidFill>
                <a:schemeClr val="hlink"/>
              </a:solidFill>
              <a:miter lim="800000"/>
              <a:headEnd/>
              <a:tailEnd/>
            </a:ln>
          </p:spPr>
          <p:txBody>
            <a:bodyPr wrap="none" anchor="ctr"/>
            <a:lstStyle/>
            <a:p>
              <a:endParaRPr lang="en-GB"/>
            </a:p>
          </p:txBody>
        </p:sp>
        <p:sp>
          <p:nvSpPr>
            <p:cNvPr id="17452" name="Rectangle 1054"/>
            <p:cNvSpPr>
              <a:spLocks noChangeArrowheads="1"/>
            </p:cNvSpPr>
            <p:nvPr/>
          </p:nvSpPr>
          <p:spPr bwMode="auto">
            <a:xfrm>
              <a:off x="192" y="2016"/>
              <a:ext cx="1104" cy="672"/>
            </a:xfrm>
            <a:prstGeom prst="rect">
              <a:avLst/>
            </a:prstGeom>
            <a:solidFill>
              <a:srgbClr val="FFFFFF"/>
            </a:solidFill>
            <a:ln w="9525">
              <a:solidFill>
                <a:schemeClr val="hlink"/>
              </a:solidFill>
              <a:miter lim="800000"/>
              <a:headEnd/>
              <a:tailEnd/>
            </a:ln>
          </p:spPr>
          <p:txBody>
            <a:bodyPr wrap="none" anchor="ctr"/>
            <a:lstStyle/>
            <a:p>
              <a:endParaRPr lang="en-GB"/>
            </a:p>
          </p:txBody>
        </p:sp>
        <p:sp>
          <p:nvSpPr>
            <p:cNvPr id="17453" name="Text Box 1053"/>
            <p:cNvSpPr txBox="1">
              <a:spLocks noChangeArrowheads="1"/>
            </p:cNvSpPr>
            <p:nvPr/>
          </p:nvSpPr>
          <p:spPr bwMode="auto">
            <a:xfrm>
              <a:off x="240" y="2064"/>
              <a:ext cx="1152" cy="604"/>
            </a:xfrm>
            <a:prstGeom prst="rect">
              <a:avLst/>
            </a:prstGeom>
            <a:noFill/>
            <a:ln w="9525">
              <a:noFill/>
              <a:miter lim="800000"/>
              <a:headEnd/>
              <a:tailEnd/>
            </a:ln>
          </p:spPr>
          <p:txBody>
            <a:bodyPr>
              <a:spAutoFit/>
            </a:bodyPr>
            <a:lstStyle/>
            <a:p>
              <a:pPr algn="l">
                <a:lnSpc>
                  <a:spcPct val="95000"/>
                </a:lnSpc>
              </a:pPr>
              <a:r>
                <a:rPr lang="en-US" sz="2000"/>
                <a:t>Forecasting exchange rates</a:t>
              </a:r>
            </a:p>
          </p:txBody>
        </p:sp>
      </p:grpSp>
      <p:grpSp>
        <p:nvGrpSpPr>
          <p:cNvPr id="3" name="Group 1089"/>
          <p:cNvGrpSpPr>
            <a:grpSpLocks/>
          </p:cNvGrpSpPr>
          <p:nvPr/>
        </p:nvGrpSpPr>
        <p:grpSpPr bwMode="auto">
          <a:xfrm>
            <a:off x="7162800" y="3124200"/>
            <a:ext cx="1752600" cy="2743200"/>
            <a:chOff x="4512" y="1968"/>
            <a:chExt cx="1104" cy="1728"/>
          </a:xfrm>
        </p:grpSpPr>
        <p:sp>
          <p:nvSpPr>
            <p:cNvPr id="17445" name="Rectangle 1077"/>
            <p:cNvSpPr>
              <a:spLocks noChangeArrowheads="1"/>
            </p:cNvSpPr>
            <p:nvPr/>
          </p:nvSpPr>
          <p:spPr bwMode="auto">
            <a:xfrm>
              <a:off x="4800" y="2448"/>
              <a:ext cx="768" cy="672"/>
            </a:xfrm>
            <a:prstGeom prst="rect">
              <a:avLst/>
            </a:prstGeom>
            <a:solidFill>
              <a:schemeClr val="hlink"/>
            </a:solidFill>
            <a:ln w="9525">
              <a:solidFill>
                <a:schemeClr val="hlink"/>
              </a:solidFill>
              <a:miter lim="800000"/>
              <a:headEnd/>
              <a:tailEnd/>
            </a:ln>
          </p:spPr>
          <p:txBody>
            <a:bodyPr wrap="none" anchor="ctr"/>
            <a:lstStyle/>
            <a:p>
              <a:r>
                <a:rPr lang="en-US"/>
                <a:t>1QA\</a:t>
              </a:r>
            </a:p>
          </p:txBody>
        </p:sp>
        <p:sp>
          <p:nvSpPr>
            <p:cNvPr id="17446" name="Rectangle 1078"/>
            <p:cNvSpPr>
              <a:spLocks noChangeArrowheads="1"/>
            </p:cNvSpPr>
            <p:nvPr/>
          </p:nvSpPr>
          <p:spPr bwMode="auto">
            <a:xfrm>
              <a:off x="4848" y="2496"/>
              <a:ext cx="768" cy="672"/>
            </a:xfrm>
            <a:prstGeom prst="rect">
              <a:avLst/>
            </a:prstGeom>
            <a:solidFill>
              <a:srgbClr val="FFFFFF"/>
            </a:solidFill>
            <a:ln w="9525">
              <a:solidFill>
                <a:schemeClr val="hlink"/>
              </a:solidFill>
              <a:miter lim="800000"/>
              <a:headEnd/>
              <a:tailEnd/>
            </a:ln>
          </p:spPr>
          <p:txBody>
            <a:bodyPr wrap="none" anchor="ctr"/>
            <a:lstStyle/>
            <a:p>
              <a:endParaRPr lang="en-GB"/>
            </a:p>
          </p:txBody>
        </p:sp>
        <p:sp>
          <p:nvSpPr>
            <p:cNvPr id="17447" name="Text Box 1079"/>
            <p:cNvSpPr txBox="1">
              <a:spLocks noChangeArrowheads="1"/>
            </p:cNvSpPr>
            <p:nvPr/>
          </p:nvSpPr>
          <p:spPr bwMode="auto">
            <a:xfrm>
              <a:off x="4992" y="2544"/>
              <a:ext cx="624" cy="604"/>
            </a:xfrm>
            <a:prstGeom prst="rect">
              <a:avLst/>
            </a:prstGeom>
            <a:noFill/>
            <a:ln w="9525">
              <a:noFill/>
              <a:miter lim="800000"/>
              <a:headEnd/>
              <a:tailEnd/>
            </a:ln>
          </p:spPr>
          <p:txBody>
            <a:bodyPr>
              <a:spAutoFit/>
            </a:bodyPr>
            <a:lstStyle/>
            <a:p>
              <a:pPr algn="l">
                <a:lnSpc>
                  <a:spcPct val="95000"/>
                </a:lnSpc>
              </a:pPr>
              <a:r>
                <a:rPr lang="en-US" sz="2000"/>
                <a:t>Value of the firm</a:t>
              </a:r>
            </a:p>
          </p:txBody>
        </p:sp>
        <p:sp>
          <p:nvSpPr>
            <p:cNvPr id="17448" name="Line 1080"/>
            <p:cNvSpPr>
              <a:spLocks noChangeShapeType="1"/>
            </p:cNvSpPr>
            <p:nvPr/>
          </p:nvSpPr>
          <p:spPr bwMode="auto">
            <a:xfrm flipV="1">
              <a:off x="4944" y="2688"/>
              <a:ext cx="0" cy="336"/>
            </a:xfrm>
            <a:prstGeom prst="line">
              <a:avLst/>
            </a:prstGeom>
            <a:noFill/>
            <a:ln w="38100">
              <a:solidFill>
                <a:schemeClr val="hlink"/>
              </a:solidFill>
              <a:round/>
              <a:headEnd/>
              <a:tailEnd type="triangle" w="med" len="med"/>
            </a:ln>
          </p:spPr>
          <p:txBody>
            <a:bodyPr wrap="none" anchor="ctr"/>
            <a:lstStyle/>
            <a:p>
              <a:endParaRPr lang="en-US"/>
            </a:p>
          </p:txBody>
        </p:sp>
        <p:sp>
          <p:nvSpPr>
            <p:cNvPr id="17449" name="Line 1085"/>
            <p:cNvSpPr>
              <a:spLocks noChangeShapeType="1"/>
            </p:cNvSpPr>
            <p:nvPr/>
          </p:nvSpPr>
          <p:spPr bwMode="auto">
            <a:xfrm>
              <a:off x="4512" y="1968"/>
              <a:ext cx="240" cy="720"/>
            </a:xfrm>
            <a:prstGeom prst="line">
              <a:avLst/>
            </a:prstGeom>
            <a:noFill/>
            <a:ln w="38100">
              <a:solidFill>
                <a:schemeClr val="hlink"/>
              </a:solidFill>
              <a:round/>
              <a:headEnd/>
              <a:tailEnd type="triangle" w="med" len="med"/>
            </a:ln>
          </p:spPr>
          <p:txBody>
            <a:bodyPr wrap="none" anchor="ctr"/>
            <a:lstStyle/>
            <a:p>
              <a:endParaRPr lang="en-US"/>
            </a:p>
          </p:txBody>
        </p:sp>
        <p:sp>
          <p:nvSpPr>
            <p:cNvPr id="17450" name="Line 1086"/>
            <p:cNvSpPr>
              <a:spLocks noChangeShapeType="1"/>
            </p:cNvSpPr>
            <p:nvPr/>
          </p:nvSpPr>
          <p:spPr bwMode="auto">
            <a:xfrm flipV="1">
              <a:off x="4512" y="2928"/>
              <a:ext cx="240" cy="768"/>
            </a:xfrm>
            <a:prstGeom prst="line">
              <a:avLst/>
            </a:prstGeom>
            <a:noFill/>
            <a:ln w="38100">
              <a:solidFill>
                <a:schemeClr val="hlink"/>
              </a:solidFill>
              <a:round/>
              <a:headEnd/>
              <a:tailEnd type="triangle" w="med" len="med"/>
            </a:ln>
          </p:spPr>
          <p:txBody>
            <a:bodyPr wrap="none" anchor="ctr"/>
            <a:lstStyle/>
            <a:p>
              <a:endParaRPr lang="en-US"/>
            </a:p>
          </p:txBody>
        </p:sp>
      </p:grpSp>
      <p:grpSp>
        <p:nvGrpSpPr>
          <p:cNvPr id="4" name="Group 1088"/>
          <p:cNvGrpSpPr>
            <a:grpSpLocks/>
          </p:cNvGrpSpPr>
          <p:nvPr/>
        </p:nvGrpSpPr>
        <p:grpSpPr bwMode="auto">
          <a:xfrm>
            <a:off x="5410200" y="1752600"/>
            <a:ext cx="1960563" cy="4648200"/>
            <a:chOff x="3408" y="1104"/>
            <a:chExt cx="1235" cy="2928"/>
          </a:xfrm>
        </p:grpSpPr>
        <p:sp>
          <p:nvSpPr>
            <p:cNvPr id="17433" name="Rectangle 1067"/>
            <p:cNvSpPr>
              <a:spLocks noChangeArrowheads="1"/>
            </p:cNvSpPr>
            <p:nvPr/>
          </p:nvSpPr>
          <p:spPr bwMode="auto">
            <a:xfrm>
              <a:off x="3696" y="1584"/>
              <a:ext cx="768" cy="672"/>
            </a:xfrm>
            <a:prstGeom prst="rect">
              <a:avLst/>
            </a:prstGeom>
            <a:solidFill>
              <a:schemeClr val="hlink"/>
            </a:solidFill>
            <a:ln w="9525">
              <a:solidFill>
                <a:schemeClr val="hlink"/>
              </a:solidFill>
              <a:miter lim="800000"/>
              <a:headEnd/>
              <a:tailEnd/>
            </a:ln>
          </p:spPr>
          <p:txBody>
            <a:bodyPr wrap="none" anchor="ctr"/>
            <a:lstStyle/>
            <a:p>
              <a:r>
                <a:rPr lang="en-US"/>
                <a:t>1QA\</a:t>
              </a:r>
            </a:p>
          </p:txBody>
        </p:sp>
        <p:sp>
          <p:nvSpPr>
            <p:cNvPr id="17434" name="Rectangle 1068"/>
            <p:cNvSpPr>
              <a:spLocks noChangeArrowheads="1"/>
            </p:cNvSpPr>
            <p:nvPr/>
          </p:nvSpPr>
          <p:spPr bwMode="auto">
            <a:xfrm>
              <a:off x="3744" y="1632"/>
              <a:ext cx="768" cy="672"/>
            </a:xfrm>
            <a:prstGeom prst="rect">
              <a:avLst/>
            </a:prstGeom>
            <a:solidFill>
              <a:srgbClr val="FFFFFF"/>
            </a:solidFill>
            <a:ln w="9525">
              <a:solidFill>
                <a:schemeClr val="hlink"/>
              </a:solidFill>
              <a:miter lim="800000"/>
              <a:headEnd/>
              <a:tailEnd/>
            </a:ln>
          </p:spPr>
          <p:txBody>
            <a:bodyPr wrap="none" anchor="ctr"/>
            <a:lstStyle/>
            <a:p>
              <a:endParaRPr lang="en-GB"/>
            </a:p>
          </p:txBody>
        </p:sp>
        <p:sp>
          <p:nvSpPr>
            <p:cNvPr id="17435" name="Rectangle 1066"/>
            <p:cNvSpPr>
              <a:spLocks noChangeArrowheads="1"/>
            </p:cNvSpPr>
            <p:nvPr/>
          </p:nvSpPr>
          <p:spPr bwMode="auto">
            <a:xfrm>
              <a:off x="3696" y="3312"/>
              <a:ext cx="768" cy="672"/>
            </a:xfrm>
            <a:prstGeom prst="rect">
              <a:avLst/>
            </a:prstGeom>
            <a:solidFill>
              <a:schemeClr val="hlink"/>
            </a:solidFill>
            <a:ln w="9525">
              <a:solidFill>
                <a:schemeClr val="hlink"/>
              </a:solidFill>
              <a:miter lim="800000"/>
              <a:headEnd/>
              <a:tailEnd/>
            </a:ln>
          </p:spPr>
          <p:txBody>
            <a:bodyPr wrap="none" anchor="ctr"/>
            <a:lstStyle/>
            <a:p>
              <a:endParaRPr lang="en-GB"/>
            </a:p>
          </p:txBody>
        </p:sp>
        <p:sp>
          <p:nvSpPr>
            <p:cNvPr id="17436" name="Rectangle 1064"/>
            <p:cNvSpPr>
              <a:spLocks noChangeArrowheads="1"/>
            </p:cNvSpPr>
            <p:nvPr/>
          </p:nvSpPr>
          <p:spPr bwMode="auto">
            <a:xfrm>
              <a:off x="3744" y="3360"/>
              <a:ext cx="768" cy="672"/>
            </a:xfrm>
            <a:prstGeom prst="rect">
              <a:avLst/>
            </a:prstGeom>
            <a:solidFill>
              <a:srgbClr val="FFFFFF"/>
            </a:solidFill>
            <a:ln w="9525">
              <a:solidFill>
                <a:schemeClr val="hlink"/>
              </a:solidFill>
              <a:miter lim="800000"/>
              <a:headEnd/>
              <a:tailEnd/>
            </a:ln>
          </p:spPr>
          <p:txBody>
            <a:bodyPr wrap="none" anchor="ctr"/>
            <a:lstStyle/>
            <a:p>
              <a:endParaRPr lang="en-GB"/>
            </a:p>
          </p:txBody>
        </p:sp>
        <p:sp>
          <p:nvSpPr>
            <p:cNvPr id="17437" name="Text Box 1059"/>
            <p:cNvSpPr txBox="1">
              <a:spLocks noChangeArrowheads="1"/>
            </p:cNvSpPr>
            <p:nvPr/>
          </p:nvSpPr>
          <p:spPr bwMode="auto">
            <a:xfrm>
              <a:off x="3888" y="1680"/>
              <a:ext cx="755" cy="604"/>
            </a:xfrm>
            <a:prstGeom prst="rect">
              <a:avLst/>
            </a:prstGeom>
            <a:noFill/>
            <a:ln w="9525">
              <a:noFill/>
              <a:miter lim="800000"/>
              <a:headEnd/>
              <a:tailEnd/>
            </a:ln>
          </p:spPr>
          <p:txBody>
            <a:bodyPr>
              <a:spAutoFit/>
            </a:bodyPr>
            <a:lstStyle/>
            <a:p>
              <a:pPr algn="l">
                <a:lnSpc>
                  <a:spcPct val="95000"/>
                </a:lnSpc>
              </a:pPr>
              <a:r>
                <a:rPr lang="en-US" sz="2000"/>
                <a:t>Dollar cash flows</a:t>
              </a:r>
            </a:p>
          </p:txBody>
        </p:sp>
        <p:sp>
          <p:nvSpPr>
            <p:cNvPr id="17438" name="Text Box 1060"/>
            <p:cNvSpPr txBox="1">
              <a:spLocks noChangeArrowheads="1"/>
            </p:cNvSpPr>
            <p:nvPr/>
          </p:nvSpPr>
          <p:spPr bwMode="auto">
            <a:xfrm>
              <a:off x="3888" y="3408"/>
              <a:ext cx="624" cy="604"/>
            </a:xfrm>
            <a:prstGeom prst="rect">
              <a:avLst/>
            </a:prstGeom>
            <a:noFill/>
            <a:ln w="9525">
              <a:noFill/>
              <a:miter lim="800000"/>
              <a:headEnd/>
              <a:tailEnd/>
            </a:ln>
          </p:spPr>
          <p:txBody>
            <a:bodyPr>
              <a:spAutoFit/>
            </a:bodyPr>
            <a:lstStyle/>
            <a:p>
              <a:pPr algn="l">
                <a:lnSpc>
                  <a:spcPct val="95000"/>
                </a:lnSpc>
              </a:pPr>
              <a:r>
                <a:rPr lang="en-US" sz="2000"/>
                <a:t>Cost of capital</a:t>
              </a:r>
            </a:p>
          </p:txBody>
        </p:sp>
        <p:sp>
          <p:nvSpPr>
            <p:cNvPr id="17439" name="Line 1061"/>
            <p:cNvSpPr>
              <a:spLocks noChangeShapeType="1"/>
            </p:cNvSpPr>
            <p:nvPr/>
          </p:nvSpPr>
          <p:spPr bwMode="auto">
            <a:xfrm flipV="1">
              <a:off x="3840" y="1824"/>
              <a:ext cx="0" cy="336"/>
            </a:xfrm>
            <a:prstGeom prst="line">
              <a:avLst/>
            </a:prstGeom>
            <a:noFill/>
            <a:ln w="38100">
              <a:solidFill>
                <a:schemeClr val="hlink"/>
              </a:solidFill>
              <a:round/>
              <a:headEnd/>
              <a:tailEnd type="triangle" w="med" len="med"/>
            </a:ln>
          </p:spPr>
          <p:txBody>
            <a:bodyPr wrap="none" anchor="ctr"/>
            <a:lstStyle/>
            <a:p>
              <a:endParaRPr lang="en-US"/>
            </a:p>
          </p:txBody>
        </p:sp>
        <p:sp>
          <p:nvSpPr>
            <p:cNvPr id="17440" name="Line 1062"/>
            <p:cNvSpPr>
              <a:spLocks noChangeShapeType="1"/>
            </p:cNvSpPr>
            <p:nvPr/>
          </p:nvSpPr>
          <p:spPr bwMode="auto">
            <a:xfrm>
              <a:off x="3840" y="3552"/>
              <a:ext cx="0" cy="336"/>
            </a:xfrm>
            <a:prstGeom prst="line">
              <a:avLst/>
            </a:prstGeom>
            <a:noFill/>
            <a:ln w="38100">
              <a:solidFill>
                <a:schemeClr val="hlink"/>
              </a:solidFill>
              <a:round/>
              <a:headEnd/>
              <a:tailEnd type="triangle" w="med" len="med"/>
            </a:ln>
          </p:spPr>
          <p:txBody>
            <a:bodyPr wrap="none" anchor="ctr"/>
            <a:lstStyle/>
            <a:p>
              <a:endParaRPr lang="en-US"/>
            </a:p>
          </p:txBody>
        </p:sp>
        <p:sp>
          <p:nvSpPr>
            <p:cNvPr id="17441" name="Line 1070"/>
            <p:cNvSpPr>
              <a:spLocks noChangeShapeType="1"/>
            </p:cNvSpPr>
            <p:nvPr/>
          </p:nvSpPr>
          <p:spPr bwMode="auto">
            <a:xfrm>
              <a:off x="3408" y="1968"/>
              <a:ext cx="288" cy="0"/>
            </a:xfrm>
            <a:prstGeom prst="line">
              <a:avLst/>
            </a:prstGeom>
            <a:noFill/>
            <a:ln w="38100">
              <a:solidFill>
                <a:schemeClr val="hlink"/>
              </a:solidFill>
              <a:round/>
              <a:headEnd/>
              <a:tailEnd type="triangle" w="med" len="med"/>
            </a:ln>
          </p:spPr>
          <p:txBody>
            <a:bodyPr wrap="none" anchor="ctr"/>
            <a:lstStyle/>
            <a:p>
              <a:endParaRPr lang="en-US"/>
            </a:p>
          </p:txBody>
        </p:sp>
        <p:sp>
          <p:nvSpPr>
            <p:cNvPr id="17442" name="Line 1072"/>
            <p:cNvSpPr>
              <a:spLocks noChangeShapeType="1"/>
            </p:cNvSpPr>
            <p:nvPr/>
          </p:nvSpPr>
          <p:spPr bwMode="auto">
            <a:xfrm>
              <a:off x="3408" y="1104"/>
              <a:ext cx="240" cy="720"/>
            </a:xfrm>
            <a:prstGeom prst="line">
              <a:avLst/>
            </a:prstGeom>
            <a:noFill/>
            <a:ln w="38100">
              <a:solidFill>
                <a:schemeClr val="hlink"/>
              </a:solidFill>
              <a:round/>
              <a:headEnd/>
              <a:tailEnd type="triangle" w="med" len="med"/>
            </a:ln>
          </p:spPr>
          <p:txBody>
            <a:bodyPr wrap="none" anchor="ctr"/>
            <a:lstStyle/>
            <a:p>
              <a:endParaRPr lang="en-US"/>
            </a:p>
          </p:txBody>
        </p:sp>
        <p:sp>
          <p:nvSpPr>
            <p:cNvPr id="17443" name="Line 1073"/>
            <p:cNvSpPr>
              <a:spLocks noChangeShapeType="1"/>
            </p:cNvSpPr>
            <p:nvPr/>
          </p:nvSpPr>
          <p:spPr bwMode="auto">
            <a:xfrm flipV="1">
              <a:off x="3408" y="2112"/>
              <a:ext cx="240" cy="720"/>
            </a:xfrm>
            <a:prstGeom prst="line">
              <a:avLst/>
            </a:prstGeom>
            <a:noFill/>
            <a:ln w="38100">
              <a:solidFill>
                <a:schemeClr val="hlink"/>
              </a:solidFill>
              <a:round/>
              <a:headEnd/>
              <a:tailEnd type="triangle" w="med" len="med"/>
            </a:ln>
          </p:spPr>
          <p:txBody>
            <a:bodyPr wrap="none" anchor="ctr"/>
            <a:lstStyle/>
            <a:p>
              <a:endParaRPr lang="en-US"/>
            </a:p>
          </p:txBody>
        </p:sp>
        <p:sp>
          <p:nvSpPr>
            <p:cNvPr id="17444" name="Line 1076"/>
            <p:cNvSpPr>
              <a:spLocks noChangeShapeType="1"/>
            </p:cNvSpPr>
            <p:nvPr/>
          </p:nvSpPr>
          <p:spPr bwMode="auto">
            <a:xfrm>
              <a:off x="3408" y="3696"/>
              <a:ext cx="288" cy="0"/>
            </a:xfrm>
            <a:prstGeom prst="line">
              <a:avLst/>
            </a:prstGeom>
            <a:noFill/>
            <a:ln w="38100">
              <a:solidFill>
                <a:schemeClr val="hlink"/>
              </a:solidFill>
              <a:round/>
              <a:headEnd/>
              <a:tailEnd type="triangle" w="med" len="med"/>
            </a:ln>
          </p:spPr>
          <p:txBody>
            <a:bodyPr wrap="none" anchor="ctr"/>
            <a:lstStyle/>
            <a:p>
              <a:endParaRPr lang="en-US"/>
            </a:p>
          </p:txBody>
        </p:sp>
      </p:grpSp>
      <p:grpSp>
        <p:nvGrpSpPr>
          <p:cNvPr id="5" name="Group 1087"/>
          <p:cNvGrpSpPr>
            <a:grpSpLocks/>
          </p:cNvGrpSpPr>
          <p:nvPr/>
        </p:nvGrpSpPr>
        <p:grpSpPr bwMode="auto">
          <a:xfrm>
            <a:off x="2057400" y="1143000"/>
            <a:ext cx="3733800" cy="5257800"/>
            <a:chOff x="1296" y="720"/>
            <a:chExt cx="2352" cy="3312"/>
          </a:xfrm>
        </p:grpSpPr>
        <p:sp>
          <p:nvSpPr>
            <p:cNvPr id="17415" name="Rectangle 1042"/>
            <p:cNvSpPr>
              <a:spLocks noChangeArrowheads="1"/>
            </p:cNvSpPr>
            <p:nvPr/>
          </p:nvSpPr>
          <p:spPr bwMode="auto">
            <a:xfrm>
              <a:off x="1584" y="3312"/>
              <a:ext cx="1776" cy="672"/>
            </a:xfrm>
            <a:prstGeom prst="rect">
              <a:avLst/>
            </a:prstGeom>
            <a:solidFill>
              <a:schemeClr val="hlink"/>
            </a:solidFill>
            <a:ln w="9525">
              <a:solidFill>
                <a:schemeClr val="hlink"/>
              </a:solidFill>
              <a:miter lim="800000"/>
              <a:headEnd/>
              <a:tailEnd/>
            </a:ln>
          </p:spPr>
          <p:txBody>
            <a:bodyPr wrap="none" anchor="ctr"/>
            <a:lstStyle/>
            <a:p>
              <a:endParaRPr lang="en-GB"/>
            </a:p>
          </p:txBody>
        </p:sp>
        <p:sp>
          <p:nvSpPr>
            <p:cNvPr id="17416" name="Rectangle 1043"/>
            <p:cNvSpPr>
              <a:spLocks noChangeArrowheads="1"/>
            </p:cNvSpPr>
            <p:nvPr/>
          </p:nvSpPr>
          <p:spPr bwMode="auto">
            <a:xfrm>
              <a:off x="1632" y="3360"/>
              <a:ext cx="1776" cy="672"/>
            </a:xfrm>
            <a:prstGeom prst="rect">
              <a:avLst/>
            </a:prstGeom>
            <a:solidFill>
              <a:srgbClr val="FFFFFF"/>
            </a:solidFill>
            <a:ln w="9525">
              <a:solidFill>
                <a:schemeClr val="hlink"/>
              </a:solidFill>
              <a:miter lim="800000"/>
              <a:headEnd/>
              <a:tailEnd/>
            </a:ln>
          </p:spPr>
          <p:txBody>
            <a:bodyPr wrap="none" anchor="ctr"/>
            <a:lstStyle/>
            <a:p>
              <a:endParaRPr lang="en-GB"/>
            </a:p>
          </p:txBody>
        </p:sp>
        <p:sp>
          <p:nvSpPr>
            <p:cNvPr id="17417" name="Text Box 1034"/>
            <p:cNvSpPr txBox="1">
              <a:spLocks noChangeArrowheads="1"/>
            </p:cNvSpPr>
            <p:nvPr/>
          </p:nvSpPr>
          <p:spPr bwMode="auto">
            <a:xfrm>
              <a:off x="1632" y="3408"/>
              <a:ext cx="2016" cy="604"/>
            </a:xfrm>
            <a:prstGeom prst="rect">
              <a:avLst/>
            </a:prstGeom>
            <a:noFill/>
            <a:ln w="9525">
              <a:noFill/>
              <a:miter lim="800000"/>
              <a:headEnd/>
              <a:tailEnd/>
            </a:ln>
          </p:spPr>
          <p:txBody>
            <a:bodyPr>
              <a:spAutoFit/>
            </a:bodyPr>
            <a:lstStyle/>
            <a:p>
              <a:pPr algn="l">
                <a:lnSpc>
                  <a:spcPct val="95000"/>
                </a:lnSpc>
              </a:pPr>
              <a:r>
                <a:rPr lang="en-US" sz="2000"/>
                <a:t>Decide whether to obtain financing in foreign currencies</a:t>
              </a:r>
            </a:p>
          </p:txBody>
        </p:sp>
        <p:sp>
          <p:nvSpPr>
            <p:cNvPr id="17418" name="Rectangle 1040"/>
            <p:cNvSpPr>
              <a:spLocks noChangeArrowheads="1"/>
            </p:cNvSpPr>
            <p:nvPr/>
          </p:nvSpPr>
          <p:spPr bwMode="auto">
            <a:xfrm>
              <a:off x="1584" y="2448"/>
              <a:ext cx="1776" cy="672"/>
            </a:xfrm>
            <a:prstGeom prst="rect">
              <a:avLst/>
            </a:prstGeom>
            <a:solidFill>
              <a:schemeClr val="hlink"/>
            </a:solidFill>
            <a:ln w="9525">
              <a:solidFill>
                <a:schemeClr val="hlink"/>
              </a:solidFill>
              <a:miter lim="800000"/>
              <a:headEnd/>
              <a:tailEnd/>
            </a:ln>
          </p:spPr>
          <p:txBody>
            <a:bodyPr wrap="none" anchor="ctr"/>
            <a:lstStyle/>
            <a:p>
              <a:endParaRPr lang="en-GB"/>
            </a:p>
          </p:txBody>
        </p:sp>
        <p:sp>
          <p:nvSpPr>
            <p:cNvPr id="17419" name="Rectangle 1041"/>
            <p:cNvSpPr>
              <a:spLocks noChangeArrowheads="1"/>
            </p:cNvSpPr>
            <p:nvPr/>
          </p:nvSpPr>
          <p:spPr bwMode="auto">
            <a:xfrm>
              <a:off x="1632" y="2496"/>
              <a:ext cx="1776" cy="672"/>
            </a:xfrm>
            <a:prstGeom prst="rect">
              <a:avLst/>
            </a:prstGeom>
            <a:solidFill>
              <a:srgbClr val="FFFFFF"/>
            </a:solidFill>
            <a:ln w="9525">
              <a:solidFill>
                <a:schemeClr val="hlink"/>
              </a:solidFill>
              <a:miter lim="800000"/>
              <a:headEnd/>
              <a:tailEnd/>
            </a:ln>
          </p:spPr>
          <p:txBody>
            <a:bodyPr wrap="none" anchor="ctr"/>
            <a:lstStyle/>
            <a:p>
              <a:endParaRPr lang="en-GB"/>
            </a:p>
          </p:txBody>
        </p:sp>
        <p:sp>
          <p:nvSpPr>
            <p:cNvPr id="17420" name="Rectangle 1038"/>
            <p:cNvSpPr>
              <a:spLocks noChangeArrowheads="1"/>
            </p:cNvSpPr>
            <p:nvPr/>
          </p:nvSpPr>
          <p:spPr bwMode="auto">
            <a:xfrm>
              <a:off x="1584" y="1584"/>
              <a:ext cx="1776" cy="672"/>
            </a:xfrm>
            <a:prstGeom prst="rect">
              <a:avLst/>
            </a:prstGeom>
            <a:solidFill>
              <a:schemeClr val="hlink"/>
            </a:solidFill>
            <a:ln w="9525">
              <a:solidFill>
                <a:schemeClr val="hlink"/>
              </a:solidFill>
              <a:miter lim="800000"/>
              <a:headEnd/>
              <a:tailEnd/>
            </a:ln>
          </p:spPr>
          <p:txBody>
            <a:bodyPr wrap="none" anchor="ctr"/>
            <a:lstStyle/>
            <a:p>
              <a:endParaRPr lang="en-GB"/>
            </a:p>
          </p:txBody>
        </p:sp>
        <p:sp>
          <p:nvSpPr>
            <p:cNvPr id="17421" name="Rectangle 1039"/>
            <p:cNvSpPr>
              <a:spLocks noChangeArrowheads="1"/>
            </p:cNvSpPr>
            <p:nvPr/>
          </p:nvSpPr>
          <p:spPr bwMode="auto">
            <a:xfrm>
              <a:off x="1632" y="1632"/>
              <a:ext cx="1776" cy="672"/>
            </a:xfrm>
            <a:prstGeom prst="rect">
              <a:avLst/>
            </a:prstGeom>
            <a:solidFill>
              <a:srgbClr val="FFFFFF"/>
            </a:solidFill>
            <a:ln w="9525">
              <a:solidFill>
                <a:schemeClr val="hlink"/>
              </a:solidFill>
              <a:miter lim="800000"/>
              <a:headEnd/>
              <a:tailEnd/>
            </a:ln>
          </p:spPr>
          <p:txBody>
            <a:bodyPr wrap="none" anchor="ctr"/>
            <a:lstStyle/>
            <a:p>
              <a:endParaRPr lang="en-GB"/>
            </a:p>
          </p:txBody>
        </p:sp>
        <p:sp>
          <p:nvSpPr>
            <p:cNvPr id="17422" name="Rectangle 1037"/>
            <p:cNvSpPr>
              <a:spLocks noChangeArrowheads="1"/>
            </p:cNvSpPr>
            <p:nvPr/>
          </p:nvSpPr>
          <p:spPr bwMode="auto">
            <a:xfrm>
              <a:off x="1584" y="720"/>
              <a:ext cx="1776" cy="672"/>
            </a:xfrm>
            <a:prstGeom prst="rect">
              <a:avLst/>
            </a:prstGeom>
            <a:solidFill>
              <a:schemeClr val="hlink"/>
            </a:solidFill>
            <a:ln w="9525">
              <a:solidFill>
                <a:schemeClr val="hlink"/>
              </a:solidFill>
              <a:miter lim="800000"/>
              <a:headEnd/>
              <a:tailEnd/>
            </a:ln>
          </p:spPr>
          <p:txBody>
            <a:bodyPr wrap="none" anchor="ctr"/>
            <a:lstStyle/>
            <a:p>
              <a:endParaRPr lang="en-GB"/>
            </a:p>
          </p:txBody>
        </p:sp>
        <p:sp>
          <p:nvSpPr>
            <p:cNvPr id="17423" name="Rectangle 1036"/>
            <p:cNvSpPr>
              <a:spLocks noChangeArrowheads="1"/>
            </p:cNvSpPr>
            <p:nvPr/>
          </p:nvSpPr>
          <p:spPr bwMode="auto">
            <a:xfrm>
              <a:off x="1632" y="768"/>
              <a:ext cx="1776" cy="672"/>
            </a:xfrm>
            <a:prstGeom prst="rect">
              <a:avLst/>
            </a:prstGeom>
            <a:solidFill>
              <a:srgbClr val="FFFFFF"/>
            </a:solidFill>
            <a:ln w="9525">
              <a:solidFill>
                <a:schemeClr val="hlink"/>
              </a:solidFill>
              <a:miter lim="800000"/>
              <a:headEnd/>
              <a:tailEnd/>
            </a:ln>
          </p:spPr>
          <p:txBody>
            <a:bodyPr wrap="none" anchor="ctr"/>
            <a:lstStyle/>
            <a:p>
              <a:endParaRPr lang="en-GB"/>
            </a:p>
          </p:txBody>
        </p:sp>
        <p:sp>
          <p:nvSpPr>
            <p:cNvPr id="17424" name="Text Box 1031"/>
            <p:cNvSpPr txBox="1">
              <a:spLocks noChangeArrowheads="1"/>
            </p:cNvSpPr>
            <p:nvPr/>
          </p:nvSpPr>
          <p:spPr bwMode="auto">
            <a:xfrm>
              <a:off x="1632" y="816"/>
              <a:ext cx="1776" cy="604"/>
            </a:xfrm>
            <a:prstGeom prst="rect">
              <a:avLst/>
            </a:prstGeom>
            <a:noFill/>
            <a:ln w="9525">
              <a:noFill/>
              <a:miter lim="800000"/>
              <a:headEnd/>
              <a:tailEnd/>
            </a:ln>
          </p:spPr>
          <p:txBody>
            <a:bodyPr>
              <a:spAutoFit/>
            </a:bodyPr>
            <a:lstStyle/>
            <a:p>
              <a:pPr algn="l">
                <a:lnSpc>
                  <a:spcPct val="95000"/>
                </a:lnSpc>
              </a:pPr>
              <a:r>
                <a:rPr lang="en-US" sz="2000"/>
                <a:t>Decide whether to hedge foreign currency cash flows</a:t>
              </a:r>
            </a:p>
          </p:txBody>
        </p:sp>
        <p:sp>
          <p:nvSpPr>
            <p:cNvPr id="17425" name="Text Box 1032"/>
            <p:cNvSpPr txBox="1">
              <a:spLocks noChangeArrowheads="1"/>
            </p:cNvSpPr>
            <p:nvPr/>
          </p:nvSpPr>
          <p:spPr bwMode="auto">
            <a:xfrm>
              <a:off x="1632" y="1680"/>
              <a:ext cx="1776" cy="604"/>
            </a:xfrm>
            <a:prstGeom prst="rect">
              <a:avLst/>
            </a:prstGeom>
            <a:noFill/>
            <a:ln w="9525">
              <a:noFill/>
              <a:miter lim="800000"/>
              <a:headEnd/>
              <a:tailEnd/>
            </a:ln>
          </p:spPr>
          <p:txBody>
            <a:bodyPr>
              <a:spAutoFit/>
            </a:bodyPr>
            <a:lstStyle/>
            <a:p>
              <a:pPr algn="l">
                <a:lnSpc>
                  <a:spcPct val="95000"/>
                </a:lnSpc>
              </a:pPr>
              <a:r>
                <a:rPr lang="en-US" sz="2000"/>
                <a:t>Decide whether to invest in foreign projects</a:t>
              </a:r>
            </a:p>
          </p:txBody>
        </p:sp>
        <p:sp>
          <p:nvSpPr>
            <p:cNvPr id="17426" name="Text Box 1033"/>
            <p:cNvSpPr txBox="1">
              <a:spLocks noChangeArrowheads="1"/>
            </p:cNvSpPr>
            <p:nvPr/>
          </p:nvSpPr>
          <p:spPr bwMode="auto">
            <a:xfrm>
              <a:off x="1632" y="2544"/>
              <a:ext cx="1872" cy="604"/>
            </a:xfrm>
            <a:prstGeom prst="rect">
              <a:avLst/>
            </a:prstGeom>
            <a:noFill/>
            <a:ln w="9525">
              <a:noFill/>
              <a:miter lim="800000"/>
              <a:headEnd/>
              <a:tailEnd/>
            </a:ln>
          </p:spPr>
          <p:txBody>
            <a:bodyPr>
              <a:spAutoFit/>
            </a:bodyPr>
            <a:lstStyle/>
            <a:p>
              <a:pPr algn="l">
                <a:lnSpc>
                  <a:spcPct val="95000"/>
                </a:lnSpc>
              </a:pPr>
              <a:r>
                <a:rPr lang="en-US" sz="2000"/>
                <a:t>Decide whether</a:t>
              </a:r>
            </a:p>
            <a:p>
              <a:pPr algn="l">
                <a:lnSpc>
                  <a:spcPct val="95000"/>
                </a:lnSpc>
              </a:pPr>
              <a:r>
                <a:rPr lang="en-US" sz="2000"/>
                <a:t>foreign subsidiaries should remit earnings</a:t>
              </a:r>
            </a:p>
          </p:txBody>
        </p:sp>
        <p:sp>
          <p:nvSpPr>
            <p:cNvPr id="17427" name="Line 1035"/>
            <p:cNvSpPr>
              <a:spLocks noChangeShapeType="1"/>
            </p:cNvSpPr>
            <p:nvPr/>
          </p:nvSpPr>
          <p:spPr bwMode="auto">
            <a:xfrm>
              <a:off x="1440" y="1104"/>
              <a:ext cx="0" cy="2592"/>
            </a:xfrm>
            <a:prstGeom prst="line">
              <a:avLst/>
            </a:prstGeom>
            <a:noFill/>
            <a:ln w="38100">
              <a:solidFill>
                <a:schemeClr val="hlink"/>
              </a:solidFill>
              <a:round/>
              <a:headEnd/>
              <a:tailEnd/>
            </a:ln>
          </p:spPr>
          <p:txBody>
            <a:bodyPr wrap="none" anchor="ctr"/>
            <a:lstStyle/>
            <a:p>
              <a:endParaRPr lang="en-US"/>
            </a:p>
          </p:txBody>
        </p:sp>
        <p:sp>
          <p:nvSpPr>
            <p:cNvPr id="17428" name="Line 1044"/>
            <p:cNvSpPr>
              <a:spLocks noChangeShapeType="1"/>
            </p:cNvSpPr>
            <p:nvPr/>
          </p:nvSpPr>
          <p:spPr bwMode="auto">
            <a:xfrm>
              <a:off x="1440" y="1104"/>
              <a:ext cx="144" cy="0"/>
            </a:xfrm>
            <a:prstGeom prst="line">
              <a:avLst/>
            </a:prstGeom>
            <a:noFill/>
            <a:ln w="38100">
              <a:solidFill>
                <a:schemeClr val="hlink"/>
              </a:solidFill>
              <a:round/>
              <a:headEnd/>
              <a:tailEnd type="triangle" w="med" len="med"/>
            </a:ln>
          </p:spPr>
          <p:txBody>
            <a:bodyPr wrap="none" anchor="ctr"/>
            <a:lstStyle/>
            <a:p>
              <a:endParaRPr lang="en-US"/>
            </a:p>
          </p:txBody>
        </p:sp>
        <p:sp>
          <p:nvSpPr>
            <p:cNvPr id="17429" name="Line 1045"/>
            <p:cNvSpPr>
              <a:spLocks noChangeShapeType="1"/>
            </p:cNvSpPr>
            <p:nvPr/>
          </p:nvSpPr>
          <p:spPr bwMode="auto">
            <a:xfrm>
              <a:off x="1440" y="1968"/>
              <a:ext cx="144" cy="0"/>
            </a:xfrm>
            <a:prstGeom prst="line">
              <a:avLst/>
            </a:prstGeom>
            <a:noFill/>
            <a:ln w="38100">
              <a:solidFill>
                <a:schemeClr val="hlink"/>
              </a:solidFill>
              <a:round/>
              <a:headEnd/>
              <a:tailEnd type="triangle" w="med" len="med"/>
            </a:ln>
          </p:spPr>
          <p:txBody>
            <a:bodyPr wrap="none" anchor="ctr"/>
            <a:lstStyle/>
            <a:p>
              <a:endParaRPr lang="en-US"/>
            </a:p>
          </p:txBody>
        </p:sp>
        <p:sp>
          <p:nvSpPr>
            <p:cNvPr id="17430" name="Line 1046"/>
            <p:cNvSpPr>
              <a:spLocks noChangeShapeType="1"/>
            </p:cNvSpPr>
            <p:nvPr/>
          </p:nvSpPr>
          <p:spPr bwMode="auto">
            <a:xfrm>
              <a:off x="1440" y="2832"/>
              <a:ext cx="144" cy="0"/>
            </a:xfrm>
            <a:prstGeom prst="line">
              <a:avLst/>
            </a:prstGeom>
            <a:noFill/>
            <a:ln w="38100">
              <a:solidFill>
                <a:schemeClr val="hlink"/>
              </a:solidFill>
              <a:round/>
              <a:headEnd/>
              <a:tailEnd type="triangle" w="med" len="med"/>
            </a:ln>
          </p:spPr>
          <p:txBody>
            <a:bodyPr wrap="none" anchor="ctr"/>
            <a:lstStyle/>
            <a:p>
              <a:endParaRPr lang="en-US"/>
            </a:p>
          </p:txBody>
        </p:sp>
        <p:sp>
          <p:nvSpPr>
            <p:cNvPr id="17431" name="Line 1047"/>
            <p:cNvSpPr>
              <a:spLocks noChangeShapeType="1"/>
            </p:cNvSpPr>
            <p:nvPr/>
          </p:nvSpPr>
          <p:spPr bwMode="auto">
            <a:xfrm>
              <a:off x="1440" y="3696"/>
              <a:ext cx="144" cy="0"/>
            </a:xfrm>
            <a:prstGeom prst="line">
              <a:avLst/>
            </a:prstGeom>
            <a:noFill/>
            <a:ln w="38100">
              <a:solidFill>
                <a:schemeClr val="hlink"/>
              </a:solidFill>
              <a:round/>
              <a:headEnd/>
              <a:tailEnd type="triangle" w="med" len="med"/>
            </a:ln>
          </p:spPr>
          <p:txBody>
            <a:bodyPr wrap="none" anchor="ctr"/>
            <a:lstStyle/>
            <a:p>
              <a:endParaRPr lang="en-US"/>
            </a:p>
          </p:txBody>
        </p:sp>
        <p:sp>
          <p:nvSpPr>
            <p:cNvPr id="17432" name="Line 1049"/>
            <p:cNvSpPr>
              <a:spLocks noChangeShapeType="1"/>
            </p:cNvSpPr>
            <p:nvPr/>
          </p:nvSpPr>
          <p:spPr bwMode="auto">
            <a:xfrm>
              <a:off x="1296" y="2400"/>
              <a:ext cx="144" cy="0"/>
            </a:xfrm>
            <a:prstGeom prst="line">
              <a:avLst/>
            </a:prstGeom>
            <a:noFill/>
            <a:ln w="38100">
              <a:solidFill>
                <a:schemeClr val="hlink"/>
              </a:solidFill>
              <a:round/>
              <a:headEnd/>
              <a:tailEnd type="triangle" w="med" len="me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609600"/>
            <a:ext cx="5943600" cy="1143000"/>
          </a:xfrm>
        </p:spPr>
        <p:txBody>
          <a:bodyPr>
            <a:normAutofit fontScale="90000"/>
          </a:bodyPr>
          <a:lstStyle/>
          <a:p>
            <a:r>
              <a:rPr lang="en-US" dirty="0" smtClean="0"/>
              <a:t>Forecasting Techniques</a:t>
            </a:r>
          </a:p>
        </p:txBody>
      </p:sp>
      <p:sp>
        <p:nvSpPr>
          <p:cNvPr id="18435" name="Rectangle 3"/>
          <p:cNvSpPr>
            <a:spLocks noGrp="1" noChangeArrowheads="1"/>
          </p:cNvSpPr>
          <p:nvPr>
            <p:ph type="body" idx="1"/>
          </p:nvPr>
        </p:nvSpPr>
        <p:spPr>
          <a:xfrm>
            <a:off x="457200" y="1828800"/>
            <a:ext cx="8229600" cy="4297363"/>
          </a:xfrm>
        </p:spPr>
        <p:txBody>
          <a:bodyPr>
            <a:normAutofit/>
          </a:bodyPr>
          <a:lstStyle/>
          <a:p>
            <a:pPr algn="just"/>
            <a:r>
              <a:rPr lang="en-US" sz="2600" dirty="0" smtClean="0"/>
              <a:t>The numerous methods available for forecasting exchange rates can be categorized into four general groups</a:t>
            </a:r>
            <a:r>
              <a:rPr lang="en-US" sz="2600" dirty="0" smtClean="0"/>
              <a:t>:</a:t>
            </a:r>
          </a:p>
          <a:p>
            <a:pPr algn="just">
              <a:buNone/>
            </a:pPr>
            <a:endParaRPr lang="en-US" sz="2600" dirty="0" smtClean="0"/>
          </a:p>
          <a:p>
            <a:pPr marL="800100" lvl="1" indent="-342900" algn="just">
              <a:spcBef>
                <a:spcPct val="25000"/>
              </a:spcBef>
              <a:buSzPct val="95000"/>
              <a:buFont typeface="Wingdings" pitchFamily="2" charset="2"/>
              <a:buChar char=""/>
            </a:pPr>
            <a:r>
              <a:rPr lang="en-US" sz="2600" dirty="0" smtClean="0"/>
              <a:t> </a:t>
            </a:r>
            <a:r>
              <a:rPr lang="en-US" sz="2600" dirty="0" smtClean="0"/>
              <a:t>Technical,</a:t>
            </a:r>
          </a:p>
          <a:p>
            <a:pPr marL="800100" lvl="1" indent="-342900" algn="just">
              <a:spcBef>
                <a:spcPct val="15000"/>
              </a:spcBef>
              <a:buSzPct val="95000"/>
              <a:buFont typeface="Wingdings" pitchFamily="2" charset="2"/>
              <a:buChar char=""/>
            </a:pPr>
            <a:r>
              <a:rPr lang="en-US" sz="2600" dirty="0" smtClean="0"/>
              <a:t> Fundamental,</a:t>
            </a:r>
          </a:p>
          <a:p>
            <a:pPr marL="800100" lvl="1" indent="-342900" algn="just">
              <a:spcBef>
                <a:spcPct val="15000"/>
              </a:spcBef>
              <a:buSzPct val="95000"/>
              <a:buFont typeface="Wingdings" pitchFamily="2" charset="2"/>
              <a:buChar char=""/>
            </a:pPr>
            <a:r>
              <a:rPr lang="en-US" sz="2600" dirty="0" smtClean="0"/>
              <a:t> Market-based</a:t>
            </a:r>
          </a:p>
          <a:p>
            <a:pPr marL="800100" lvl="1" indent="-342900" algn="just">
              <a:spcBef>
                <a:spcPct val="15000"/>
              </a:spcBef>
              <a:buSzPct val="95000"/>
              <a:buFont typeface="Wingdings" pitchFamily="2" charset="2"/>
              <a:buChar char=""/>
            </a:pPr>
            <a:r>
              <a:rPr lang="en-US" sz="2600" dirty="0" smtClean="0"/>
              <a:t> Mixed.</a:t>
            </a:r>
            <a:endParaRPr lang="en-US"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5">
                                            <p:txEl>
                                              <p:pRg st="2" end="2"/>
                                            </p:txEl>
                                          </p:spTgt>
                                        </p:tgtEl>
                                        <p:attrNameLst>
                                          <p:attrName>style.visibility</p:attrName>
                                        </p:attrNameLst>
                                      </p:cBhvr>
                                      <p:to>
                                        <p:strVal val="visible"/>
                                      </p:to>
                                    </p:set>
                                    <p:anim calcmode="lin" valueType="num">
                                      <p:cBhvr additive="base">
                                        <p:cTn id="7" dur="500" fill="hold"/>
                                        <p:tgtEl>
                                          <p:spTgt spid="1843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5">
                                            <p:txEl>
                                              <p:pRg st="3" end="3"/>
                                            </p:txEl>
                                          </p:spTgt>
                                        </p:tgtEl>
                                        <p:attrNameLst>
                                          <p:attrName>style.visibility</p:attrName>
                                        </p:attrNameLst>
                                      </p:cBhvr>
                                      <p:to>
                                        <p:strVal val="visible"/>
                                      </p:to>
                                    </p:set>
                                    <p:anim calcmode="lin" valueType="num">
                                      <p:cBhvr additive="base">
                                        <p:cTn id="13" dur="500" fill="hold"/>
                                        <p:tgtEl>
                                          <p:spTgt spid="1843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5">
                                            <p:txEl>
                                              <p:pRg st="4" end="4"/>
                                            </p:txEl>
                                          </p:spTgt>
                                        </p:tgtEl>
                                        <p:attrNameLst>
                                          <p:attrName>style.visibility</p:attrName>
                                        </p:attrNameLst>
                                      </p:cBhvr>
                                      <p:to>
                                        <p:strVal val="visible"/>
                                      </p:to>
                                    </p:set>
                                    <p:anim calcmode="lin" valueType="num">
                                      <p:cBhvr additive="base">
                                        <p:cTn id="19" dur="500" fill="hold"/>
                                        <p:tgtEl>
                                          <p:spTgt spid="1843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435">
                                            <p:txEl>
                                              <p:pRg st="5" end="5"/>
                                            </p:txEl>
                                          </p:spTgt>
                                        </p:tgtEl>
                                        <p:attrNameLst>
                                          <p:attrName>style.visibility</p:attrName>
                                        </p:attrNameLst>
                                      </p:cBhvr>
                                      <p:to>
                                        <p:strVal val="visible"/>
                                      </p:to>
                                    </p:set>
                                    <p:anim calcmode="lin" valueType="num">
                                      <p:cBhvr additive="base">
                                        <p:cTn id="25" dur="500" fill="hold"/>
                                        <p:tgtEl>
                                          <p:spTgt spid="1843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7"/>
          <p:cNvSpPr>
            <a:spLocks noGrp="1" noChangeArrowheads="1"/>
          </p:cNvSpPr>
          <p:nvPr>
            <p:ph type="body" idx="1"/>
          </p:nvPr>
        </p:nvSpPr>
        <p:spPr>
          <a:xfrm>
            <a:off x="685800" y="1752600"/>
            <a:ext cx="7772400" cy="4343400"/>
          </a:xfrm>
        </p:spPr>
        <p:txBody>
          <a:bodyPr/>
          <a:lstStyle/>
          <a:p>
            <a:pPr algn="just">
              <a:buClr>
                <a:schemeClr val="tx2"/>
              </a:buClr>
            </a:pPr>
            <a:r>
              <a:rPr lang="en-US" sz="2400" b="0" smtClean="0">
                <a:solidFill>
                  <a:srgbClr val="CC0000"/>
                </a:solidFill>
              </a:rPr>
              <a:t>Technical forecasting</a:t>
            </a:r>
            <a:r>
              <a:rPr lang="en-US" sz="2400" b="0" smtClean="0"/>
              <a:t> involves the use of historical data to predict future values. </a:t>
            </a:r>
          </a:p>
          <a:p>
            <a:pPr lvl="1" algn="just">
              <a:buClr>
                <a:schemeClr val="tx2"/>
              </a:buClr>
            </a:pPr>
            <a:r>
              <a:rPr lang="en-US" sz="2400" smtClean="0"/>
              <a:t>E.g. time series models.</a:t>
            </a:r>
          </a:p>
          <a:p>
            <a:pPr lvl="1" algn="just">
              <a:buClr>
                <a:schemeClr val="tx2"/>
              </a:buClr>
            </a:pPr>
            <a:endParaRPr lang="en-US" sz="2400" smtClean="0"/>
          </a:p>
          <a:p>
            <a:pPr algn="just"/>
            <a:r>
              <a:rPr lang="en-US" sz="2400" b="0" smtClean="0"/>
              <a:t>Speculators may find the models useful for predicting day-to-day movements.</a:t>
            </a:r>
          </a:p>
          <a:p>
            <a:pPr algn="just"/>
            <a:endParaRPr lang="en-US" sz="2400" b="0" smtClean="0"/>
          </a:p>
          <a:p>
            <a:pPr algn="just"/>
            <a:r>
              <a:rPr lang="en-US" sz="2400" b="0" smtClean="0"/>
              <a:t>However, since the models typically focus on the near future and rarely provide point or range estimates, they are of limited use to MNCs.</a:t>
            </a:r>
          </a:p>
        </p:txBody>
      </p:sp>
      <p:sp>
        <p:nvSpPr>
          <p:cNvPr id="19459" name="Rectangle 1028"/>
          <p:cNvSpPr>
            <a:spLocks noGrp="1" noChangeArrowheads="1"/>
          </p:cNvSpPr>
          <p:nvPr>
            <p:ph type="title"/>
          </p:nvPr>
        </p:nvSpPr>
        <p:spPr>
          <a:xfrm>
            <a:off x="685800" y="609600"/>
            <a:ext cx="6019800" cy="1143000"/>
          </a:xfrm>
          <a:noFill/>
        </p:spPr>
        <p:txBody>
          <a:bodyPr/>
          <a:lstStyle/>
          <a:p>
            <a:r>
              <a:rPr lang="en-US" smtClean="0"/>
              <a:t>Technical Forecasting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fade">
                                      <p:cBhvr>
                                        <p:cTn id="7" dur="1000"/>
                                        <p:tgtEl>
                                          <p:spTgt spid="8194">
                                            <p:txEl>
                                              <p:pRg st="0" end="0"/>
                                            </p:txEl>
                                          </p:spTgt>
                                        </p:tgtEl>
                                      </p:cBhvr>
                                    </p:animEffect>
                                    <p:anim calcmode="lin" valueType="num">
                                      <p:cBhvr>
                                        <p:cTn id="8" dur="1000" fill="hold"/>
                                        <p:tgtEl>
                                          <p:spTgt spid="819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194">
                                            <p:txEl>
                                              <p:pRg st="1" end="1"/>
                                            </p:txEl>
                                          </p:spTgt>
                                        </p:tgtEl>
                                        <p:attrNameLst>
                                          <p:attrName>style.visibility</p:attrName>
                                        </p:attrNameLst>
                                      </p:cBhvr>
                                      <p:to>
                                        <p:strVal val="visible"/>
                                      </p:to>
                                    </p:set>
                                    <p:animEffect transition="in" filter="fade">
                                      <p:cBhvr>
                                        <p:cTn id="12" dur="1000"/>
                                        <p:tgtEl>
                                          <p:spTgt spid="8194">
                                            <p:txEl>
                                              <p:pRg st="1" end="1"/>
                                            </p:txEl>
                                          </p:spTgt>
                                        </p:tgtEl>
                                      </p:cBhvr>
                                    </p:animEffect>
                                    <p:anim calcmode="lin" valueType="num">
                                      <p:cBhvr>
                                        <p:cTn id="13" dur="1000" fill="hold"/>
                                        <p:tgtEl>
                                          <p:spTgt spid="819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1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194">
                                            <p:txEl>
                                              <p:pRg st="3" end="3"/>
                                            </p:txEl>
                                          </p:spTgt>
                                        </p:tgtEl>
                                        <p:attrNameLst>
                                          <p:attrName>style.visibility</p:attrName>
                                        </p:attrNameLst>
                                      </p:cBhvr>
                                      <p:to>
                                        <p:strVal val="visible"/>
                                      </p:to>
                                    </p:set>
                                    <p:animEffect transition="in" filter="fade">
                                      <p:cBhvr>
                                        <p:cTn id="19" dur="1000"/>
                                        <p:tgtEl>
                                          <p:spTgt spid="8194">
                                            <p:txEl>
                                              <p:pRg st="3" end="3"/>
                                            </p:txEl>
                                          </p:spTgt>
                                        </p:tgtEl>
                                      </p:cBhvr>
                                    </p:animEffect>
                                    <p:anim calcmode="lin" valueType="num">
                                      <p:cBhvr>
                                        <p:cTn id="20" dur="1000" fill="hold"/>
                                        <p:tgtEl>
                                          <p:spTgt spid="819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819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194">
                                            <p:txEl>
                                              <p:pRg st="5" end="5"/>
                                            </p:txEl>
                                          </p:spTgt>
                                        </p:tgtEl>
                                        <p:attrNameLst>
                                          <p:attrName>style.visibility</p:attrName>
                                        </p:attrNameLst>
                                      </p:cBhvr>
                                      <p:to>
                                        <p:strVal val="visible"/>
                                      </p:to>
                                    </p:set>
                                    <p:animEffect transition="in" filter="fade">
                                      <p:cBhvr>
                                        <p:cTn id="26" dur="1000"/>
                                        <p:tgtEl>
                                          <p:spTgt spid="8194">
                                            <p:txEl>
                                              <p:pRg st="5" end="5"/>
                                            </p:txEl>
                                          </p:spTgt>
                                        </p:tgtEl>
                                      </p:cBhvr>
                                    </p:animEffect>
                                    <p:anim calcmode="lin" valueType="num">
                                      <p:cBhvr>
                                        <p:cTn id="27" dur="1000" fill="hold"/>
                                        <p:tgtEl>
                                          <p:spTgt spid="8194">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819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85800" y="609600"/>
            <a:ext cx="7772400" cy="587375"/>
          </a:xfrm>
        </p:spPr>
        <p:txBody>
          <a:bodyPr>
            <a:normAutofit fontScale="90000"/>
          </a:bodyPr>
          <a:lstStyle/>
          <a:p>
            <a:pPr algn="l"/>
            <a:r>
              <a:rPr lang="en-US" smtClean="0"/>
              <a:t>Technical Forecasting</a:t>
            </a:r>
            <a:endParaRPr lang="en-GB" smtClean="0"/>
          </a:p>
        </p:txBody>
      </p:sp>
      <p:sp>
        <p:nvSpPr>
          <p:cNvPr id="3" name="Content Placeholder 2"/>
          <p:cNvSpPr>
            <a:spLocks noGrp="1"/>
          </p:cNvSpPr>
          <p:nvPr>
            <p:ph idx="1"/>
          </p:nvPr>
        </p:nvSpPr>
        <p:spPr>
          <a:xfrm>
            <a:off x="611188" y="1484312"/>
            <a:ext cx="7772400" cy="4611687"/>
          </a:xfrm>
        </p:spPr>
        <p:txBody>
          <a:bodyPr>
            <a:normAutofit/>
          </a:bodyPr>
          <a:lstStyle/>
          <a:p>
            <a:pPr algn="just">
              <a:buFontTx/>
              <a:buNone/>
            </a:pPr>
            <a:endParaRPr lang="en-GB" sz="2400" b="0" dirty="0" smtClean="0"/>
          </a:p>
          <a:p>
            <a:pPr algn="just"/>
            <a:r>
              <a:rPr lang="en-GB" sz="2400" b="0" dirty="0" smtClean="0"/>
              <a:t>Technical factors are sometimes cited as the main </a:t>
            </a:r>
            <a:r>
              <a:rPr lang="en-GB" sz="2400" b="0" dirty="0" smtClean="0"/>
              <a:t>reason for </a:t>
            </a:r>
            <a:r>
              <a:rPr lang="en-GB" sz="2400" b="0" dirty="0" smtClean="0"/>
              <a:t>changing speculative positions that cause an adjustment in the dollar’s value. </a:t>
            </a:r>
            <a:endParaRPr lang="en-GB" sz="2400" b="0" dirty="0" smtClean="0"/>
          </a:p>
          <a:p>
            <a:pPr algn="just"/>
            <a:r>
              <a:rPr lang="en-GB" sz="2400" b="0" dirty="0" smtClean="0"/>
              <a:t>For </a:t>
            </a:r>
            <a:r>
              <a:rPr lang="en-GB" sz="2400" b="0" dirty="0" smtClean="0"/>
              <a:t>example, headlines often attribute a change in the dollar’s value to technical factors</a:t>
            </a:r>
            <a:r>
              <a:rPr lang="en-GB" sz="2400" b="0" dirty="0" smtClean="0"/>
              <a:t>:</a:t>
            </a:r>
          </a:p>
          <a:p>
            <a:pPr algn="just"/>
            <a:endParaRPr lang="en-GB" sz="2400" b="0" dirty="0" smtClean="0"/>
          </a:p>
          <a:p>
            <a:pPr>
              <a:buFontTx/>
              <a:buNone/>
            </a:pPr>
            <a:r>
              <a:rPr lang="en-GB" sz="2400" b="0" dirty="0" smtClean="0"/>
              <a:t>• Technical factors overwhelmed  economic  news.</a:t>
            </a:r>
          </a:p>
          <a:p>
            <a:pPr>
              <a:buFontTx/>
              <a:buNone/>
            </a:pPr>
            <a:r>
              <a:rPr lang="en-GB" sz="2400" b="0" dirty="0" smtClean="0"/>
              <a:t>• Technical factors triggered  sales of dollars.</a:t>
            </a:r>
          </a:p>
          <a:p>
            <a:pPr>
              <a:buFontTx/>
              <a:buNone/>
            </a:pPr>
            <a:r>
              <a:rPr lang="en-GB" sz="2400" b="0" dirty="0" smtClean="0"/>
              <a:t>• Technical  factors indicated  that  dollars  had  been  recently  oversold,  triggering purchases of dollars.</a:t>
            </a:r>
          </a:p>
          <a:p>
            <a:endParaRPr lang="en-GB" sz="2400" b="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l"/>
            <a:r>
              <a:rPr lang="en-US" smtClean="0"/>
              <a:t>Technical Forecasting</a:t>
            </a:r>
            <a:endParaRPr lang="en-GB" smtClean="0"/>
          </a:p>
        </p:txBody>
      </p:sp>
      <p:sp>
        <p:nvSpPr>
          <p:cNvPr id="3" name="Content Placeholder 2"/>
          <p:cNvSpPr>
            <a:spLocks noGrp="1"/>
          </p:cNvSpPr>
          <p:nvPr>
            <p:ph idx="1"/>
          </p:nvPr>
        </p:nvSpPr>
        <p:spPr>
          <a:xfrm>
            <a:off x="827088" y="1484313"/>
            <a:ext cx="7772400" cy="5040312"/>
          </a:xfrm>
        </p:spPr>
        <p:txBody>
          <a:bodyPr/>
          <a:lstStyle/>
          <a:p>
            <a:pPr algn="just"/>
            <a:r>
              <a:rPr lang="en-GB" sz="2200" smtClean="0"/>
              <a:t>Limitations</a:t>
            </a:r>
          </a:p>
          <a:p>
            <a:pPr algn="just"/>
            <a:r>
              <a:rPr lang="en-GB" sz="2000" b="0" smtClean="0"/>
              <a:t>MNCs  tend  to  make only limited  use of technical  forecasting  because  it typically focuses on  the  near future</a:t>
            </a:r>
          </a:p>
          <a:p>
            <a:pPr algn="just"/>
            <a:r>
              <a:rPr lang="en-GB" sz="2000" b="0" smtClean="0"/>
              <a:t>Most  technical  forecasts apply to  very short-term periods  such as one  day because patterns  in exchange  rate movements  are more  systematic over such  periods.  Since patterns  may be less reliable for forecasting long-term movements  over a quarter,  a year, or 5 years from now, technical forecasts are less useful for forecasting exchange rates in the distant  future.</a:t>
            </a:r>
          </a:p>
          <a:p>
            <a:pPr algn="just"/>
            <a:r>
              <a:rPr lang="en-GB" sz="2000" b="0" smtClean="0"/>
              <a:t> Thus,  technical  forecasting  may not  be suitable  for ﬁrms that  need  to  forecast  exchange rates in the distant future.</a:t>
            </a:r>
          </a:p>
          <a:p>
            <a:pPr algn="just"/>
            <a:r>
              <a:rPr lang="en-GB" sz="2000" b="0" smtClean="0"/>
              <a:t>In  addition,  technical  forecasting  rarely provides  point  estimates  or a range  of possible  future  values. </a:t>
            </a:r>
          </a:p>
          <a:p>
            <a:pPr algn="just"/>
            <a:endParaRPr lang="en-GB" sz="2000" b="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685800" y="1752600"/>
            <a:ext cx="7772400" cy="4343400"/>
          </a:xfrm>
        </p:spPr>
        <p:txBody>
          <a:bodyPr/>
          <a:lstStyle/>
          <a:p>
            <a:pPr algn="just">
              <a:buClr>
                <a:schemeClr val="tx2"/>
              </a:buClr>
            </a:pPr>
            <a:r>
              <a:rPr lang="en-US" sz="2400" b="0" smtClean="0">
                <a:solidFill>
                  <a:srgbClr val="CC0000"/>
                </a:solidFill>
              </a:rPr>
              <a:t>Fundamental forecasting</a:t>
            </a:r>
            <a:r>
              <a:rPr lang="en-US" sz="2400" b="0" smtClean="0"/>
              <a:t> is based on the fundamental relationships between economic variables and exchange rates. </a:t>
            </a:r>
          </a:p>
          <a:p>
            <a:pPr algn="just">
              <a:buClr>
                <a:schemeClr val="tx2"/>
              </a:buClr>
            </a:pPr>
            <a:endParaRPr lang="en-US" sz="2400" b="0" smtClean="0"/>
          </a:p>
          <a:p>
            <a:pPr lvl="1" algn="just">
              <a:lnSpc>
                <a:spcPct val="100000"/>
              </a:lnSpc>
              <a:buClr>
                <a:schemeClr val="tx2"/>
              </a:buClr>
            </a:pPr>
            <a:r>
              <a:rPr lang="en-US" sz="2400" smtClean="0"/>
              <a:t>E.g. subjective assessments, quantitative measurements based on regression models and sensitivity analyses.</a:t>
            </a:r>
          </a:p>
          <a:p>
            <a:pPr algn="just">
              <a:buFontTx/>
              <a:buNone/>
            </a:pPr>
            <a:endParaRPr lang="en-US" sz="2400" b="0" smtClean="0"/>
          </a:p>
        </p:txBody>
      </p:sp>
      <p:sp>
        <p:nvSpPr>
          <p:cNvPr id="22531" name="Rectangle 4"/>
          <p:cNvSpPr>
            <a:spLocks noGrp="1" noChangeArrowheads="1"/>
          </p:cNvSpPr>
          <p:nvPr>
            <p:ph type="title"/>
          </p:nvPr>
        </p:nvSpPr>
        <p:spPr>
          <a:xfrm>
            <a:off x="685800" y="609600"/>
            <a:ext cx="6096000" cy="1143000"/>
          </a:xfrm>
          <a:noFill/>
        </p:spPr>
        <p:txBody>
          <a:bodyPr>
            <a:normAutofit fontScale="90000"/>
          </a:bodyPr>
          <a:lstStyle/>
          <a:p>
            <a:r>
              <a:rPr lang="en-US" smtClean="0"/>
              <a:t>Fundamental Forecasting</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41" name="Rectangle 5"/>
          <p:cNvSpPr>
            <a:spLocks noGrp="1" noChangeArrowheads="1"/>
          </p:cNvSpPr>
          <p:nvPr>
            <p:ph type="body" idx="1"/>
          </p:nvPr>
        </p:nvSpPr>
        <p:spPr>
          <a:xfrm>
            <a:off x="685800" y="1752600"/>
            <a:ext cx="7772400" cy="4343400"/>
          </a:xfrm>
        </p:spPr>
        <p:txBody>
          <a:bodyPr/>
          <a:lstStyle/>
          <a:p>
            <a:r>
              <a:rPr lang="en-US" sz="2400" smtClean="0"/>
              <a:t>In general, fundamental forecasting is limited by:</a:t>
            </a:r>
          </a:p>
          <a:p>
            <a:pPr lvl="1">
              <a:lnSpc>
                <a:spcPct val="100000"/>
              </a:lnSpc>
            </a:pPr>
            <a:r>
              <a:rPr lang="en-US" sz="2400" smtClean="0"/>
              <a:t>the uncertain timing of the impact of the factors,</a:t>
            </a:r>
          </a:p>
          <a:p>
            <a:pPr lvl="1">
              <a:lnSpc>
                <a:spcPct val="100000"/>
              </a:lnSpc>
            </a:pPr>
            <a:r>
              <a:rPr lang="en-US" sz="2400" smtClean="0"/>
              <a:t>the need to forecast factors that have an immediate impact on exchange rates,</a:t>
            </a:r>
          </a:p>
          <a:p>
            <a:pPr lvl="1">
              <a:lnSpc>
                <a:spcPct val="100000"/>
              </a:lnSpc>
            </a:pPr>
            <a:r>
              <a:rPr lang="en-US" sz="2400" smtClean="0"/>
              <a:t>the omission of factors that are not easily quantifiable, and</a:t>
            </a:r>
          </a:p>
          <a:p>
            <a:pPr lvl="1">
              <a:lnSpc>
                <a:spcPct val="100000"/>
              </a:lnSpc>
            </a:pPr>
            <a:r>
              <a:rPr lang="en-US" sz="2400" smtClean="0"/>
              <a:t>changes in the sensitivity of currency movements to each factor over time.</a:t>
            </a:r>
          </a:p>
        </p:txBody>
      </p:sp>
      <p:sp>
        <p:nvSpPr>
          <p:cNvPr id="23555" name="Rectangle 6"/>
          <p:cNvSpPr>
            <a:spLocks noGrp="1" noChangeArrowheads="1"/>
          </p:cNvSpPr>
          <p:nvPr>
            <p:ph type="title"/>
          </p:nvPr>
        </p:nvSpPr>
        <p:spPr>
          <a:xfrm>
            <a:off x="685800" y="609600"/>
            <a:ext cx="6096000" cy="1143000"/>
          </a:xfrm>
          <a:noFill/>
        </p:spPr>
        <p:txBody>
          <a:bodyPr>
            <a:normAutofit fontScale="90000"/>
          </a:bodyPr>
          <a:lstStyle/>
          <a:p>
            <a:r>
              <a:rPr lang="en-US" smtClean="0"/>
              <a:t>Fundamental Forecasting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41">
                                            <p:txEl>
                                              <p:pRg st="0" end="0"/>
                                            </p:txEl>
                                          </p:spTgt>
                                        </p:tgtEl>
                                        <p:attrNameLst>
                                          <p:attrName>style.visibility</p:attrName>
                                        </p:attrNameLst>
                                      </p:cBhvr>
                                      <p:to>
                                        <p:strVal val="visible"/>
                                      </p:to>
                                    </p:set>
                                    <p:animEffect transition="in" filter="wipe(left)">
                                      <p:cBhvr>
                                        <p:cTn id="7" dur="500"/>
                                        <p:tgtEl>
                                          <p:spTgt spid="1423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2341">
                                            <p:txEl>
                                              <p:pRg st="1" end="1"/>
                                            </p:txEl>
                                          </p:spTgt>
                                        </p:tgtEl>
                                        <p:attrNameLst>
                                          <p:attrName>style.visibility</p:attrName>
                                        </p:attrNameLst>
                                      </p:cBhvr>
                                      <p:to>
                                        <p:strVal val="visible"/>
                                      </p:to>
                                    </p:set>
                                    <p:animEffect transition="in" filter="wipe(left)">
                                      <p:cBhvr>
                                        <p:cTn id="12" dur="500"/>
                                        <p:tgtEl>
                                          <p:spTgt spid="1423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2341">
                                            <p:txEl>
                                              <p:pRg st="2" end="2"/>
                                            </p:txEl>
                                          </p:spTgt>
                                        </p:tgtEl>
                                        <p:attrNameLst>
                                          <p:attrName>style.visibility</p:attrName>
                                        </p:attrNameLst>
                                      </p:cBhvr>
                                      <p:to>
                                        <p:strVal val="visible"/>
                                      </p:to>
                                    </p:set>
                                    <p:animEffect transition="in" filter="wipe(left)">
                                      <p:cBhvr>
                                        <p:cTn id="17" dur="500"/>
                                        <p:tgtEl>
                                          <p:spTgt spid="14234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2341">
                                            <p:txEl>
                                              <p:pRg st="3" end="3"/>
                                            </p:txEl>
                                          </p:spTgt>
                                        </p:tgtEl>
                                        <p:attrNameLst>
                                          <p:attrName>style.visibility</p:attrName>
                                        </p:attrNameLst>
                                      </p:cBhvr>
                                      <p:to>
                                        <p:strVal val="visible"/>
                                      </p:to>
                                    </p:set>
                                    <p:animEffect transition="in" filter="wipe(left)">
                                      <p:cBhvr>
                                        <p:cTn id="22" dur="500"/>
                                        <p:tgtEl>
                                          <p:spTgt spid="14234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2341">
                                            <p:txEl>
                                              <p:pRg st="4" end="4"/>
                                            </p:txEl>
                                          </p:spTgt>
                                        </p:tgtEl>
                                        <p:attrNameLst>
                                          <p:attrName>style.visibility</p:attrName>
                                        </p:attrNameLst>
                                      </p:cBhvr>
                                      <p:to>
                                        <p:strVal val="visible"/>
                                      </p:to>
                                    </p:set>
                                    <p:animEffect transition="in" filter="wipe(left)">
                                      <p:cBhvr>
                                        <p:cTn id="27" dur="500"/>
                                        <p:tgtEl>
                                          <p:spTgt spid="1423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l"/>
            <a:r>
              <a:rPr lang="en-GB" smtClean="0"/>
              <a:t>Example</a:t>
            </a:r>
          </a:p>
        </p:txBody>
      </p:sp>
      <p:sp>
        <p:nvSpPr>
          <p:cNvPr id="3" name="Content Placeholder 2"/>
          <p:cNvSpPr>
            <a:spLocks noGrp="1"/>
          </p:cNvSpPr>
          <p:nvPr>
            <p:ph idx="1"/>
          </p:nvPr>
        </p:nvSpPr>
        <p:spPr/>
        <p:txBody>
          <a:bodyPr/>
          <a:lstStyle/>
          <a:p>
            <a:pPr>
              <a:buFontTx/>
              <a:buNone/>
            </a:pPr>
            <a:r>
              <a:rPr lang="en-GB" sz="2000" b="0" i="1" smtClean="0"/>
              <a:t>e </a:t>
            </a:r>
            <a:r>
              <a:rPr lang="en-GB" sz="2000" b="0" smtClean="0"/>
              <a:t>  = </a:t>
            </a:r>
            <a:r>
              <a:rPr lang="en-GB" sz="2000" b="0" i="1" smtClean="0"/>
              <a:t>f </a:t>
            </a:r>
            <a:r>
              <a:rPr lang="en-GB" sz="2000" b="0" smtClean="0"/>
              <a:t>(D</a:t>
            </a:r>
            <a:r>
              <a:rPr lang="en-GB" sz="2000" b="0" i="1" smtClean="0"/>
              <a:t>INF</a:t>
            </a:r>
            <a:r>
              <a:rPr lang="en-GB" sz="2000" b="0" smtClean="0"/>
              <a:t>,  D</a:t>
            </a:r>
            <a:r>
              <a:rPr lang="en-GB" sz="2000" b="0" i="1" smtClean="0"/>
              <a:t>INT</a:t>
            </a:r>
            <a:r>
              <a:rPr lang="en-GB" sz="2000" b="0" smtClean="0"/>
              <a:t>,  D</a:t>
            </a:r>
            <a:r>
              <a:rPr lang="en-GB" sz="2000" b="0" i="1" smtClean="0"/>
              <a:t>INC</a:t>
            </a:r>
            <a:r>
              <a:rPr lang="en-GB" sz="2000" b="0" smtClean="0"/>
              <a:t>, D</a:t>
            </a:r>
            <a:r>
              <a:rPr lang="en-GB" sz="2000" b="0" i="1" smtClean="0"/>
              <a:t>GC</a:t>
            </a:r>
            <a:r>
              <a:rPr lang="en-GB" sz="2000" b="0" smtClean="0"/>
              <a:t>, D</a:t>
            </a:r>
            <a:r>
              <a:rPr lang="en-GB" sz="2000" b="0" i="1" smtClean="0"/>
              <a:t>EXP</a:t>
            </a:r>
            <a:r>
              <a:rPr lang="en-GB" sz="2000" b="0" smtClean="0"/>
              <a:t>)</a:t>
            </a:r>
          </a:p>
          <a:p>
            <a:pPr>
              <a:buFontTx/>
              <a:buNone/>
            </a:pPr>
            <a:r>
              <a:rPr lang="en-GB" sz="2000" b="0" smtClean="0"/>
              <a:t>Where</a:t>
            </a:r>
          </a:p>
          <a:p>
            <a:pPr>
              <a:buFontTx/>
              <a:buNone/>
            </a:pPr>
            <a:r>
              <a:rPr lang="en-GB" sz="2000" b="0" i="1" smtClean="0"/>
              <a:t>e  =</a:t>
            </a:r>
            <a:r>
              <a:rPr lang="en-GB" sz="2000" b="0" smtClean="0"/>
              <a:t>   percentage  change in the spot rate</a:t>
            </a:r>
          </a:p>
          <a:p>
            <a:pPr>
              <a:buFontTx/>
              <a:buNone/>
            </a:pPr>
            <a:r>
              <a:rPr lang="en-GB" sz="2000" b="0" smtClean="0"/>
              <a:t>D</a:t>
            </a:r>
            <a:r>
              <a:rPr lang="en-GB" sz="2000" b="0" i="1" smtClean="0"/>
              <a:t>INF  </a:t>
            </a:r>
            <a:r>
              <a:rPr lang="en-GB" sz="2000" b="0" smtClean="0"/>
              <a:t>    change in the differential between U.S. inﬂation and the foreign country’s inﬂation</a:t>
            </a:r>
          </a:p>
          <a:p>
            <a:pPr>
              <a:buFontTx/>
              <a:buNone/>
            </a:pPr>
            <a:r>
              <a:rPr lang="en-GB" sz="2000" b="0" smtClean="0"/>
              <a:t>D</a:t>
            </a:r>
            <a:r>
              <a:rPr lang="en-GB" sz="2000" b="0" i="1" smtClean="0"/>
              <a:t>INT  </a:t>
            </a:r>
            <a:r>
              <a:rPr lang="en-GB" sz="2000" b="0" smtClean="0"/>
              <a:t>  change in the differential between the U.S. interest rate and the foreign country’s interest rate</a:t>
            </a:r>
          </a:p>
          <a:p>
            <a:pPr>
              <a:buFontTx/>
              <a:buNone/>
            </a:pPr>
            <a:r>
              <a:rPr lang="en-GB" sz="2000" b="0" smtClean="0"/>
              <a:t>D</a:t>
            </a:r>
            <a:r>
              <a:rPr lang="en-GB" sz="2000" b="0" i="1" smtClean="0"/>
              <a:t>INC </a:t>
            </a:r>
            <a:r>
              <a:rPr lang="en-GB" sz="2000" b="0" smtClean="0"/>
              <a:t>  change in the differential between the U.S. income level and the foreign country’s income level</a:t>
            </a:r>
          </a:p>
          <a:p>
            <a:pPr>
              <a:buFontTx/>
              <a:buNone/>
            </a:pPr>
            <a:r>
              <a:rPr lang="en-GB" sz="2000" b="0" smtClean="0"/>
              <a:t>D</a:t>
            </a:r>
            <a:r>
              <a:rPr lang="en-GB" sz="2000" b="0" i="1" smtClean="0"/>
              <a:t>GC  </a:t>
            </a:r>
            <a:r>
              <a:rPr lang="en-GB" sz="2000" b="0" smtClean="0"/>
              <a:t>    change in government controls</a:t>
            </a:r>
          </a:p>
          <a:p>
            <a:pPr>
              <a:buFontTx/>
              <a:buNone/>
            </a:pPr>
            <a:r>
              <a:rPr lang="en-GB" sz="2000" b="0" smtClean="0"/>
              <a:t>D</a:t>
            </a:r>
            <a:r>
              <a:rPr lang="en-GB" sz="2000" b="0" i="1" smtClean="0"/>
              <a:t>EXP </a:t>
            </a:r>
            <a:r>
              <a:rPr lang="en-GB" sz="2000" b="0" smtClean="0"/>
              <a:t>     change in expectations  of future exchange rates</a:t>
            </a:r>
          </a:p>
          <a:p>
            <a:endParaRPr lang="en-GB" sz="2000" b="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a:xfrm>
            <a:off x="685800" y="1752600"/>
            <a:ext cx="7772400" cy="4343400"/>
          </a:xfrm>
        </p:spPr>
        <p:txBody>
          <a:bodyPr/>
          <a:lstStyle/>
          <a:p>
            <a:pPr algn="just">
              <a:buClr>
                <a:schemeClr val="tx2"/>
              </a:buClr>
            </a:pPr>
            <a:r>
              <a:rPr lang="en-US" sz="2600" b="0" smtClean="0">
                <a:solidFill>
                  <a:srgbClr val="CC0000"/>
                </a:solidFill>
              </a:rPr>
              <a:t>Market-based forecasting</a:t>
            </a:r>
            <a:r>
              <a:rPr lang="en-US" sz="2600" b="0" smtClean="0"/>
              <a:t> uses market indicators to develop forecasts. </a:t>
            </a:r>
          </a:p>
          <a:p>
            <a:pPr algn="just"/>
            <a:r>
              <a:rPr lang="en-US" sz="2600" b="0" smtClean="0"/>
              <a:t>The current spot/forward rates are often used, since speculators will ensure that the current rates reflect the market expectation of the future exchange rate.</a:t>
            </a:r>
          </a:p>
          <a:p>
            <a:pPr algn="just"/>
            <a:r>
              <a:rPr lang="en-US" sz="2600" b="0" smtClean="0"/>
              <a:t>For long-term forecasting, the interest rates on risk-free instruments can be used under conditions of IRP.</a:t>
            </a:r>
          </a:p>
        </p:txBody>
      </p:sp>
      <p:sp>
        <p:nvSpPr>
          <p:cNvPr id="25603" name="Rectangle 4"/>
          <p:cNvSpPr>
            <a:spLocks noGrp="1" noChangeArrowheads="1"/>
          </p:cNvSpPr>
          <p:nvPr>
            <p:ph type="title"/>
          </p:nvPr>
        </p:nvSpPr>
        <p:spPr>
          <a:xfrm>
            <a:off x="685800" y="609600"/>
            <a:ext cx="6096000" cy="1143000"/>
          </a:xfrm>
          <a:noFill/>
        </p:spPr>
        <p:txBody>
          <a:bodyPr>
            <a:normAutofit fontScale="90000"/>
          </a:bodyPr>
          <a:lstStyle/>
          <a:p>
            <a:r>
              <a:rPr lang="en-US" smtClean="0"/>
              <a:t>Market-Based Forecasting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85800" y="609600"/>
            <a:ext cx="7772400" cy="658813"/>
          </a:xfrm>
        </p:spPr>
        <p:txBody>
          <a:bodyPr>
            <a:normAutofit fontScale="90000"/>
          </a:bodyPr>
          <a:lstStyle/>
          <a:p>
            <a:pPr algn="l"/>
            <a:r>
              <a:rPr lang="en-GB" smtClean="0"/>
              <a:t>Example</a:t>
            </a:r>
          </a:p>
        </p:txBody>
      </p:sp>
      <p:sp>
        <p:nvSpPr>
          <p:cNvPr id="3" name="Content Placeholder 2"/>
          <p:cNvSpPr>
            <a:spLocks noGrp="1"/>
          </p:cNvSpPr>
          <p:nvPr>
            <p:ph idx="1"/>
          </p:nvPr>
        </p:nvSpPr>
        <p:spPr>
          <a:xfrm>
            <a:off x="611188" y="1412875"/>
            <a:ext cx="7772400" cy="5184775"/>
          </a:xfrm>
        </p:spPr>
        <p:txBody>
          <a:bodyPr/>
          <a:lstStyle/>
          <a:p>
            <a:pPr algn="just"/>
            <a:r>
              <a:rPr lang="en-GB" sz="2000" b="0" smtClean="0"/>
              <a:t>Assume the British pound  is expected to appreciate against the dollar in the very near future.  This expectation  will encourage  speculators to buy the pound  with U.S. dollars today in anticipation  of its appreciation,  and these purchases can force the pound’s  value up immediately.</a:t>
            </a:r>
          </a:p>
          <a:p>
            <a:pPr algn="just"/>
            <a:endParaRPr lang="en-GB" sz="2000" b="0" smtClean="0"/>
          </a:p>
          <a:p>
            <a:pPr algn="just"/>
            <a:r>
              <a:rPr lang="en-GB" sz="2000" b="0" smtClean="0"/>
              <a:t>  Conversely, if the pound  is expected  to depreciate  against  the  dollar,  speculators  will sell off pounds  now,  hoping  to  purchase them back at a lower price after they decline in value.</a:t>
            </a:r>
          </a:p>
          <a:p>
            <a:pPr algn="just">
              <a:buFontTx/>
              <a:buNone/>
            </a:pPr>
            <a:r>
              <a:rPr lang="en-GB" sz="2000" b="0" smtClean="0"/>
              <a:t> </a:t>
            </a:r>
          </a:p>
          <a:p>
            <a:pPr algn="just"/>
            <a:r>
              <a:rPr lang="en-GB" sz="2000" b="0" smtClean="0"/>
              <a:t>Such actions can force the pound  to depreciate immediately. Thus, the current  value of the pound  should reﬂect the expectation  of the pound’s value in the very near future. Corporations can use the spot rate to forecast since it represents the market’s expectation  of the spot rate in the near future.</a:t>
            </a:r>
          </a:p>
          <a:p>
            <a:pPr algn="just"/>
            <a:endParaRPr lang="en-GB" sz="2000" b="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6"/>
          <p:cNvSpPr>
            <a:spLocks noGrp="1" noChangeArrowheads="1"/>
          </p:cNvSpPr>
          <p:nvPr>
            <p:ph type="title"/>
          </p:nvPr>
        </p:nvSpPr>
        <p:spPr>
          <a:xfrm>
            <a:off x="685800" y="609600"/>
            <a:ext cx="5943600" cy="1143000"/>
          </a:xfrm>
        </p:spPr>
        <p:txBody>
          <a:bodyPr/>
          <a:lstStyle/>
          <a:p>
            <a:r>
              <a:rPr lang="en-US" smtClean="0"/>
              <a:t>Mixed Forecasting</a:t>
            </a:r>
          </a:p>
        </p:txBody>
      </p:sp>
      <p:sp>
        <p:nvSpPr>
          <p:cNvPr id="113671" name="Rectangle 7"/>
          <p:cNvSpPr>
            <a:spLocks noGrp="1" noChangeArrowheads="1"/>
          </p:cNvSpPr>
          <p:nvPr>
            <p:ph type="body" idx="1"/>
          </p:nvPr>
        </p:nvSpPr>
        <p:spPr/>
        <p:txBody>
          <a:bodyPr/>
          <a:lstStyle/>
          <a:p>
            <a:pPr algn="just">
              <a:buClr>
                <a:schemeClr val="tx2"/>
              </a:buClr>
            </a:pPr>
            <a:r>
              <a:rPr lang="en-US" b="0" smtClean="0">
                <a:solidFill>
                  <a:srgbClr val="CC0000"/>
                </a:solidFill>
              </a:rPr>
              <a:t>Mixed forecasting</a:t>
            </a:r>
            <a:r>
              <a:rPr lang="en-US" b="0" smtClean="0"/>
              <a:t> refers to the use of a combination of forecasting techniques. </a:t>
            </a:r>
          </a:p>
          <a:p>
            <a:pPr algn="just"/>
            <a:r>
              <a:rPr lang="en-US" b="0" smtClean="0"/>
              <a:t>The actual forecast is a weighted average of the various forecasts developed.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671">
                                            <p:txEl>
                                              <p:pRg st="0" end="0"/>
                                            </p:txEl>
                                          </p:spTgt>
                                        </p:tgtEl>
                                        <p:attrNameLst>
                                          <p:attrName>style.visibility</p:attrName>
                                        </p:attrNameLst>
                                      </p:cBhvr>
                                      <p:to>
                                        <p:strVal val="visible"/>
                                      </p:to>
                                    </p:set>
                                    <p:animEffect transition="in" filter="wipe(left)">
                                      <p:cBhvr>
                                        <p:cTn id="7" dur="500"/>
                                        <p:tgtEl>
                                          <p:spTgt spid="1136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3671">
                                            <p:txEl>
                                              <p:pRg st="1" end="1"/>
                                            </p:txEl>
                                          </p:spTgt>
                                        </p:tgtEl>
                                        <p:attrNameLst>
                                          <p:attrName>style.visibility</p:attrName>
                                        </p:attrNameLst>
                                      </p:cBhvr>
                                      <p:to>
                                        <p:strVal val="visible"/>
                                      </p:to>
                                    </p:set>
                                    <p:animEffect transition="in" filter="wipe(left)">
                                      <p:cBhvr>
                                        <p:cTn id="12" dur="500"/>
                                        <p:tgtEl>
                                          <p:spTgt spid="1136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Review</a:t>
            </a:r>
            <a:endParaRPr lang="en-US" dirty="0"/>
          </a:p>
        </p:txBody>
      </p:sp>
      <p:sp>
        <p:nvSpPr>
          <p:cNvPr id="3" name="Content Placeholder 2"/>
          <p:cNvSpPr>
            <a:spLocks noGrp="1"/>
          </p:cNvSpPr>
          <p:nvPr>
            <p:ph idx="1"/>
          </p:nvPr>
        </p:nvSpPr>
        <p:spPr/>
        <p:txBody>
          <a:bodyPr>
            <a:normAutofit/>
          </a:bodyPr>
          <a:lstStyle/>
          <a:p>
            <a:r>
              <a:rPr lang="en-US" sz="2400" dirty="0"/>
              <a:t>L</a:t>
            </a:r>
            <a:r>
              <a:rPr lang="en-US" sz="2400" dirty="0" smtClean="0"/>
              <a:t>ong-term financing decisions</a:t>
            </a:r>
          </a:p>
          <a:p>
            <a:endParaRPr lang="en-US" sz="2400" dirty="0" smtClean="0"/>
          </a:p>
          <a:p>
            <a:r>
              <a:rPr lang="en-US" sz="2400" dirty="0" smtClean="0"/>
              <a:t>Forecasting Techniques</a:t>
            </a:r>
          </a:p>
          <a:p>
            <a:pPr algn="just">
              <a:buNone/>
            </a:pPr>
            <a:endParaRPr lang="en-US" sz="2400" dirty="0" smtClean="0"/>
          </a:p>
          <a:p>
            <a:pPr marL="800100" lvl="1" indent="-342900" algn="just">
              <a:spcBef>
                <a:spcPct val="25000"/>
              </a:spcBef>
              <a:buSzPct val="95000"/>
              <a:buFont typeface="Wingdings" pitchFamily="2" charset="2"/>
              <a:buChar char=""/>
            </a:pPr>
            <a:r>
              <a:rPr lang="en-US" sz="2400" dirty="0" smtClean="0"/>
              <a:t> Technical,</a:t>
            </a:r>
          </a:p>
          <a:p>
            <a:pPr marL="800100" lvl="1" indent="-342900" algn="just">
              <a:spcBef>
                <a:spcPct val="15000"/>
              </a:spcBef>
              <a:buSzPct val="95000"/>
              <a:buFont typeface="Wingdings" pitchFamily="2" charset="2"/>
              <a:buChar char=""/>
            </a:pPr>
            <a:r>
              <a:rPr lang="en-US" sz="2400" dirty="0" smtClean="0"/>
              <a:t> Fundamental,</a:t>
            </a:r>
          </a:p>
          <a:p>
            <a:pPr marL="800100" lvl="1" indent="-342900" algn="just">
              <a:spcBef>
                <a:spcPct val="15000"/>
              </a:spcBef>
              <a:buSzPct val="95000"/>
              <a:buFont typeface="Wingdings" pitchFamily="2" charset="2"/>
              <a:buChar char=""/>
            </a:pPr>
            <a:r>
              <a:rPr lang="en-US" sz="2400" dirty="0" smtClean="0"/>
              <a:t> Market-based</a:t>
            </a:r>
          </a:p>
          <a:p>
            <a:pPr marL="800100" lvl="1" indent="-342900" algn="just">
              <a:spcBef>
                <a:spcPct val="15000"/>
              </a:spcBef>
              <a:buSzPct val="95000"/>
              <a:buFont typeface="Wingdings" pitchFamily="2" charset="2"/>
              <a:buChar char=""/>
            </a:pPr>
            <a:r>
              <a:rPr lang="en-US" sz="2400" dirty="0" smtClean="0"/>
              <a:t> Mixed.</a:t>
            </a:r>
          </a:p>
          <a:p>
            <a:pPr lvl="1">
              <a:buNone/>
            </a:pPr>
            <a:endParaRPr lang="en-US" sz="1200" dirty="0" smtClean="0"/>
          </a:p>
          <a:p>
            <a:r>
              <a:rPr lang="en-US" sz="1200" dirty="0" smtClean="0"/>
              <a:t>Adopted from South Western /Thomson Learning 2006</a:t>
            </a:r>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linds(horizontal)">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blinds(horizontal)">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1"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 calcmode="lin" valueType="num">
                                      <p:cBhvr additive="base">
                                        <p:cTn id="4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1" nodeType="clickEffect">
                                  <p:stCondLst>
                                    <p:cond delay="0"/>
                                  </p:stCondLst>
                                  <p:childTnLst>
                                    <p:set>
                                      <p:cBhvr>
                                        <p:cTn id="47" dur="1" fill="hold">
                                          <p:stCondLst>
                                            <p:cond delay="0"/>
                                          </p:stCondLst>
                                        </p:cTn>
                                        <p:tgtEl>
                                          <p:spTgt spid="3">
                                            <p:txEl>
                                              <p:pRg st="2" end="2"/>
                                            </p:txEl>
                                          </p:spTgt>
                                        </p:tgtEl>
                                        <p:attrNameLst>
                                          <p:attrName>style.visibility</p:attrName>
                                        </p:attrNameLst>
                                      </p:cBhvr>
                                      <p:to>
                                        <p:strVal val="visible"/>
                                      </p:to>
                                    </p:set>
                                    <p:anim calcmode="lin" valueType="num">
                                      <p:cBhvr additive="base">
                                        <p:cTn id="4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1" nodeType="clickEffect">
                                  <p:stCondLst>
                                    <p:cond delay="0"/>
                                  </p:stCondLst>
                                  <p:childTnLst>
                                    <p:set>
                                      <p:cBhvr>
                                        <p:cTn id="53" dur="1" fill="hold">
                                          <p:stCondLst>
                                            <p:cond delay="0"/>
                                          </p:stCondLst>
                                        </p:cTn>
                                        <p:tgtEl>
                                          <p:spTgt spid="3">
                                            <p:txEl>
                                              <p:pRg st="4" end="4"/>
                                            </p:txEl>
                                          </p:spTgt>
                                        </p:tgtEl>
                                        <p:attrNameLst>
                                          <p:attrName>style.visibility</p:attrName>
                                        </p:attrNameLst>
                                      </p:cBhvr>
                                      <p:to>
                                        <p:strVal val="visible"/>
                                      </p:to>
                                    </p:set>
                                    <p:anim calcmode="lin" valueType="num">
                                      <p:cBhvr additive="base">
                                        <p:cTn id="5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1" nodeType="click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 calcmode="lin" valueType="num">
                                      <p:cBhvr additive="base">
                                        <p:cTn id="6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1" nodeType="click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 calcmode="lin" valueType="num">
                                      <p:cBhvr additive="base">
                                        <p:cTn id="66"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1" nodeType="clickEffect">
                                  <p:stCondLst>
                                    <p:cond delay="0"/>
                                  </p:stCondLst>
                                  <p:childTnLst>
                                    <p:set>
                                      <p:cBhvr>
                                        <p:cTn id="71" dur="1" fill="hold">
                                          <p:stCondLst>
                                            <p:cond delay="0"/>
                                          </p:stCondLst>
                                        </p:cTn>
                                        <p:tgtEl>
                                          <p:spTgt spid="3">
                                            <p:txEl>
                                              <p:pRg st="7" end="7"/>
                                            </p:txEl>
                                          </p:spTgt>
                                        </p:tgtEl>
                                        <p:attrNameLst>
                                          <p:attrName>style.visibility</p:attrName>
                                        </p:attrNameLst>
                                      </p:cBhvr>
                                      <p:to>
                                        <p:strVal val="visible"/>
                                      </p:to>
                                    </p:set>
                                    <p:anim calcmode="lin" valueType="num">
                                      <p:cBhvr additive="base">
                                        <p:cTn id="7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1" nodeType="clickEffect">
                                  <p:stCondLst>
                                    <p:cond delay="0"/>
                                  </p:stCondLst>
                                  <p:childTnLst>
                                    <p:set>
                                      <p:cBhvr>
                                        <p:cTn id="77" dur="1" fill="hold">
                                          <p:stCondLst>
                                            <p:cond delay="0"/>
                                          </p:stCondLst>
                                        </p:cTn>
                                        <p:tgtEl>
                                          <p:spTgt spid="3">
                                            <p:txEl>
                                              <p:pRg st="9" end="9"/>
                                            </p:txEl>
                                          </p:spTgt>
                                        </p:tgtEl>
                                        <p:attrNameLst>
                                          <p:attrName>style.visibility</p:attrName>
                                        </p:attrNameLst>
                                      </p:cBhvr>
                                      <p:to>
                                        <p:strVal val="visible"/>
                                      </p:to>
                                    </p:set>
                                    <p:anim calcmode="lin" valueType="num">
                                      <p:cBhvr additive="base">
                                        <p:cTn id="78"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1149</Words>
  <Application>Microsoft Office PowerPoint</Application>
  <PresentationFormat>On-screen Show (4:3)</PresentationFormat>
  <Paragraphs>124</Paragraphs>
  <Slides>19</Slides>
  <Notes>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International Finance</vt:lpstr>
      <vt:lpstr>Review</vt:lpstr>
      <vt:lpstr>Forecasting Exchange Rates</vt:lpstr>
      <vt:lpstr>Why Firms Forecast Exchange Rates</vt:lpstr>
      <vt:lpstr>Example</vt:lpstr>
      <vt:lpstr>Why Firms Forecast Exchange Rates</vt:lpstr>
      <vt:lpstr>Example</vt:lpstr>
      <vt:lpstr>Corporate Motives for Forecasting Exchange Rates</vt:lpstr>
      <vt:lpstr>Forecasting Techniques</vt:lpstr>
      <vt:lpstr>Technical Forecasting</vt:lpstr>
      <vt:lpstr>Technical Forecasting</vt:lpstr>
      <vt:lpstr>Technical Forecasting</vt:lpstr>
      <vt:lpstr>Fundamental Forecasting</vt:lpstr>
      <vt:lpstr>Fundamental Forecasting</vt:lpstr>
      <vt:lpstr>Example</vt:lpstr>
      <vt:lpstr>Market-Based Forecasting</vt:lpstr>
      <vt:lpstr>Example</vt:lpstr>
      <vt:lpstr>Mixed Forecasting</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Finance</dc:title>
  <dc:creator>NTS</dc:creator>
  <cp:lastModifiedBy>NTS</cp:lastModifiedBy>
  <cp:revision>5</cp:revision>
  <dcterms:created xsi:type="dcterms:W3CDTF">2014-06-13T06:38:24Z</dcterms:created>
  <dcterms:modified xsi:type="dcterms:W3CDTF">2014-06-13T08:05:10Z</dcterms:modified>
</cp:coreProperties>
</file>