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76" r:id="rId2"/>
    <p:sldId id="275" r:id="rId3"/>
    <p:sldId id="278"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1" r:id="rId18"/>
    <p:sldId id="272" r:id="rId19"/>
    <p:sldId id="273" r:id="rId20"/>
    <p:sldId id="274" r:id="rId21"/>
    <p:sldId id="279"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620"/>
    <p:restoredTop sz="94660"/>
  </p:normalViewPr>
  <p:slideViewPr>
    <p:cSldViewPr>
      <p:cViewPr varScale="1">
        <p:scale>
          <a:sx n="64" d="100"/>
          <a:sy n="64" d="100"/>
        </p:scale>
        <p:origin x="-420"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3A2F500-9878-44B5-91BD-98BF5393B48D}" type="datetimeFigureOut">
              <a:rPr lang="en-US" smtClean="0"/>
              <a:pPr/>
              <a:t>6/10/2014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2757DAA-153A-44A5-A508-086D39F9004B}"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xfrm>
            <a:off x="1150938" y="692150"/>
            <a:ext cx="4556125" cy="3416300"/>
          </a:xfrm>
          <a:noFill/>
          <a:ln>
            <a:solidFill>
              <a:srgbClr val="000000"/>
            </a:solidFill>
            <a:miter lim="800000"/>
            <a:headEnd/>
            <a:tailEnd/>
          </a:ln>
        </p:spPr>
      </p:sp>
      <p:sp>
        <p:nvSpPr>
          <p:cNvPr id="4096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xfrm>
            <a:off x="1150938" y="692150"/>
            <a:ext cx="4556125" cy="3416300"/>
          </a:xfrm>
          <a:noFill/>
          <a:ln>
            <a:solidFill>
              <a:srgbClr val="000000"/>
            </a:solidFill>
            <a:miter lim="800000"/>
            <a:headEnd/>
            <a:tailEnd/>
          </a:ln>
        </p:spPr>
      </p:sp>
      <p:sp>
        <p:nvSpPr>
          <p:cNvPr id="4198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p:spPr>
      </p:sp>
      <p:sp>
        <p:nvSpPr>
          <p:cNvPr id="4301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GB" smtClean="0"/>
          </a:p>
        </p:txBody>
      </p:sp>
      <p:sp>
        <p:nvSpPr>
          <p:cNvPr id="4301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52B75FE-A615-4D1C-8FF8-C86051E3014E}" type="slidenum">
              <a:rPr lang="en-US"/>
              <a:pPr fontAlgn="base">
                <a:spcBef>
                  <a:spcPct val="0"/>
                </a:spcBef>
                <a:spcAft>
                  <a:spcPct val="0"/>
                </a:spcAft>
              </a:pPr>
              <a:t>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Rot="1" noChangeAspect="1" noChangeArrowheads="1" noTextEdit="1"/>
          </p:cNvSpPr>
          <p:nvPr>
            <p:ph type="sldImg"/>
          </p:nvPr>
        </p:nvSpPr>
        <p:spPr bwMode="auto">
          <a:xfrm>
            <a:off x="1150938" y="692150"/>
            <a:ext cx="4556125" cy="3416300"/>
          </a:xfrm>
          <a:noFill/>
          <a:ln cap="flat">
            <a:solidFill>
              <a:srgbClr val="000000"/>
            </a:solidFill>
            <a:miter lim="800000"/>
            <a:headEnd/>
            <a:tailEnd/>
          </a:ln>
        </p:spPr>
      </p:sp>
      <p:sp>
        <p:nvSpPr>
          <p:cNvPr id="4403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9EEA1A8-CE0D-4BF2-B66F-A94AE230F536}" type="datetimeFigureOut">
              <a:rPr lang="en-US" smtClean="0"/>
              <a:pPr/>
              <a:t>6/10/2014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6BE6A7-8C31-416B-BD02-BD0B5658B479}"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9EEA1A8-CE0D-4BF2-B66F-A94AE230F536}" type="datetimeFigureOut">
              <a:rPr lang="en-US" smtClean="0"/>
              <a:pPr/>
              <a:t>6/10/2014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6BE6A7-8C31-416B-BD02-BD0B5658B47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9EEA1A8-CE0D-4BF2-B66F-A94AE230F536}" type="datetimeFigureOut">
              <a:rPr lang="en-US" smtClean="0"/>
              <a:pPr/>
              <a:t>6/10/2014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6BE6A7-8C31-416B-BD02-BD0B5658B47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9EEA1A8-CE0D-4BF2-B66F-A94AE230F536}" type="datetimeFigureOut">
              <a:rPr lang="en-US" smtClean="0"/>
              <a:pPr/>
              <a:t>6/10/2014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6BE6A7-8C31-416B-BD02-BD0B5658B47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9EEA1A8-CE0D-4BF2-B66F-A94AE230F536}" type="datetimeFigureOut">
              <a:rPr lang="en-US" smtClean="0"/>
              <a:pPr/>
              <a:t>6/10/2014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46BE6A7-8C31-416B-BD02-BD0B5658B47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9EEA1A8-CE0D-4BF2-B66F-A94AE230F536}" type="datetimeFigureOut">
              <a:rPr lang="en-US" smtClean="0"/>
              <a:pPr/>
              <a:t>6/10/2014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46BE6A7-8C31-416B-BD02-BD0B5658B47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9EEA1A8-CE0D-4BF2-B66F-A94AE230F536}" type="datetimeFigureOut">
              <a:rPr lang="en-US" smtClean="0"/>
              <a:pPr/>
              <a:t>6/10/2014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46BE6A7-8C31-416B-BD02-BD0B5658B47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9EEA1A8-CE0D-4BF2-B66F-A94AE230F536}" type="datetimeFigureOut">
              <a:rPr lang="en-US" smtClean="0"/>
              <a:pPr/>
              <a:t>6/10/2014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6BE6A7-8C31-416B-BD02-BD0B5658B47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9EEA1A8-CE0D-4BF2-B66F-A94AE230F536}" type="datetimeFigureOut">
              <a:rPr lang="en-US" smtClean="0"/>
              <a:pPr/>
              <a:t>6/10/2014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6BE6A7-8C31-416B-BD02-BD0B5658B47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9EEA1A8-CE0D-4BF2-B66F-A94AE230F536}" type="datetimeFigureOut">
              <a:rPr lang="en-US" smtClean="0"/>
              <a:pPr/>
              <a:t>6/10/2014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6BE6A7-8C31-416B-BD02-BD0B5658B47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9EEA1A8-CE0D-4BF2-B66F-A94AE230F536}" type="datetimeFigureOut">
              <a:rPr lang="en-US" smtClean="0"/>
              <a:pPr/>
              <a:t>6/10/2014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6BE6A7-8C31-416B-BD02-BD0B5658B47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9EEA1A8-CE0D-4BF2-B66F-A94AE230F536}" type="datetimeFigureOut">
              <a:rPr lang="en-US" smtClean="0"/>
              <a:pPr/>
              <a:t>6/10/2014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6BE6A7-8C31-416B-BD02-BD0B5658B47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3.xml"/><Relationship Id="rId1" Type="http://schemas.openxmlformats.org/officeDocument/2006/relationships/vmlDrawing" Target="../drawings/vmlDrawing1.vml"/><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xml"/><Relationship Id="rId1" Type="http://schemas.openxmlformats.org/officeDocument/2006/relationships/vmlDrawing" Target="../drawings/vmlDrawing2.vml"/><Relationship Id="rId4" Type="http://schemas.openxmlformats.org/officeDocument/2006/relationships/image" Target="../media/image1.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6.v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Title 4"/>
          <p:cNvSpPr>
            <a:spLocks noGrp="1"/>
          </p:cNvSpPr>
          <p:nvPr>
            <p:ph type="title"/>
          </p:nvPr>
        </p:nvSpPr>
        <p:spPr>
          <a:xfrm>
            <a:off x="539750" y="2492375"/>
            <a:ext cx="8132763" cy="1362075"/>
          </a:xfrm>
        </p:spPr>
        <p:txBody>
          <a:bodyPr/>
          <a:lstStyle/>
          <a:p>
            <a:pPr algn="ctr"/>
            <a:r>
              <a:rPr lang="en-US" cap="none" dirty="0" smtClean="0"/>
              <a:t>International Finance</a:t>
            </a:r>
            <a:endParaRPr lang="en-GB" cap="none" dirty="0" smtClean="0"/>
          </a:p>
        </p:txBody>
      </p:sp>
      <p:pic>
        <p:nvPicPr>
          <p:cNvPr id="1028" name="Picture 24" descr="D:\Virtual Campus\Lec International Finance\images\IFM.jpg"/>
          <p:cNvPicPr>
            <a:picLocks noChangeAspect="1" noChangeArrowheads="1"/>
          </p:cNvPicPr>
          <p:nvPr/>
        </p:nvPicPr>
        <p:blipFill>
          <a:blip r:embed="rId4" cstate="print"/>
          <a:srcRect/>
          <a:stretch>
            <a:fillRect/>
          </a:stretch>
        </p:blipFill>
        <p:spPr bwMode="auto">
          <a:xfrm>
            <a:off x="3708400" y="4841875"/>
            <a:ext cx="5124450" cy="2016125"/>
          </a:xfrm>
          <a:prstGeom prst="rect">
            <a:avLst/>
          </a:prstGeom>
          <a:noFill/>
          <a:ln w="9525">
            <a:noFill/>
            <a:miter lim="800000"/>
            <a:headEnd/>
            <a:tailEnd/>
          </a:ln>
        </p:spPr>
      </p:pic>
      <p:sp>
        <p:nvSpPr>
          <p:cNvPr id="7" name="Rectangle 6"/>
          <p:cNvSpPr/>
          <p:nvPr/>
        </p:nvSpPr>
        <p:spPr>
          <a:xfrm>
            <a:off x="684213" y="1268413"/>
            <a:ext cx="2735262" cy="646112"/>
          </a:xfrm>
          <a:prstGeom prst="rect">
            <a:avLst/>
          </a:prstGeom>
        </p:spPr>
        <p:txBody>
          <a:bodyPr>
            <a:spAutoFit/>
          </a:bodyPr>
          <a:lstStyle/>
          <a:p>
            <a:pPr fontAlgn="auto">
              <a:spcBef>
                <a:spcPts val="0"/>
              </a:spcBef>
              <a:spcAft>
                <a:spcPts val="0"/>
              </a:spcAft>
              <a:defRPr/>
            </a:pPr>
            <a:r>
              <a:rPr lang="en-US" sz="3600" i="1" dirty="0">
                <a:latin typeface="+mj-lt"/>
                <a:cs typeface="+mn-cs"/>
              </a:rPr>
              <a:t>Lecture </a:t>
            </a:r>
            <a:r>
              <a:rPr lang="en-US" sz="3600" i="1" dirty="0" smtClean="0">
                <a:latin typeface="+mj-lt"/>
                <a:cs typeface="+mn-cs"/>
              </a:rPr>
              <a:t>19</a:t>
            </a:r>
            <a:endParaRPr lang="en-GB" sz="3600" i="1" dirty="0">
              <a:latin typeface="+mj-lt"/>
              <a:cs typeface="+mn-cs"/>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Review</a:t>
            </a:r>
            <a:endParaRPr lang="en-US" dirty="0"/>
          </a:p>
        </p:txBody>
      </p:sp>
      <p:sp>
        <p:nvSpPr>
          <p:cNvPr id="3" name="Content Placeholder 2"/>
          <p:cNvSpPr>
            <a:spLocks noGrp="1"/>
          </p:cNvSpPr>
          <p:nvPr>
            <p:ph idx="1"/>
          </p:nvPr>
        </p:nvSpPr>
        <p:spPr/>
        <p:txBody>
          <a:bodyPr/>
          <a:lstStyle/>
          <a:p>
            <a:pPr>
              <a:lnSpc>
                <a:spcPct val="200000"/>
              </a:lnSpc>
            </a:pPr>
            <a:r>
              <a:rPr lang="en-US" sz="2600" dirty="0" smtClean="0"/>
              <a:t>Arbitrage</a:t>
            </a:r>
          </a:p>
          <a:p>
            <a:pPr>
              <a:lnSpc>
                <a:spcPct val="200000"/>
              </a:lnSpc>
              <a:buNone/>
            </a:pPr>
            <a:r>
              <a:rPr lang="en-US" sz="2600" dirty="0" smtClean="0"/>
              <a:t>	Locational Arbitrage</a:t>
            </a:r>
          </a:p>
          <a:p>
            <a:pPr>
              <a:lnSpc>
                <a:spcPct val="200000"/>
              </a:lnSpc>
              <a:buNone/>
            </a:pPr>
            <a:r>
              <a:rPr lang="en-US" sz="2600" dirty="0" smtClean="0"/>
              <a:t>	Triangular Arbitrage</a:t>
            </a:r>
          </a:p>
          <a:p>
            <a:pPr>
              <a:lnSpc>
                <a:spcPct val="200000"/>
              </a:lnSpc>
              <a:buNone/>
            </a:pPr>
            <a:r>
              <a:rPr lang="en-US" sz="2600" dirty="0" smtClean="0"/>
              <a:t>	Covered Interest Arbitrage</a:t>
            </a:r>
          </a:p>
          <a:p>
            <a:pPr>
              <a:buFontTx/>
              <a:buNone/>
              <a:defRPr/>
            </a:pPr>
            <a:endParaRPr lang="en-US" sz="2800" dirty="0" smtClean="0"/>
          </a:p>
          <a:p>
            <a:pPr>
              <a:buFontTx/>
              <a:buNone/>
              <a:defRPr/>
            </a:pPr>
            <a:r>
              <a:rPr lang="en-US" sz="1200" dirty="0" smtClean="0"/>
              <a:t>Source: Adopted from </a:t>
            </a:r>
            <a:r>
              <a:rPr lang="en-GB" sz="1200" dirty="0" smtClean="0"/>
              <a:t> </a:t>
            </a:r>
            <a:r>
              <a:rPr lang="en-US" sz="1200" i="1" dirty="0" smtClean="0"/>
              <a:t>South-Western/Thomson Learning. 2006</a:t>
            </a:r>
            <a:endParaRPr lang="en-US" sz="1200" dirty="0" smtClean="0">
              <a:latin typeface="Times New Roman" pitchFamily="18" charset="0"/>
            </a:endParaRPr>
          </a:p>
          <a:p>
            <a:pPr>
              <a:lnSpc>
                <a:spcPct val="200000"/>
              </a:lnSpc>
              <a:buNone/>
            </a:pPr>
            <a:endParaRPr lang="en-US" sz="2600" dirty="0" smtClean="0"/>
          </a:p>
          <a:p>
            <a:pPr>
              <a:lnSpc>
                <a:spcPct val="200000"/>
              </a:lnSpc>
              <a:buNone/>
            </a:pPr>
            <a:endParaRPr lang="en-US" sz="2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Title 4"/>
          <p:cNvSpPr>
            <a:spLocks noGrp="1"/>
          </p:cNvSpPr>
          <p:nvPr>
            <p:ph type="title"/>
          </p:nvPr>
        </p:nvSpPr>
        <p:spPr>
          <a:xfrm>
            <a:off x="539750" y="2492375"/>
            <a:ext cx="8132763" cy="1362075"/>
          </a:xfrm>
        </p:spPr>
        <p:txBody>
          <a:bodyPr rtlCol="0">
            <a:normAutofit/>
          </a:bodyPr>
          <a:lstStyle/>
          <a:p>
            <a:pPr fontAlgn="auto">
              <a:spcAft>
                <a:spcPts val="0"/>
              </a:spcAft>
              <a:defRPr/>
            </a:pPr>
            <a:r>
              <a:rPr lang="en-US" sz="3600" dirty="0" smtClean="0"/>
              <a:t>International Arbitrage &amp;</a:t>
            </a:r>
            <a:br>
              <a:rPr lang="en-US" sz="3600" dirty="0" smtClean="0"/>
            </a:br>
            <a:r>
              <a:rPr lang="en-US" sz="3600" dirty="0" smtClean="0"/>
              <a:t>Interest Rate Parity</a:t>
            </a:r>
            <a:endParaRPr lang="en-GB" sz="3600" cap="none" dirty="0" smtClean="0"/>
          </a:p>
        </p:txBody>
      </p:sp>
      <p:pic>
        <p:nvPicPr>
          <p:cNvPr id="2052" name="Picture 24" descr="D:\Virtual Campus\Lec International Finance\images\IFM.jpg"/>
          <p:cNvPicPr>
            <a:picLocks noChangeAspect="1" noChangeArrowheads="1"/>
          </p:cNvPicPr>
          <p:nvPr/>
        </p:nvPicPr>
        <p:blipFill>
          <a:blip r:embed="rId4" cstate="print"/>
          <a:srcRect/>
          <a:stretch>
            <a:fillRect/>
          </a:stretch>
        </p:blipFill>
        <p:spPr bwMode="auto">
          <a:xfrm>
            <a:off x="3708400" y="4841875"/>
            <a:ext cx="5124450" cy="2016125"/>
          </a:xfrm>
          <a:prstGeom prst="rect">
            <a:avLst/>
          </a:prstGeom>
          <a:noFill/>
          <a:ln w="9525">
            <a:noFill/>
            <a:miter lim="800000"/>
            <a:headEnd/>
            <a:tailEnd/>
          </a:ln>
        </p:spPr>
      </p:pic>
      <p:sp>
        <p:nvSpPr>
          <p:cNvPr id="7" name="Rectangle 6"/>
          <p:cNvSpPr/>
          <p:nvPr/>
        </p:nvSpPr>
        <p:spPr>
          <a:xfrm>
            <a:off x="684213" y="1268413"/>
            <a:ext cx="2735262" cy="646112"/>
          </a:xfrm>
          <a:prstGeom prst="rect">
            <a:avLst/>
          </a:prstGeom>
        </p:spPr>
        <p:txBody>
          <a:bodyPr>
            <a:spAutoFit/>
          </a:bodyPr>
          <a:lstStyle/>
          <a:p>
            <a:pPr fontAlgn="auto">
              <a:spcBef>
                <a:spcPts val="0"/>
              </a:spcBef>
              <a:spcAft>
                <a:spcPts val="0"/>
              </a:spcAft>
              <a:defRPr/>
            </a:pPr>
            <a:r>
              <a:rPr lang="en-US" sz="3600" i="1" dirty="0">
                <a:latin typeface="+mj-lt"/>
                <a:cs typeface="+mn-cs"/>
              </a:rPr>
              <a:t>Lecture </a:t>
            </a:r>
            <a:r>
              <a:rPr lang="en-US" sz="3600" i="1" dirty="0" smtClean="0">
                <a:latin typeface="+mj-lt"/>
                <a:cs typeface="+mn-cs"/>
              </a:rPr>
              <a:t>19</a:t>
            </a:r>
            <a:endParaRPr lang="en-GB" sz="3600" i="1" dirty="0">
              <a:latin typeface="+mj-lt"/>
              <a:cs typeface="+mn-cs"/>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4"/>
          <p:cNvSpPr>
            <a:spLocks noGrp="1" noChangeArrowheads="1"/>
          </p:cNvSpPr>
          <p:nvPr>
            <p:ph type="title"/>
          </p:nvPr>
        </p:nvSpPr>
        <p:spPr>
          <a:xfrm>
            <a:off x="468313" y="333375"/>
            <a:ext cx="8229600" cy="1143000"/>
          </a:xfrm>
        </p:spPr>
        <p:txBody>
          <a:bodyPr/>
          <a:lstStyle/>
          <a:p>
            <a:pPr algn="l"/>
            <a:r>
              <a:rPr lang="en-US" sz="3400" b="1" smtClean="0"/>
              <a:t>Interest Rate Parity (IRP)</a:t>
            </a:r>
          </a:p>
        </p:txBody>
      </p:sp>
      <p:sp>
        <p:nvSpPr>
          <p:cNvPr id="49155" name="Rectangle 5"/>
          <p:cNvSpPr>
            <a:spLocks noGrp="1" noChangeArrowheads="1"/>
          </p:cNvSpPr>
          <p:nvPr>
            <p:ph idx="1"/>
          </p:nvPr>
        </p:nvSpPr>
        <p:spPr>
          <a:xfrm>
            <a:off x="685800" y="1752600"/>
            <a:ext cx="7772400" cy="4343400"/>
          </a:xfrm>
        </p:spPr>
        <p:txBody>
          <a:bodyPr/>
          <a:lstStyle/>
          <a:p>
            <a:pPr algn="just">
              <a:lnSpc>
                <a:spcPct val="150000"/>
              </a:lnSpc>
            </a:pPr>
            <a:r>
              <a:rPr lang="en-US" sz="2400" dirty="0" smtClean="0"/>
              <a:t>As a result of market forces, the forward rate differs from the spot rate by an amount that sufficiently offsets the interest rate differential between two currencies.</a:t>
            </a:r>
          </a:p>
          <a:p>
            <a:pPr algn="just">
              <a:lnSpc>
                <a:spcPct val="150000"/>
              </a:lnSpc>
            </a:pPr>
            <a:r>
              <a:rPr lang="en-US" sz="2400" dirty="0" smtClean="0"/>
              <a:t>Then, covered interest arbitrage is no longer feasible, and the equilibrium state achieved is referred to as </a:t>
            </a:r>
            <a:r>
              <a:rPr lang="en-US" sz="2400" dirty="0" smtClean="0">
                <a:solidFill>
                  <a:srgbClr val="CC0000"/>
                </a:solidFill>
              </a:rPr>
              <a:t>interest rate parity</a:t>
            </a:r>
            <a:r>
              <a:rPr lang="en-US" sz="2400" dirty="0" smtClean="0"/>
              <a:t> (</a:t>
            </a:r>
            <a:r>
              <a:rPr lang="en-US" sz="2400" dirty="0" smtClean="0">
                <a:solidFill>
                  <a:srgbClr val="CC0000"/>
                </a:solidFill>
              </a:rPr>
              <a:t>IRP</a:t>
            </a:r>
            <a:r>
              <a:rPr lang="en-US" sz="2400" dirty="0" smtClean="0"/>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9155">
                                            <p:txEl>
                                              <p:pRg st="0" end="0"/>
                                            </p:txEl>
                                          </p:spTgt>
                                        </p:tgtEl>
                                        <p:attrNameLst>
                                          <p:attrName>style.visibility</p:attrName>
                                        </p:attrNameLst>
                                      </p:cBhvr>
                                      <p:to>
                                        <p:strVal val="visible"/>
                                      </p:to>
                                    </p:set>
                                    <p:animEffect transition="in" filter="fade">
                                      <p:cBhvr>
                                        <p:cTn id="7" dur="1000"/>
                                        <p:tgtEl>
                                          <p:spTgt spid="49155">
                                            <p:txEl>
                                              <p:pRg st="0" end="0"/>
                                            </p:txEl>
                                          </p:spTgt>
                                        </p:tgtEl>
                                      </p:cBhvr>
                                    </p:animEffect>
                                    <p:anim calcmode="lin" valueType="num">
                                      <p:cBhvr>
                                        <p:cTn id="8" dur="1000" fill="hold"/>
                                        <p:tgtEl>
                                          <p:spTgt spid="4915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915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9155">
                                            <p:txEl>
                                              <p:pRg st="1" end="1"/>
                                            </p:txEl>
                                          </p:spTgt>
                                        </p:tgtEl>
                                        <p:attrNameLst>
                                          <p:attrName>style.visibility</p:attrName>
                                        </p:attrNameLst>
                                      </p:cBhvr>
                                      <p:to>
                                        <p:strVal val="visible"/>
                                      </p:to>
                                    </p:set>
                                    <p:animEffect transition="in" filter="fade">
                                      <p:cBhvr>
                                        <p:cTn id="14" dur="1000"/>
                                        <p:tgtEl>
                                          <p:spTgt spid="49155">
                                            <p:txEl>
                                              <p:pRg st="1" end="1"/>
                                            </p:txEl>
                                          </p:spTgt>
                                        </p:tgtEl>
                                      </p:cBhvr>
                                    </p:animEffect>
                                    <p:anim calcmode="lin" valueType="num">
                                      <p:cBhvr>
                                        <p:cTn id="15" dur="1000" fill="hold"/>
                                        <p:tgtEl>
                                          <p:spTgt spid="4915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9155">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5"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pPr algn="l"/>
            <a:r>
              <a:rPr lang="en-GB" sz="3400" b="1" smtClean="0"/>
              <a:t>Interest Rate Parity (IRP)</a:t>
            </a:r>
            <a:br>
              <a:rPr lang="en-GB" sz="3400" b="1" smtClean="0"/>
            </a:br>
            <a:endParaRPr lang="en-GB" sz="3400" b="1" smtClean="0"/>
          </a:p>
        </p:txBody>
      </p:sp>
      <p:sp>
        <p:nvSpPr>
          <p:cNvPr id="50179" name="Content Placeholder 2"/>
          <p:cNvSpPr>
            <a:spLocks noGrp="1"/>
          </p:cNvSpPr>
          <p:nvPr>
            <p:ph idx="1"/>
          </p:nvPr>
        </p:nvSpPr>
        <p:spPr>
          <a:xfrm>
            <a:off x="762000" y="1295400"/>
            <a:ext cx="7300913" cy="4876800"/>
          </a:xfrm>
        </p:spPr>
        <p:txBody>
          <a:bodyPr rtlCol="0">
            <a:normAutofit/>
          </a:bodyPr>
          <a:lstStyle/>
          <a:p>
            <a:pPr algn="just" fontAlgn="auto">
              <a:lnSpc>
                <a:spcPct val="150000"/>
              </a:lnSpc>
              <a:spcAft>
                <a:spcPts val="0"/>
              </a:spcAft>
              <a:buFont typeface="Arial" pitchFamily="34" charset="0"/>
              <a:buChar char="•"/>
              <a:defRPr/>
            </a:pPr>
            <a:r>
              <a:rPr lang="en-GB" sz="2400" dirty="0" smtClean="0"/>
              <a:t>Once market forces cause interest rates and exchange rates to adjust such that covered interest  arbitrage  is no longer  feasible, there  is an equilibrium  state referred to as interest rate parity  (IRP). </a:t>
            </a:r>
          </a:p>
          <a:p>
            <a:pPr algn="just" fontAlgn="auto">
              <a:lnSpc>
                <a:spcPct val="150000"/>
              </a:lnSpc>
              <a:spcAft>
                <a:spcPts val="0"/>
              </a:spcAft>
              <a:buFont typeface="Arial" pitchFamily="34" charset="0"/>
              <a:buChar char="•"/>
              <a:defRPr/>
            </a:pPr>
            <a:endParaRPr lang="en-GB" sz="2400" dirty="0" smtClean="0"/>
          </a:p>
          <a:p>
            <a:pPr algn="just" fontAlgn="auto">
              <a:lnSpc>
                <a:spcPct val="150000"/>
              </a:lnSpc>
              <a:spcAft>
                <a:spcPts val="0"/>
              </a:spcAft>
              <a:buFont typeface="Arial" pitchFamily="34" charset="0"/>
              <a:buChar char="•"/>
              <a:defRPr/>
            </a:pPr>
            <a:r>
              <a:rPr lang="en-GB" sz="2400" dirty="0" smtClean="0"/>
              <a:t>In equilibrium,  the forward rate differs from the spot rate by a </a:t>
            </a:r>
            <a:r>
              <a:rPr lang="en-GB" sz="2400" dirty="0" smtClean="0"/>
              <a:t>sufficient </a:t>
            </a:r>
            <a:r>
              <a:rPr lang="en-GB" sz="2400" dirty="0" smtClean="0"/>
              <a:t>amount  to offset the interest  rate differential between  two currencies.  </a:t>
            </a:r>
          </a:p>
          <a:p>
            <a:pPr fontAlgn="auto">
              <a:lnSpc>
                <a:spcPct val="150000"/>
              </a:lnSpc>
              <a:spcAft>
                <a:spcPts val="0"/>
              </a:spcAft>
              <a:buNone/>
              <a:defRPr/>
            </a:pPr>
            <a:endParaRPr lang="en-GB"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0179">
                                            <p:txEl>
                                              <p:pRg st="0" end="0"/>
                                            </p:txEl>
                                          </p:spTgt>
                                        </p:tgtEl>
                                        <p:attrNameLst>
                                          <p:attrName>style.visibility</p:attrName>
                                        </p:attrNameLst>
                                      </p:cBhvr>
                                      <p:to>
                                        <p:strVal val="visible"/>
                                      </p:to>
                                    </p:set>
                                    <p:animEffect transition="in" filter="fade">
                                      <p:cBhvr>
                                        <p:cTn id="7" dur="1000"/>
                                        <p:tgtEl>
                                          <p:spTgt spid="50179">
                                            <p:txEl>
                                              <p:pRg st="0" end="0"/>
                                            </p:txEl>
                                          </p:spTgt>
                                        </p:tgtEl>
                                      </p:cBhvr>
                                    </p:animEffect>
                                    <p:anim calcmode="lin" valueType="num">
                                      <p:cBhvr>
                                        <p:cTn id="8" dur="1000" fill="hold"/>
                                        <p:tgtEl>
                                          <p:spTgt spid="5017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017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0179">
                                            <p:txEl>
                                              <p:pRg st="2" end="2"/>
                                            </p:txEl>
                                          </p:spTgt>
                                        </p:tgtEl>
                                        <p:attrNameLst>
                                          <p:attrName>style.visibility</p:attrName>
                                        </p:attrNameLst>
                                      </p:cBhvr>
                                      <p:to>
                                        <p:strVal val="visible"/>
                                      </p:to>
                                    </p:set>
                                    <p:animEffect transition="in" filter="fade">
                                      <p:cBhvr>
                                        <p:cTn id="14" dur="1000"/>
                                        <p:tgtEl>
                                          <p:spTgt spid="50179">
                                            <p:txEl>
                                              <p:pRg st="2" end="2"/>
                                            </p:txEl>
                                          </p:spTgt>
                                        </p:tgtEl>
                                      </p:cBhvr>
                                    </p:animEffect>
                                    <p:anim calcmode="lin" valueType="num">
                                      <p:cBhvr>
                                        <p:cTn id="15" dur="1000" fill="hold"/>
                                        <p:tgtEl>
                                          <p:spTgt spid="50179">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0179">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9"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5"/>
          <p:cNvSpPr>
            <a:spLocks noGrp="1" noChangeArrowheads="1"/>
          </p:cNvSpPr>
          <p:nvPr>
            <p:ph type="title"/>
          </p:nvPr>
        </p:nvSpPr>
        <p:spPr>
          <a:xfrm>
            <a:off x="685800" y="609600"/>
            <a:ext cx="6324600" cy="1143000"/>
          </a:xfrm>
        </p:spPr>
        <p:txBody>
          <a:bodyPr/>
          <a:lstStyle/>
          <a:p>
            <a:pPr algn="l"/>
            <a:r>
              <a:rPr lang="en-US" sz="3400" b="1" smtClean="0"/>
              <a:t>Derivation of IRP</a:t>
            </a:r>
          </a:p>
        </p:txBody>
      </p:sp>
      <p:sp>
        <p:nvSpPr>
          <p:cNvPr id="7" name="Rectangle 3"/>
          <p:cNvSpPr txBox="1">
            <a:spLocks noChangeArrowheads="1"/>
          </p:cNvSpPr>
          <p:nvPr/>
        </p:nvSpPr>
        <p:spPr bwMode="auto">
          <a:xfrm>
            <a:off x="685800" y="1828800"/>
            <a:ext cx="7631113" cy="4695825"/>
          </a:xfrm>
          <a:prstGeom prst="rect">
            <a:avLst/>
          </a:prstGeom>
          <a:noFill/>
          <a:ln w="9525">
            <a:noFill/>
            <a:miter lim="800000"/>
            <a:headEnd/>
            <a:tailEnd/>
          </a:ln>
          <a:effectLst/>
        </p:spPr>
        <p:txBody>
          <a:bodyPr lIns="90488" tIns="44450" rIns="90488" bIns="44450"/>
          <a:lstStyle/>
          <a:p>
            <a:pPr marL="342900" indent="-342900" algn="just" fontAlgn="auto">
              <a:lnSpc>
                <a:spcPct val="105000"/>
              </a:lnSpc>
              <a:spcBef>
                <a:spcPct val="30000"/>
              </a:spcBef>
              <a:spcAft>
                <a:spcPts val="0"/>
              </a:spcAft>
              <a:buSzPct val="119000"/>
              <a:buFontTx/>
              <a:buChar char="•"/>
              <a:tabLst>
                <a:tab pos="1771650" algn="l"/>
                <a:tab pos="2114550" algn="l"/>
              </a:tabLst>
              <a:defRPr/>
            </a:pPr>
            <a:r>
              <a:rPr lang="en-US" sz="2800" kern="0" dirty="0">
                <a:latin typeface="+mn-lt"/>
                <a:cs typeface="+mn-cs"/>
              </a:rPr>
              <a:t>End-value of a $1 investment in the home country	= 1 + </a:t>
            </a:r>
            <a:r>
              <a:rPr lang="en-US" sz="2800" i="1" kern="0" dirty="0" err="1">
                <a:latin typeface="Times New Roman" pitchFamily="18" charset="0"/>
                <a:cs typeface="+mn-cs"/>
              </a:rPr>
              <a:t>i</a:t>
            </a:r>
            <a:r>
              <a:rPr lang="en-US" sz="2800" kern="0" baseline="-25000" dirty="0" err="1">
                <a:latin typeface="+mn-lt"/>
                <a:cs typeface="+mn-cs"/>
              </a:rPr>
              <a:t>H</a:t>
            </a:r>
            <a:endParaRPr lang="en-US" sz="2800" kern="0" baseline="-25000" dirty="0">
              <a:latin typeface="+mn-lt"/>
              <a:cs typeface="+mn-cs"/>
            </a:endParaRPr>
          </a:p>
          <a:p>
            <a:pPr marL="342900" indent="-342900" algn="just" fontAlgn="auto">
              <a:lnSpc>
                <a:spcPct val="105000"/>
              </a:lnSpc>
              <a:spcBef>
                <a:spcPct val="50000"/>
              </a:spcBef>
              <a:spcAft>
                <a:spcPts val="0"/>
              </a:spcAft>
              <a:buSzPct val="119000"/>
              <a:buFontTx/>
              <a:buChar char="•"/>
              <a:tabLst>
                <a:tab pos="1771650" algn="l"/>
                <a:tab pos="2114550" algn="l"/>
              </a:tabLst>
              <a:defRPr/>
            </a:pPr>
            <a:r>
              <a:rPr lang="en-US" sz="2800" kern="0" dirty="0">
                <a:latin typeface="+mn-lt"/>
                <a:cs typeface="+mn-cs"/>
                <a:sym typeface="Symbol" pitchFamily="18" charset="2"/>
              </a:rPr>
              <a:t>Equating the two and rearranging terms:</a:t>
            </a:r>
          </a:p>
          <a:p>
            <a:pPr marL="742950" lvl="1" indent="-285750" algn="just" fontAlgn="auto">
              <a:lnSpc>
                <a:spcPct val="105000"/>
              </a:lnSpc>
              <a:spcBef>
                <a:spcPct val="5000"/>
              </a:spcBef>
              <a:spcAft>
                <a:spcPts val="0"/>
              </a:spcAft>
              <a:buSzPct val="79000"/>
              <a:tabLst>
                <a:tab pos="1771650" algn="l"/>
                <a:tab pos="2114550" algn="l"/>
              </a:tabLst>
              <a:defRPr/>
            </a:pPr>
            <a:r>
              <a:rPr lang="en-US" sz="2800" kern="0" dirty="0">
                <a:latin typeface="+mn-lt"/>
                <a:cs typeface="+mn-cs"/>
                <a:sym typeface="Symbol" pitchFamily="18" charset="2"/>
              </a:rPr>
              <a:t>          </a:t>
            </a:r>
            <a:r>
              <a:rPr lang="en-US" sz="4400" i="1" kern="0" baseline="-30000" dirty="0">
                <a:latin typeface="+mn-lt"/>
                <a:cs typeface="+mn-cs"/>
                <a:sym typeface="Symbol" pitchFamily="18" charset="2"/>
              </a:rPr>
              <a:t>p</a:t>
            </a:r>
            <a:r>
              <a:rPr lang="en-US" sz="4400" kern="0" baseline="-30000" dirty="0">
                <a:latin typeface="+mn-lt"/>
                <a:cs typeface="+mn-cs"/>
                <a:sym typeface="Symbol" pitchFamily="18" charset="2"/>
              </a:rPr>
              <a:t>	=</a:t>
            </a:r>
            <a:r>
              <a:rPr lang="en-US" sz="2800" kern="0" dirty="0">
                <a:latin typeface="+mn-lt"/>
                <a:cs typeface="+mn-cs"/>
                <a:sym typeface="Symbol" pitchFamily="18" charset="2"/>
              </a:rPr>
              <a:t>	</a:t>
            </a:r>
            <a:r>
              <a:rPr lang="en-US" sz="2800" u="sng" kern="0" dirty="0">
                <a:latin typeface="+mn-lt"/>
                <a:cs typeface="+mn-cs"/>
              </a:rPr>
              <a:t>(1+</a:t>
            </a:r>
            <a:r>
              <a:rPr lang="en-US" sz="2800" i="1" u="sng" kern="0" dirty="0">
                <a:latin typeface="Times New Roman" pitchFamily="18" charset="0"/>
                <a:cs typeface="+mn-cs"/>
              </a:rPr>
              <a:t>i</a:t>
            </a:r>
            <a:r>
              <a:rPr lang="en-US" sz="2800" kern="0" baseline="-25000" dirty="0">
                <a:latin typeface="+mn-lt"/>
                <a:cs typeface="+mn-cs"/>
              </a:rPr>
              <a:t>H</a:t>
            </a:r>
            <a:r>
              <a:rPr lang="en-US" sz="2800" u="sng" kern="0" dirty="0">
                <a:latin typeface="+mn-lt"/>
                <a:cs typeface="+mn-cs"/>
              </a:rPr>
              <a:t>)</a:t>
            </a:r>
            <a:r>
              <a:rPr lang="en-US" sz="2800" kern="0" dirty="0">
                <a:latin typeface="+mn-lt"/>
                <a:cs typeface="+mn-cs"/>
              </a:rPr>
              <a:t> </a:t>
            </a:r>
            <a:r>
              <a:rPr lang="en-US" sz="4400" kern="0" baseline="-30000" dirty="0">
                <a:latin typeface="+mn-lt"/>
                <a:cs typeface="+mn-cs"/>
              </a:rPr>
              <a:t>– 1</a:t>
            </a:r>
            <a:endParaRPr lang="en-US" sz="2800" kern="0" dirty="0">
              <a:latin typeface="+mn-lt"/>
              <a:cs typeface="+mn-cs"/>
            </a:endParaRPr>
          </a:p>
          <a:p>
            <a:pPr marL="742950" lvl="1" indent="-285750" algn="just" fontAlgn="auto">
              <a:lnSpc>
                <a:spcPct val="90000"/>
              </a:lnSpc>
              <a:spcBef>
                <a:spcPts val="0"/>
              </a:spcBef>
              <a:spcAft>
                <a:spcPts val="0"/>
              </a:spcAft>
              <a:buSzPct val="79000"/>
              <a:tabLst>
                <a:tab pos="1771650" algn="l"/>
                <a:tab pos="2114550" algn="l"/>
              </a:tabLst>
              <a:defRPr/>
            </a:pPr>
            <a:r>
              <a:rPr lang="en-US" sz="2800" kern="0" dirty="0">
                <a:latin typeface="+mn-lt"/>
                <a:cs typeface="+mn-cs"/>
              </a:rPr>
              <a:t>			(1+</a:t>
            </a:r>
            <a:r>
              <a:rPr lang="en-US" sz="2800" i="1" kern="0" dirty="0">
                <a:latin typeface="Times New Roman" pitchFamily="18" charset="0"/>
                <a:cs typeface="+mn-cs"/>
              </a:rPr>
              <a:t>i</a:t>
            </a:r>
            <a:r>
              <a:rPr lang="en-US" sz="2800" kern="0" baseline="-25000" dirty="0">
                <a:latin typeface="+mn-lt"/>
                <a:cs typeface="+mn-cs"/>
              </a:rPr>
              <a:t>F</a:t>
            </a:r>
            <a:r>
              <a:rPr lang="en-US" sz="2800" kern="0" dirty="0">
                <a:latin typeface="+mn-lt"/>
                <a:cs typeface="+mn-cs"/>
              </a:rPr>
              <a:t>)</a:t>
            </a:r>
            <a:endParaRPr lang="en-US" sz="2800" kern="0" dirty="0">
              <a:latin typeface="+mn-lt"/>
              <a:cs typeface="+mn-cs"/>
              <a:sym typeface="Symbol" pitchFamily="18" charset="2"/>
            </a:endParaRPr>
          </a:p>
          <a:p>
            <a:pPr marL="342900" indent="-342900" algn="just" fontAlgn="auto">
              <a:lnSpc>
                <a:spcPct val="105000"/>
              </a:lnSpc>
              <a:spcBef>
                <a:spcPct val="10000"/>
              </a:spcBef>
              <a:spcAft>
                <a:spcPts val="0"/>
              </a:spcAft>
              <a:buSzPct val="119000"/>
              <a:tabLst>
                <a:tab pos="1771650" algn="l"/>
                <a:tab pos="2114550" algn="l"/>
              </a:tabLst>
              <a:defRPr/>
            </a:pPr>
            <a:r>
              <a:rPr lang="en-US" sz="2800" kern="0" dirty="0">
                <a:latin typeface="+mn-lt"/>
                <a:cs typeface="+mn-cs"/>
                <a:sym typeface="Symbol" pitchFamily="18" charset="2"/>
              </a:rPr>
              <a:t>	i.e.</a:t>
            </a:r>
          </a:p>
          <a:p>
            <a:pPr marL="342900" indent="-342900" algn="just" fontAlgn="auto">
              <a:lnSpc>
                <a:spcPct val="105000"/>
              </a:lnSpc>
              <a:spcBef>
                <a:spcPct val="10000"/>
              </a:spcBef>
              <a:spcAft>
                <a:spcPts val="0"/>
              </a:spcAft>
              <a:buSzPct val="119000"/>
              <a:tabLst>
                <a:tab pos="1771650" algn="l"/>
                <a:tab pos="2114550" algn="l"/>
              </a:tabLst>
              <a:defRPr/>
            </a:pPr>
            <a:r>
              <a:rPr lang="en-US" sz="2400" kern="0" dirty="0">
                <a:solidFill>
                  <a:schemeClr val="tx2"/>
                </a:solidFill>
                <a:latin typeface="+mn-lt"/>
                <a:cs typeface="+mn-cs"/>
              </a:rPr>
              <a:t> forward        </a:t>
            </a:r>
            <a:r>
              <a:rPr lang="en-US" sz="2400" kern="0" baseline="-30000" dirty="0">
                <a:solidFill>
                  <a:schemeClr val="tx2"/>
                </a:solidFill>
                <a:latin typeface="+mn-lt"/>
                <a:cs typeface="+mn-cs"/>
              </a:rPr>
              <a:t>=</a:t>
            </a:r>
            <a:r>
              <a:rPr lang="en-US" sz="2400" kern="0" dirty="0">
                <a:solidFill>
                  <a:schemeClr val="tx2"/>
                </a:solidFill>
                <a:latin typeface="+mn-lt"/>
                <a:cs typeface="+mn-cs"/>
              </a:rPr>
              <a:t>         </a:t>
            </a:r>
            <a:r>
              <a:rPr lang="en-US" sz="2400" u="sng" kern="0" dirty="0">
                <a:solidFill>
                  <a:schemeClr val="tx2"/>
                </a:solidFill>
                <a:latin typeface="+mn-lt"/>
                <a:cs typeface="+mn-cs"/>
              </a:rPr>
              <a:t> (1 + home interest rate) </a:t>
            </a:r>
            <a:r>
              <a:rPr lang="en-US" sz="2400" kern="0" dirty="0">
                <a:solidFill>
                  <a:schemeClr val="tx2"/>
                </a:solidFill>
                <a:latin typeface="+mn-lt"/>
                <a:cs typeface="+mn-cs"/>
              </a:rPr>
              <a:t>  </a:t>
            </a:r>
            <a:r>
              <a:rPr lang="en-US" sz="2400" kern="0" baseline="-30000" dirty="0">
                <a:solidFill>
                  <a:schemeClr val="tx2"/>
                </a:solidFill>
                <a:latin typeface="+mn-lt"/>
                <a:cs typeface="+mn-cs"/>
              </a:rPr>
              <a:t>– </a:t>
            </a:r>
            <a:r>
              <a:rPr lang="en-US" sz="3800" kern="0" baseline="-30000" dirty="0">
                <a:solidFill>
                  <a:schemeClr val="tx2"/>
                </a:solidFill>
                <a:latin typeface="+mn-lt"/>
                <a:cs typeface="+mn-cs"/>
              </a:rPr>
              <a:t>1</a:t>
            </a:r>
            <a:endParaRPr lang="en-US" sz="3800" kern="0" dirty="0">
              <a:solidFill>
                <a:schemeClr val="tx2"/>
              </a:solidFill>
              <a:latin typeface="+mn-lt"/>
              <a:cs typeface="+mn-cs"/>
            </a:endParaRPr>
          </a:p>
          <a:p>
            <a:pPr marL="742950" lvl="1" indent="-285750" algn="just" fontAlgn="auto">
              <a:lnSpc>
                <a:spcPct val="90000"/>
              </a:lnSpc>
              <a:spcBef>
                <a:spcPts val="0"/>
              </a:spcBef>
              <a:spcAft>
                <a:spcPts val="0"/>
              </a:spcAft>
              <a:buSzPct val="79000"/>
              <a:tabLst>
                <a:tab pos="1771650" algn="l"/>
                <a:tab pos="2114550" algn="l"/>
              </a:tabLst>
              <a:defRPr/>
            </a:pPr>
            <a:r>
              <a:rPr lang="en-US" sz="2400" kern="0" dirty="0">
                <a:latin typeface="+mn-lt"/>
                <a:cs typeface="+mn-cs"/>
              </a:rPr>
              <a:t>premium             (1 + foreign interest rate)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fade">
                                      <p:cBhvr>
                                        <p:cTn id="12" dur="1000"/>
                                        <p:tgtEl>
                                          <p:spTgt spid="7">
                                            <p:txEl>
                                              <p:pRg st="1" end="1"/>
                                            </p:txEl>
                                          </p:spTgt>
                                        </p:tgtEl>
                                      </p:cBhvr>
                                    </p:animEffect>
                                    <p:anim calcmode="lin" valueType="num">
                                      <p:cBhvr>
                                        <p:cTn id="13"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animEffect transition="in" filter="fade">
                                      <p:cBhvr>
                                        <p:cTn id="19" dur="1000"/>
                                        <p:tgtEl>
                                          <p:spTgt spid="7">
                                            <p:txEl>
                                              <p:pRg st="2" end="2"/>
                                            </p:txEl>
                                          </p:spTgt>
                                        </p:tgtEl>
                                      </p:cBhvr>
                                    </p:animEffect>
                                    <p:anim calcmode="lin" valueType="num">
                                      <p:cBhvr>
                                        <p:cTn id="20"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7">
                                            <p:txEl>
                                              <p:pRg st="3" end="3"/>
                                            </p:txEl>
                                          </p:spTgt>
                                        </p:tgtEl>
                                        <p:attrNameLst>
                                          <p:attrName>style.visibility</p:attrName>
                                        </p:attrNameLst>
                                      </p:cBhvr>
                                      <p:to>
                                        <p:strVal val="visible"/>
                                      </p:to>
                                    </p:set>
                                    <p:animEffect transition="in" filter="fade">
                                      <p:cBhvr>
                                        <p:cTn id="26" dur="1000"/>
                                        <p:tgtEl>
                                          <p:spTgt spid="7">
                                            <p:txEl>
                                              <p:pRg st="3" end="3"/>
                                            </p:txEl>
                                          </p:spTgt>
                                        </p:tgtEl>
                                      </p:cBhvr>
                                    </p:animEffect>
                                    <p:anim calcmode="lin" valueType="num">
                                      <p:cBhvr>
                                        <p:cTn id="27"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7">
                                            <p:txEl>
                                              <p:pRg st="4" end="4"/>
                                            </p:txEl>
                                          </p:spTgt>
                                        </p:tgtEl>
                                        <p:attrNameLst>
                                          <p:attrName>style.visibility</p:attrName>
                                        </p:attrNameLst>
                                      </p:cBhvr>
                                      <p:to>
                                        <p:strVal val="visible"/>
                                      </p:to>
                                    </p:set>
                                    <p:animEffect transition="in" filter="fade">
                                      <p:cBhvr>
                                        <p:cTn id="33" dur="1000"/>
                                        <p:tgtEl>
                                          <p:spTgt spid="7">
                                            <p:txEl>
                                              <p:pRg st="4" end="4"/>
                                            </p:txEl>
                                          </p:spTgt>
                                        </p:tgtEl>
                                      </p:cBhvr>
                                    </p:animEffect>
                                    <p:anim calcmode="lin" valueType="num">
                                      <p:cBhvr>
                                        <p:cTn id="34"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35" dur="1000" fill="hold"/>
                                        <p:tgtEl>
                                          <p:spTgt spid="7">
                                            <p:txEl>
                                              <p:pRg st="4" end="4"/>
                                            </p:txEl>
                                          </p:spTgt>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7">
                                            <p:txEl>
                                              <p:pRg st="5" end="5"/>
                                            </p:txEl>
                                          </p:spTgt>
                                        </p:tgtEl>
                                        <p:attrNameLst>
                                          <p:attrName>style.visibility</p:attrName>
                                        </p:attrNameLst>
                                      </p:cBhvr>
                                      <p:to>
                                        <p:strVal val="visible"/>
                                      </p:to>
                                    </p:set>
                                    <p:animEffect transition="in" filter="fade">
                                      <p:cBhvr>
                                        <p:cTn id="38" dur="1000"/>
                                        <p:tgtEl>
                                          <p:spTgt spid="7">
                                            <p:txEl>
                                              <p:pRg st="5" end="5"/>
                                            </p:txEl>
                                          </p:spTgt>
                                        </p:tgtEl>
                                      </p:cBhvr>
                                    </p:animEffect>
                                    <p:anim calcmode="lin" valueType="num">
                                      <p:cBhvr>
                                        <p:cTn id="39" dur="1000" fill="hold"/>
                                        <p:tgtEl>
                                          <p:spTgt spid="7">
                                            <p:txEl>
                                              <p:pRg st="5" end="5"/>
                                            </p:txEl>
                                          </p:spTgt>
                                        </p:tgtEl>
                                        <p:attrNameLst>
                                          <p:attrName>ppt_x</p:attrName>
                                        </p:attrNameLst>
                                      </p:cBhvr>
                                      <p:tavLst>
                                        <p:tav tm="0">
                                          <p:val>
                                            <p:strVal val="#ppt_x"/>
                                          </p:val>
                                        </p:tav>
                                        <p:tav tm="100000">
                                          <p:val>
                                            <p:strVal val="#ppt_x"/>
                                          </p:val>
                                        </p:tav>
                                      </p:tavLst>
                                    </p:anim>
                                    <p:anim calcmode="lin" valueType="num">
                                      <p:cBhvr>
                                        <p:cTn id="40" dur="1000" fill="hold"/>
                                        <p:tgtEl>
                                          <p:spTgt spid="7">
                                            <p:txEl>
                                              <p:pRg st="5" end="5"/>
                                            </p:txEl>
                                          </p:spTgt>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7">
                                            <p:txEl>
                                              <p:pRg st="6" end="6"/>
                                            </p:txEl>
                                          </p:spTgt>
                                        </p:tgtEl>
                                        <p:attrNameLst>
                                          <p:attrName>style.visibility</p:attrName>
                                        </p:attrNameLst>
                                      </p:cBhvr>
                                      <p:to>
                                        <p:strVal val="visible"/>
                                      </p:to>
                                    </p:set>
                                    <p:animEffect transition="in" filter="fade">
                                      <p:cBhvr>
                                        <p:cTn id="43" dur="1000"/>
                                        <p:tgtEl>
                                          <p:spTgt spid="7">
                                            <p:txEl>
                                              <p:pRg st="6" end="6"/>
                                            </p:txEl>
                                          </p:spTgt>
                                        </p:tgtEl>
                                      </p:cBhvr>
                                    </p:animEffect>
                                    <p:anim calcmode="lin" valueType="num">
                                      <p:cBhvr>
                                        <p:cTn id="44" dur="1000" fill="hold"/>
                                        <p:tgtEl>
                                          <p:spTgt spid="7">
                                            <p:txEl>
                                              <p:pRg st="6" end="6"/>
                                            </p:txEl>
                                          </p:spTgt>
                                        </p:tgtEl>
                                        <p:attrNameLst>
                                          <p:attrName>ppt_x</p:attrName>
                                        </p:attrNameLst>
                                      </p:cBhvr>
                                      <p:tavLst>
                                        <p:tav tm="0">
                                          <p:val>
                                            <p:strVal val="#ppt_x"/>
                                          </p:val>
                                        </p:tav>
                                        <p:tav tm="100000">
                                          <p:val>
                                            <p:strVal val="#ppt_x"/>
                                          </p:val>
                                        </p:tav>
                                      </p:tavLst>
                                    </p:anim>
                                    <p:anim calcmode="lin" valueType="num">
                                      <p:cBhvr>
                                        <p:cTn id="45" dur="1000" fill="hold"/>
                                        <p:tgtEl>
                                          <p:spTgt spid="7">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allAtOnce"/>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p:txBody>
          <a:bodyPr rtlCol="0">
            <a:normAutofit fontScale="90000"/>
          </a:bodyPr>
          <a:lstStyle/>
          <a:p>
            <a:pPr algn="l" fontAlgn="auto">
              <a:spcAft>
                <a:spcPts val="0"/>
              </a:spcAft>
              <a:defRPr/>
            </a:pPr>
            <a:r>
              <a:rPr lang="en-GB" sz="3400" b="1" smtClean="0"/>
              <a:t>Determining the Forward Premium</a:t>
            </a:r>
            <a:r>
              <a:rPr lang="en-GB" smtClean="0"/>
              <a:t/>
            </a:r>
            <a:br>
              <a:rPr lang="en-GB" smtClean="0"/>
            </a:br>
            <a:endParaRPr lang="en-GB" smtClean="0"/>
          </a:p>
        </p:txBody>
      </p:sp>
      <p:sp>
        <p:nvSpPr>
          <p:cNvPr id="24579" name="Content Placeholder 2"/>
          <p:cNvSpPr>
            <a:spLocks noGrp="1"/>
          </p:cNvSpPr>
          <p:nvPr>
            <p:ph idx="1"/>
          </p:nvPr>
        </p:nvSpPr>
        <p:spPr>
          <a:xfrm>
            <a:off x="533400" y="1447800"/>
            <a:ext cx="7772400" cy="4953000"/>
          </a:xfrm>
        </p:spPr>
        <p:txBody>
          <a:bodyPr/>
          <a:lstStyle/>
          <a:p>
            <a:pPr algn="just"/>
            <a:r>
              <a:rPr lang="en-GB" sz="2400" smtClean="0"/>
              <a:t>Assume that the Mexican peso exhibits a 6-month interest rate of 6 percent, while the U.S. dollar exhibits a 6-month interest rate of 5 percent. From a U.S. investor’s perspective, the U.S. dollar is the home currency. According to IRP, the forward rate premium of the peso with respect to the U.S. dollar should be:</a:t>
            </a:r>
          </a:p>
          <a:p>
            <a:pPr algn="just"/>
            <a:endParaRPr lang="en-GB" sz="2400" smtClean="0"/>
          </a:p>
          <a:p>
            <a:r>
              <a:rPr lang="en-US" sz="2400" smtClean="0"/>
              <a:t>Suppose 6-month </a:t>
            </a:r>
            <a:r>
              <a:rPr lang="en-US" sz="2400" i="1" smtClean="0">
                <a:latin typeface="Times New Roman" pitchFamily="18" charset="0"/>
              </a:rPr>
              <a:t>i</a:t>
            </a:r>
            <a:r>
              <a:rPr lang="en-US" sz="2400" baseline="-25000" smtClean="0"/>
              <a:t>peso</a:t>
            </a:r>
            <a:r>
              <a:rPr lang="en-US" sz="2400" smtClean="0"/>
              <a:t> = 6%, </a:t>
            </a:r>
            <a:r>
              <a:rPr lang="en-US" sz="2400" i="1" smtClean="0">
                <a:latin typeface="Times New Roman" pitchFamily="18" charset="0"/>
              </a:rPr>
              <a:t>i</a:t>
            </a:r>
            <a:r>
              <a:rPr lang="en-US" sz="2400" baseline="-25000" smtClean="0"/>
              <a:t>$</a:t>
            </a:r>
            <a:r>
              <a:rPr lang="en-US" sz="2400" smtClean="0"/>
              <a:t> = 5%.</a:t>
            </a:r>
          </a:p>
          <a:p>
            <a:endParaRPr lang="en-US" sz="2400" smtClean="0"/>
          </a:p>
          <a:p>
            <a:pPr lvl="1">
              <a:buFont typeface="Arial" charset="0"/>
              <a:buNone/>
            </a:pPr>
            <a:r>
              <a:rPr lang="en-US" sz="2400" b="1" smtClean="0"/>
              <a:t>Find forward premium  &amp; 6-month forward rate?</a:t>
            </a:r>
          </a:p>
          <a:p>
            <a:endParaRPr lang="en-GB" sz="240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algn="l"/>
            <a:r>
              <a:rPr lang="en-US" sz="3400" b="1" smtClean="0"/>
              <a:t>Determining the Forward Premium</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pPr algn="l"/>
            <a:r>
              <a:rPr lang="en-GB" sz="3400" b="1" smtClean="0"/>
              <a:t>Determining the Forward Premium</a:t>
            </a:r>
            <a:endParaRPr lang="en-GB" sz="3400" smtClean="0"/>
          </a:p>
        </p:txBody>
      </p:sp>
      <p:sp>
        <p:nvSpPr>
          <p:cNvPr id="58371" name="Content Placeholder 2"/>
          <p:cNvSpPr>
            <a:spLocks noGrp="1"/>
          </p:cNvSpPr>
          <p:nvPr>
            <p:ph idx="1"/>
          </p:nvPr>
        </p:nvSpPr>
        <p:spPr/>
        <p:txBody>
          <a:bodyPr rtlCol="0">
            <a:normAutofit lnSpcReduction="10000"/>
          </a:bodyPr>
          <a:lstStyle/>
          <a:p>
            <a:pPr algn="just" fontAlgn="auto">
              <a:spcAft>
                <a:spcPts val="0"/>
              </a:spcAft>
              <a:buFont typeface="Arial" pitchFamily="34" charset="0"/>
              <a:buChar char="•"/>
              <a:defRPr/>
            </a:pPr>
            <a:r>
              <a:rPr lang="en-GB" sz="2400" dirty="0" smtClean="0"/>
              <a:t>Thus, the peso should exhibit a forward discount of about .94 percent. </a:t>
            </a:r>
            <a:endParaRPr lang="en-GB" sz="2400" dirty="0" smtClean="0"/>
          </a:p>
          <a:p>
            <a:pPr algn="just" fontAlgn="auto">
              <a:spcAft>
                <a:spcPts val="0"/>
              </a:spcAft>
              <a:buFont typeface="Arial" pitchFamily="34" charset="0"/>
              <a:buChar char="•"/>
              <a:defRPr/>
            </a:pPr>
            <a:endParaRPr lang="en-GB" sz="2400" dirty="0" smtClean="0"/>
          </a:p>
          <a:p>
            <a:pPr algn="just" fontAlgn="auto">
              <a:spcAft>
                <a:spcPts val="0"/>
              </a:spcAft>
              <a:buFont typeface="Arial" pitchFamily="34" charset="0"/>
              <a:buChar char="•"/>
              <a:defRPr/>
            </a:pPr>
            <a:r>
              <a:rPr lang="en-GB" sz="2400" dirty="0" smtClean="0"/>
              <a:t>This implies that U.S. investors would receive .94 percent less when selling pesos 6 months from now (based on a forward sale) than the price they pay for pesos today at the spot rate. </a:t>
            </a:r>
            <a:endParaRPr lang="en-GB" sz="2400" dirty="0" smtClean="0"/>
          </a:p>
          <a:p>
            <a:pPr algn="just" fontAlgn="auto">
              <a:spcAft>
                <a:spcPts val="0"/>
              </a:spcAft>
              <a:buFont typeface="Arial" pitchFamily="34" charset="0"/>
              <a:buChar char="•"/>
              <a:defRPr/>
            </a:pPr>
            <a:endParaRPr lang="en-GB" sz="2400" dirty="0" smtClean="0"/>
          </a:p>
          <a:p>
            <a:pPr algn="just" fontAlgn="auto">
              <a:spcAft>
                <a:spcPts val="0"/>
              </a:spcAft>
              <a:buFont typeface="Arial" pitchFamily="34" charset="0"/>
              <a:buChar char="•"/>
              <a:defRPr/>
            </a:pPr>
            <a:r>
              <a:rPr lang="en-GB" sz="2400" dirty="0" smtClean="0"/>
              <a:t>Such a discount would offset the interest rate advantage of the peso.</a:t>
            </a:r>
          </a:p>
          <a:p>
            <a:pPr algn="just" fontAlgn="auto">
              <a:spcAft>
                <a:spcPts val="0"/>
              </a:spcAft>
              <a:buFont typeface="Arial" pitchFamily="34" charset="0"/>
              <a:buChar char="•"/>
              <a:defRPr/>
            </a:pPr>
            <a:endParaRPr lang="en-GB" sz="2400" dirty="0" smtClean="0"/>
          </a:p>
          <a:p>
            <a:pPr algn="just" fontAlgn="auto">
              <a:spcAft>
                <a:spcPts val="0"/>
              </a:spcAft>
              <a:buFont typeface="Arial" pitchFamily="34" charset="0"/>
              <a:buChar char="•"/>
              <a:defRPr/>
            </a:pPr>
            <a:r>
              <a:rPr lang="en-GB" sz="2400" dirty="0" smtClean="0"/>
              <a:t> If the peso’s spot rate is $.10, a forward discount of .94 percent means that the 6-month forward rate is as follows:</a:t>
            </a:r>
          </a:p>
          <a:p>
            <a:pPr fontAlgn="auto">
              <a:spcAft>
                <a:spcPts val="0"/>
              </a:spcAft>
              <a:buFont typeface="Arial" pitchFamily="34" charset="0"/>
              <a:buChar char="•"/>
              <a:defRPr/>
            </a:pPr>
            <a:endParaRPr lang="en-GB" b="1" dirty="0" smtClean="0">
              <a:solidFill>
                <a:srgbClr val="FF00FF"/>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8371">
                                            <p:txEl>
                                              <p:pRg st="0" end="0"/>
                                            </p:txEl>
                                          </p:spTgt>
                                        </p:tgtEl>
                                        <p:attrNameLst>
                                          <p:attrName>style.visibility</p:attrName>
                                        </p:attrNameLst>
                                      </p:cBhvr>
                                      <p:to>
                                        <p:strVal val="visible"/>
                                      </p:to>
                                    </p:set>
                                    <p:animEffect transition="in" filter="fade">
                                      <p:cBhvr>
                                        <p:cTn id="7" dur="1000"/>
                                        <p:tgtEl>
                                          <p:spTgt spid="58371">
                                            <p:txEl>
                                              <p:pRg st="0" end="0"/>
                                            </p:txEl>
                                          </p:spTgt>
                                        </p:tgtEl>
                                      </p:cBhvr>
                                    </p:animEffect>
                                    <p:anim calcmode="lin" valueType="num">
                                      <p:cBhvr>
                                        <p:cTn id="8" dur="1000" fill="hold"/>
                                        <p:tgtEl>
                                          <p:spTgt spid="583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837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8371">
                                            <p:txEl>
                                              <p:pRg st="2" end="2"/>
                                            </p:txEl>
                                          </p:spTgt>
                                        </p:tgtEl>
                                        <p:attrNameLst>
                                          <p:attrName>style.visibility</p:attrName>
                                        </p:attrNameLst>
                                      </p:cBhvr>
                                      <p:to>
                                        <p:strVal val="visible"/>
                                      </p:to>
                                    </p:set>
                                    <p:animEffect transition="in" filter="fade">
                                      <p:cBhvr>
                                        <p:cTn id="14" dur="1000"/>
                                        <p:tgtEl>
                                          <p:spTgt spid="58371">
                                            <p:txEl>
                                              <p:pRg st="2" end="2"/>
                                            </p:txEl>
                                          </p:spTgt>
                                        </p:tgtEl>
                                      </p:cBhvr>
                                    </p:animEffect>
                                    <p:anim calcmode="lin" valueType="num">
                                      <p:cBhvr>
                                        <p:cTn id="15" dur="1000" fill="hold"/>
                                        <p:tgtEl>
                                          <p:spTgt spid="58371">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837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8371">
                                            <p:txEl>
                                              <p:pRg st="4" end="4"/>
                                            </p:txEl>
                                          </p:spTgt>
                                        </p:tgtEl>
                                        <p:attrNameLst>
                                          <p:attrName>style.visibility</p:attrName>
                                        </p:attrNameLst>
                                      </p:cBhvr>
                                      <p:to>
                                        <p:strVal val="visible"/>
                                      </p:to>
                                    </p:set>
                                    <p:animEffect transition="in" filter="fade">
                                      <p:cBhvr>
                                        <p:cTn id="21" dur="1000"/>
                                        <p:tgtEl>
                                          <p:spTgt spid="58371">
                                            <p:txEl>
                                              <p:pRg st="4" end="4"/>
                                            </p:txEl>
                                          </p:spTgt>
                                        </p:tgtEl>
                                      </p:cBhvr>
                                    </p:animEffect>
                                    <p:anim calcmode="lin" valueType="num">
                                      <p:cBhvr>
                                        <p:cTn id="22" dur="1000" fill="hold"/>
                                        <p:tgtEl>
                                          <p:spTgt spid="58371">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58371">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8371">
                                            <p:txEl>
                                              <p:pRg st="6" end="6"/>
                                            </p:txEl>
                                          </p:spTgt>
                                        </p:tgtEl>
                                        <p:attrNameLst>
                                          <p:attrName>style.visibility</p:attrName>
                                        </p:attrNameLst>
                                      </p:cBhvr>
                                      <p:to>
                                        <p:strVal val="visible"/>
                                      </p:to>
                                    </p:set>
                                    <p:animEffect transition="in" filter="fade">
                                      <p:cBhvr>
                                        <p:cTn id="28" dur="1000"/>
                                        <p:tgtEl>
                                          <p:spTgt spid="58371">
                                            <p:txEl>
                                              <p:pRg st="6" end="6"/>
                                            </p:txEl>
                                          </p:spTgt>
                                        </p:tgtEl>
                                      </p:cBhvr>
                                    </p:animEffect>
                                    <p:anim calcmode="lin" valueType="num">
                                      <p:cBhvr>
                                        <p:cTn id="29" dur="1000" fill="hold"/>
                                        <p:tgtEl>
                                          <p:spTgt spid="58371">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58371">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71"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3"/>
          <p:cNvSpPr>
            <a:spLocks noGrp="1"/>
          </p:cNvSpPr>
          <p:nvPr>
            <p:ph type="title"/>
          </p:nvPr>
        </p:nvSpPr>
        <p:spPr/>
        <p:txBody>
          <a:bodyPr/>
          <a:lstStyle/>
          <a:p>
            <a:pPr algn="l"/>
            <a:r>
              <a:rPr lang="en-GB" sz="3600" b="1" smtClean="0"/>
              <a:t>Forward Rate</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p:cNvSpPr>
            <a:spLocks noGrp="1"/>
          </p:cNvSpPr>
          <p:nvPr>
            <p:ph type="title"/>
          </p:nvPr>
        </p:nvSpPr>
        <p:spPr>
          <a:xfrm>
            <a:off x="381000" y="228600"/>
            <a:ext cx="8085138" cy="981075"/>
          </a:xfrm>
        </p:spPr>
        <p:txBody>
          <a:bodyPr rtlCol="0">
            <a:normAutofit fontScale="90000"/>
          </a:bodyPr>
          <a:lstStyle/>
          <a:p>
            <a:pPr algn="l" fontAlgn="auto">
              <a:spcAft>
                <a:spcPts val="0"/>
              </a:spcAft>
              <a:defRPr/>
            </a:pPr>
            <a:r>
              <a:rPr lang="en-GB" sz="3400" b="1" dirty="0" smtClean="0"/>
              <a:t>Relationship between  Forward  </a:t>
            </a:r>
            <a:br>
              <a:rPr lang="en-GB" sz="3400" b="1" dirty="0" smtClean="0"/>
            </a:br>
            <a:r>
              <a:rPr lang="en-GB" sz="3400" b="1" dirty="0" smtClean="0"/>
              <a:t>Premium and Interest Rate Differential</a:t>
            </a:r>
            <a:r>
              <a:rPr lang="en-GB" sz="3400" dirty="0" smtClean="0"/>
              <a:t>.</a:t>
            </a:r>
          </a:p>
        </p:txBody>
      </p:sp>
      <p:sp>
        <p:nvSpPr>
          <p:cNvPr id="60419" name="Content Placeholder 2"/>
          <p:cNvSpPr>
            <a:spLocks noGrp="1"/>
          </p:cNvSpPr>
          <p:nvPr>
            <p:ph idx="1"/>
          </p:nvPr>
        </p:nvSpPr>
        <p:spPr>
          <a:xfrm>
            <a:off x="228600" y="1676400"/>
            <a:ext cx="8305800" cy="4953000"/>
          </a:xfrm>
        </p:spPr>
        <p:txBody>
          <a:bodyPr rtlCol="0">
            <a:normAutofit fontScale="92500" lnSpcReduction="10000"/>
          </a:bodyPr>
          <a:lstStyle/>
          <a:p>
            <a:pPr algn="just" fontAlgn="auto">
              <a:spcAft>
                <a:spcPts val="0"/>
              </a:spcAft>
              <a:buFont typeface="Arial" pitchFamily="34" charset="0"/>
              <a:buChar char="•"/>
              <a:defRPr/>
            </a:pPr>
            <a:endParaRPr lang="en-GB" sz="2400" dirty="0" smtClean="0"/>
          </a:p>
          <a:p>
            <a:pPr algn="just" fontAlgn="auto">
              <a:spcAft>
                <a:spcPts val="0"/>
              </a:spcAft>
              <a:buFont typeface="Arial" pitchFamily="34" charset="0"/>
              <a:buChar char="•"/>
              <a:defRPr/>
            </a:pPr>
            <a:r>
              <a:rPr lang="en-GB" sz="2400" dirty="0" smtClean="0"/>
              <a:t>The larger the degree by which the foreign interest rate exceeds the home interest rate, the larger will be the forward discount  of the foreign currency </a:t>
            </a:r>
            <a:r>
              <a:rPr lang="en-GB" sz="2400" dirty="0" err="1" smtClean="0"/>
              <a:t>speciﬁed</a:t>
            </a:r>
            <a:r>
              <a:rPr lang="en-GB" sz="2400" dirty="0" smtClean="0"/>
              <a:t> by the IR P formula.</a:t>
            </a:r>
          </a:p>
          <a:p>
            <a:pPr algn="just" fontAlgn="auto">
              <a:spcAft>
                <a:spcPts val="0"/>
              </a:spcAft>
              <a:buFont typeface="Arial" pitchFamily="34" charset="0"/>
              <a:buChar char="•"/>
              <a:defRPr/>
            </a:pPr>
            <a:endParaRPr lang="en-GB" sz="2400" dirty="0" smtClean="0"/>
          </a:p>
          <a:p>
            <a:pPr algn="just" fontAlgn="auto">
              <a:spcAft>
                <a:spcPts val="0"/>
              </a:spcAft>
              <a:buFont typeface="Arial" pitchFamily="34" charset="0"/>
              <a:buChar char="•"/>
              <a:defRPr/>
            </a:pPr>
            <a:r>
              <a:rPr lang="en-GB" sz="2400" dirty="0" smtClean="0"/>
              <a:t>If the foreign interest rate is less than the home interest rate, the </a:t>
            </a:r>
            <a:r>
              <a:rPr lang="en-GB" sz="2400" dirty="0" smtClean="0"/>
              <a:t>IRP </a:t>
            </a:r>
            <a:r>
              <a:rPr lang="en-GB" sz="2400" dirty="0" smtClean="0"/>
              <a:t>relationship suggests that the forward rate should exhibit a premium.</a:t>
            </a:r>
          </a:p>
          <a:p>
            <a:pPr algn="just" fontAlgn="auto">
              <a:spcAft>
                <a:spcPts val="0"/>
              </a:spcAft>
              <a:buFont typeface="Arial" pitchFamily="34" charset="0"/>
              <a:buChar char="•"/>
              <a:defRPr/>
            </a:pPr>
            <a:endParaRPr lang="en-GB" sz="2400" dirty="0" smtClean="0"/>
          </a:p>
          <a:p>
            <a:pPr algn="just" fontAlgn="auto">
              <a:spcAft>
                <a:spcPts val="0"/>
              </a:spcAft>
              <a:buFont typeface="Arial" pitchFamily="34" charset="0"/>
              <a:buChar char="•"/>
              <a:defRPr/>
            </a:pPr>
            <a:r>
              <a:rPr lang="en-GB" sz="2400" dirty="0" smtClean="0"/>
              <a:t>Implications. If the forward premium  is equal to the interest rate differential as explained above, covered interest arbitrage will not be feasible.</a:t>
            </a:r>
          </a:p>
          <a:p>
            <a:pPr algn="just" fontAlgn="auto">
              <a:spcAft>
                <a:spcPts val="0"/>
              </a:spcAft>
              <a:buFont typeface="Arial" pitchFamily="34" charset="0"/>
              <a:buNone/>
              <a:defRPr/>
            </a:pPr>
            <a:r>
              <a:rPr lang="en-GB" dirty="0" smtClean="0"/>
              <a:t/>
            </a:r>
            <a:br>
              <a:rPr lang="en-GB" dirty="0" smtClean="0"/>
            </a:br>
            <a:endParaRPr lang="en-GB"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0419">
                                            <p:txEl>
                                              <p:pRg st="1" end="1"/>
                                            </p:txEl>
                                          </p:spTgt>
                                        </p:tgtEl>
                                        <p:attrNameLst>
                                          <p:attrName>style.visibility</p:attrName>
                                        </p:attrNameLst>
                                      </p:cBhvr>
                                      <p:to>
                                        <p:strVal val="visible"/>
                                      </p:to>
                                    </p:set>
                                    <p:animEffect transition="in" filter="fade">
                                      <p:cBhvr>
                                        <p:cTn id="7" dur="1000"/>
                                        <p:tgtEl>
                                          <p:spTgt spid="60419">
                                            <p:txEl>
                                              <p:pRg st="1" end="1"/>
                                            </p:txEl>
                                          </p:spTgt>
                                        </p:tgtEl>
                                      </p:cBhvr>
                                    </p:animEffect>
                                    <p:anim calcmode="lin" valueType="num">
                                      <p:cBhvr>
                                        <p:cTn id="8" dur="1000" fill="hold"/>
                                        <p:tgtEl>
                                          <p:spTgt spid="60419">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6041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0419">
                                            <p:txEl>
                                              <p:pRg st="3" end="3"/>
                                            </p:txEl>
                                          </p:spTgt>
                                        </p:tgtEl>
                                        <p:attrNameLst>
                                          <p:attrName>style.visibility</p:attrName>
                                        </p:attrNameLst>
                                      </p:cBhvr>
                                      <p:to>
                                        <p:strVal val="visible"/>
                                      </p:to>
                                    </p:set>
                                    <p:animEffect transition="in" filter="fade">
                                      <p:cBhvr>
                                        <p:cTn id="14" dur="1000"/>
                                        <p:tgtEl>
                                          <p:spTgt spid="60419">
                                            <p:txEl>
                                              <p:pRg st="3" end="3"/>
                                            </p:txEl>
                                          </p:spTgt>
                                        </p:tgtEl>
                                      </p:cBhvr>
                                    </p:animEffect>
                                    <p:anim calcmode="lin" valueType="num">
                                      <p:cBhvr>
                                        <p:cTn id="15" dur="1000" fill="hold"/>
                                        <p:tgtEl>
                                          <p:spTgt spid="60419">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60419">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0419">
                                            <p:txEl>
                                              <p:pRg st="5" end="5"/>
                                            </p:txEl>
                                          </p:spTgt>
                                        </p:tgtEl>
                                        <p:attrNameLst>
                                          <p:attrName>style.visibility</p:attrName>
                                        </p:attrNameLst>
                                      </p:cBhvr>
                                      <p:to>
                                        <p:strVal val="visible"/>
                                      </p:to>
                                    </p:set>
                                    <p:animEffect transition="in" filter="fade">
                                      <p:cBhvr>
                                        <p:cTn id="21" dur="1000"/>
                                        <p:tgtEl>
                                          <p:spTgt spid="60419">
                                            <p:txEl>
                                              <p:pRg st="5" end="5"/>
                                            </p:txEl>
                                          </p:spTgt>
                                        </p:tgtEl>
                                      </p:cBhvr>
                                    </p:animEffect>
                                    <p:anim calcmode="lin" valueType="num">
                                      <p:cBhvr>
                                        <p:cTn id="22" dur="1000" fill="hold"/>
                                        <p:tgtEl>
                                          <p:spTgt spid="60419">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60419">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0419">
                                            <p:txEl>
                                              <p:pRg st="6" end="6"/>
                                            </p:txEl>
                                          </p:spTgt>
                                        </p:tgtEl>
                                        <p:attrNameLst>
                                          <p:attrName>style.visibility</p:attrName>
                                        </p:attrNameLst>
                                      </p:cBhvr>
                                      <p:to>
                                        <p:strVal val="visible"/>
                                      </p:to>
                                    </p:set>
                                    <p:animEffect transition="in" filter="fade">
                                      <p:cBhvr>
                                        <p:cTn id="28" dur="1000"/>
                                        <p:tgtEl>
                                          <p:spTgt spid="60419">
                                            <p:txEl>
                                              <p:pRg st="6" end="6"/>
                                            </p:txEl>
                                          </p:spTgt>
                                        </p:tgtEl>
                                      </p:cBhvr>
                                    </p:animEffect>
                                    <p:anim calcmode="lin" valueType="num">
                                      <p:cBhvr>
                                        <p:cTn id="29" dur="1000" fill="hold"/>
                                        <p:tgtEl>
                                          <p:spTgt spid="60419">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60419">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19"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050"/>
          <p:cNvSpPr>
            <a:spLocks noGrp="1" noChangeArrowheads="1"/>
          </p:cNvSpPr>
          <p:nvPr>
            <p:ph type="title"/>
          </p:nvPr>
        </p:nvSpPr>
        <p:spPr/>
        <p:txBody>
          <a:bodyPr/>
          <a:lstStyle/>
          <a:p>
            <a:pPr algn="l"/>
            <a:r>
              <a:rPr lang="en-US" sz="3400" b="1" smtClean="0"/>
              <a:t>Interpretation of IRP</a:t>
            </a:r>
          </a:p>
        </p:txBody>
      </p:sp>
      <p:sp>
        <p:nvSpPr>
          <p:cNvPr id="68611" name="Rectangle 2051"/>
          <p:cNvSpPr>
            <a:spLocks noGrp="1" noChangeArrowheads="1"/>
          </p:cNvSpPr>
          <p:nvPr>
            <p:ph idx="1"/>
          </p:nvPr>
        </p:nvSpPr>
        <p:spPr>
          <a:xfrm>
            <a:off x="457200" y="1828800"/>
            <a:ext cx="8077200" cy="4297363"/>
          </a:xfrm>
        </p:spPr>
        <p:txBody>
          <a:bodyPr/>
          <a:lstStyle/>
          <a:p>
            <a:pPr algn="just"/>
            <a:r>
              <a:rPr lang="en-US" sz="2400" smtClean="0"/>
              <a:t>When IRP exists, it does not mean that both local and foreign investors will earn the same returns. </a:t>
            </a:r>
          </a:p>
          <a:p>
            <a:pPr algn="just"/>
            <a:endParaRPr lang="en-US" sz="2400" smtClean="0"/>
          </a:p>
          <a:p>
            <a:pPr algn="just"/>
            <a:r>
              <a:rPr lang="en-US" sz="2400" smtClean="0"/>
              <a:t>What it means is that investors cannot use covered interest arbitrage to achieve higher returns than those achievable in their respective home countries.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8611">
                                            <p:txEl>
                                              <p:pRg st="0" end="0"/>
                                            </p:txEl>
                                          </p:spTgt>
                                        </p:tgtEl>
                                        <p:attrNameLst>
                                          <p:attrName>style.visibility</p:attrName>
                                        </p:attrNameLst>
                                      </p:cBhvr>
                                      <p:to>
                                        <p:strVal val="visible"/>
                                      </p:to>
                                    </p:set>
                                    <p:animEffect transition="in" filter="fade">
                                      <p:cBhvr>
                                        <p:cTn id="7" dur="1000"/>
                                        <p:tgtEl>
                                          <p:spTgt spid="68611">
                                            <p:txEl>
                                              <p:pRg st="0" end="0"/>
                                            </p:txEl>
                                          </p:spTgt>
                                        </p:tgtEl>
                                      </p:cBhvr>
                                    </p:animEffect>
                                    <p:anim calcmode="lin" valueType="num">
                                      <p:cBhvr>
                                        <p:cTn id="8" dur="1000" fill="hold"/>
                                        <p:tgtEl>
                                          <p:spTgt spid="6861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861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8611">
                                            <p:txEl>
                                              <p:pRg st="2" end="2"/>
                                            </p:txEl>
                                          </p:spTgt>
                                        </p:tgtEl>
                                        <p:attrNameLst>
                                          <p:attrName>style.visibility</p:attrName>
                                        </p:attrNameLst>
                                      </p:cBhvr>
                                      <p:to>
                                        <p:strVal val="visible"/>
                                      </p:to>
                                    </p:set>
                                    <p:animEffect transition="in" filter="fade">
                                      <p:cBhvr>
                                        <p:cTn id="14" dur="1000"/>
                                        <p:tgtEl>
                                          <p:spTgt spid="68611">
                                            <p:txEl>
                                              <p:pRg st="2" end="2"/>
                                            </p:txEl>
                                          </p:spTgt>
                                        </p:tgtEl>
                                      </p:cBhvr>
                                    </p:animEffect>
                                    <p:anim calcmode="lin" valueType="num">
                                      <p:cBhvr>
                                        <p:cTn id="15" dur="1000" fill="hold"/>
                                        <p:tgtEl>
                                          <p:spTgt spid="68611">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68611">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1"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
          <p:cNvSpPr>
            <a:spLocks noGrp="1"/>
          </p:cNvSpPr>
          <p:nvPr>
            <p:ph type="title"/>
          </p:nvPr>
        </p:nvSpPr>
        <p:spPr>
          <a:xfrm>
            <a:off x="457200" y="274638"/>
            <a:ext cx="6477000" cy="1143000"/>
          </a:xfrm>
        </p:spPr>
        <p:txBody>
          <a:bodyPr rtlCol="0">
            <a:noAutofit/>
          </a:bodyPr>
          <a:lstStyle/>
          <a:p>
            <a:pPr algn="l" fontAlgn="auto">
              <a:spcAft>
                <a:spcPts val="0"/>
              </a:spcAft>
              <a:defRPr/>
            </a:pPr>
            <a:r>
              <a:rPr lang="en-GB" sz="2600" b="1" dirty="0" smtClean="0"/>
              <a:t>Interpretation of Interest </a:t>
            </a:r>
            <a:r>
              <a:rPr lang="en-GB" sz="2600" b="1" dirty="0" smtClean="0"/>
              <a:t/>
            </a:r>
            <a:br>
              <a:rPr lang="en-GB" sz="2600" b="1" dirty="0" smtClean="0"/>
            </a:br>
            <a:r>
              <a:rPr lang="en-GB" sz="2600" b="1" dirty="0" smtClean="0"/>
              <a:t>Rate </a:t>
            </a:r>
            <a:r>
              <a:rPr lang="en-GB" sz="2600" b="1" dirty="0" smtClean="0"/>
              <a:t>Parity</a:t>
            </a:r>
            <a:r>
              <a:rPr lang="en-GB" sz="2600" dirty="0" smtClean="0"/>
              <a:t/>
            </a:r>
            <a:br>
              <a:rPr lang="en-GB" sz="2600" dirty="0" smtClean="0"/>
            </a:br>
            <a:endParaRPr lang="en-GB" sz="2600" dirty="0" smtClean="0"/>
          </a:p>
        </p:txBody>
      </p:sp>
      <p:sp>
        <p:nvSpPr>
          <p:cNvPr id="30723" name="Content Placeholder 2"/>
          <p:cNvSpPr>
            <a:spLocks noGrp="1"/>
          </p:cNvSpPr>
          <p:nvPr>
            <p:ph idx="1"/>
          </p:nvPr>
        </p:nvSpPr>
        <p:spPr>
          <a:xfrm>
            <a:off x="323850" y="1557338"/>
            <a:ext cx="8229600" cy="4525962"/>
          </a:xfrm>
        </p:spPr>
        <p:txBody>
          <a:bodyPr>
            <a:normAutofit/>
          </a:bodyPr>
          <a:lstStyle/>
          <a:p>
            <a:pPr algn="just">
              <a:lnSpc>
                <a:spcPct val="150000"/>
              </a:lnSpc>
            </a:pPr>
            <a:r>
              <a:rPr lang="en-GB" sz="2800" dirty="0" smtClean="0"/>
              <a:t>Interest  rate parity does not imply that investors from different countries will earn the same returns. </a:t>
            </a:r>
            <a:endParaRPr lang="en-GB" sz="2800" dirty="0" smtClean="0"/>
          </a:p>
          <a:p>
            <a:pPr algn="just">
              <a:lnSpc>
                <a:spcPct val="150000"/>
              </a:lnSpc>
            </a:pPr>
            <a:r>
              <a:rPr lang="en-GB" sz="2800" dirty="0" smtClean="0"/>
              <a:t> </a:t>
            </a:r>
            <a:r>
              <a:rPr lang="en-GB" sz="2800" dirty="0" smtClean="0"/>
              <a:t>It is focused on the comparison  of a foreign investment  and a domestic investment  in risk-free interest-bearing securities by a particular investor.</a:t>
            </a:r>
          </a:p>
          <a:p>
            <a:pPr algn="just">
              <a:lnSpc>
                <a:spcPct val="150000"/>
              </a:lnSpc>
            </a:pPr>
            <a:endParaRPr lang="en-GB" sz="28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0723">
                                            <p:txEl>
                                              <p:pRg st="0" end="0"/>
                                            </p:txEl>
                                          </p:spTgt>
                                        </p:tgtEl>
                                        <p:attrNameLst>
                                          <p:attrName>style.visibility</p:attrName>
                                        </p:attrNameLst>
                                      </p:cBhvr>
                                      <p:to>
                                        <p:strVal val="visible"/>
                                      </p:to>
                                    </p:set>
                                    <p:anim calcmode="lin" valueType="num">
                                      <p:cBhvr additive="base">
                                        <p:cTn id="7" dur="500" fill="hold"/>
                                        <p:tgtEl>
                                          <p:spTgt spid="3072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072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0723">
                                            <p:txEl>
                                              <p:pRg st="1" end="1"/>
                                            </p:txEl>
                                          </p:spTgt>
                                        </p:tgtEl>
                                        <p:attrNameLst>
                                          <p:attrName>style.visibility</p:attrName>
                                        </p:attrNameLst>
                                      </p:cBhvr>
                                      <p:to>
                                        <p:strVal val="visible"/>
                                      </p:to>
                                    </p:set>
                                    <p:anim calcmode="lin" valueType="num">
                                      <p:cBhvr additive="base">
                                        <p:cTn id="13" dur="500" fill="hold"/>
                                        <p:tgtEl>
                                          <p:spTgt spid="3072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072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build="p"/>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Rectangle 4"/>
          <p:cNvSpPr>
            <a:spLocks noGrp="1" noChangeArrowheads="1"/>
          </p:cNvSpPr>
          <p:nvPr>
            <p:ph type="title"/>
          </p:nvPr>
        </p:nvSpPr>
        <p:spPr/>
        <p:txBody>
          <a:bodyPr/>
          <a:lstStyle/>
          <a:p>
            <a:pPr algn="l"/>
            <a:r>
              <a:rPr lang="en-US" sz="3400" b="1" smtClean="0"/>
              <a:t>Does IRP Hold?</a:t>
            </a:r>
          </a:p>
        </p:txBody>
      </p:sp>
      <p:sp>
        <p:nvSpPr>
          <p:cNvPr id="117765" name="Rectangle 5"/>
          <p:cNvSpPr>
            <a:spLocks noGrp="1" noChangeArrowheads="1"/>
          </p:cNvSpPr>
          <p:nvPr>
            <p:ph idx="1"/>
          </p:nvPr>
        </p:nvSpPr>
        <p:spPr>
          <a:xfrm>
            <a:off x="685800" y="1752600"/>
            <a:ext cx="7772400" cy="4343400"/>
          </a:xfrm>
        </p:spPr>
        <p:txBody>
          <a:bodyPr rtlCol="0">
            <a:normAutofit lnSpcReduction="10000"/>
          </a:bodyPr>
          <a:lstStyle/>
          <a:p>
            <a:pPr fontAlgn="auto">
              <a:spcAft>
                <a:spcPts val="0"/>
              </a:spcAft>
              <a:buFont typeface="Arial" pitchFamily="34" charset="0"/>
              <a:buChar char="•"/>
              <a:defRPr/>
            </a:pPr>
            <a:r>
              <a:rPr lang="en-US" sz="2600" dirty="0" smtClean="0"/>
              <a:t>Various empirical studies indicate that IRP generally holds</a:t>
            </a:r>
            <a:r>
              <a:rPr lang="en-US" sz="2600" dirty="0" smtClean="0"/>
              <a:t>.</a:t>
            </a:r>
          </a:p>
          <a:p>
            <a:pPr fontAlgn="auto">
              <a:spcAft>
                <a:spcPts val="0"/>
              </a:spcAft>
              <a:buFont typeface="Arial" pitchFamily="34" charset="0"/>
              <a:buChar char="•"/>
              <a:defRPr/>
            </a:pPr>
            <a:endParaRPr lang="en-US" sz="2600" dirty="0" smtClean="0"/>
          </a:p>
          <a:p>
            <a:pPr fontAlgn="auto">
              <a:spcAft>
                <a:spcPts val="0"/>
              </a:spcAft>
              <a:buFont typeface="Arial" pitchFamily="34" charset="0"/>
              <a:buChar char="•"/>
              <a:defRPr/>
            </a:pPr>
            <a:r>
              <a:rPr lang="en-US" sz="2600" dirty="0" smtClean="0"/>
              <a:t>While there are deviations from IRP, they are often not large enough to make covered interest arbitrage worthwhile</a:t>
            </a:r>
            <a:r>
              <a:rPr lang="en-US" sz="2600" dirty="0" smtClean="0"/>
              <a:t>.</a:t>
            </a:r>
          </a:p>
          <a:p>
            <a:pPr algn="just" fontAlgn="auto">
              <a:spcAft>
                <a:spcPts val="0"/>
              </a:spcAft>
              <a:buFont typeface="Arial" pitchFamily="34" charset="0"/>
              <a:buChar char="•"/>
              <a:defRPr/>
            </a:pPr>
            <a:endParaRPr lang="en-US" sz="2600" dirty="0" smtClean="0"/>
          </a:p>
          <a:p>
            <a:pPr fontAlgn="auto">
              <a:spcAft>
                <a:spcPts val="0"/>
              </a:spcAft>
              <a:buFont typeface="Arial" pitchFamily="34" charset="0"/>
              <a:buChar char="•"/>
              <a:defRPr/>
            </a:pPr>
            <a:r>
              <a:rPr lang="en-US" sz="2600" dirty="0" smtClean="0"/>
              <a:t>This is due to the characteristics of foreign investments, such as transaction costs, political risk, and differential tax laws.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7765">
                                            <p:txEl>
                                              <p:pRg st="0" end="0"/>
                                            </p:txEl>
                                          </p:spTgt>
                                        </p:tgtEl>
                                        <p:attrNameLst>
                                          <p:attrName>style.visibility</p:attrName>
                                        </p:attrNameLst>
                                      </p:cBhvr>
                                      <p:to>
                                        <p:strVal val="visible"/>
                                      </p:to>
                                    </p:set>
                                    <p:animEffect transition="in" filter="wipe(left)">
                                      <p:cBhvr>
                                        <p:cTn id="7" dur="500"/>
                                        <p:tgtEl>
                                          <p:spTgt spid="11776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17765">
                                            <p:txEl>
                                              <p:pRg st="2" end="2"/>
                                            </p:txEl>
                                          </p:spTgt>
                                        </p:tgtEl>
                                        <p:attrNameLst>
                                          <p:attrName>style.visibility</p:attrName>
                                        </p:attrNameLst>
                                      </p:cBhvr>
                                      <p:to>
                                        <p:strVal val="visible"/>
                                      </p:to>
                                    </p:set>
                                    <p:animEffect transition="in" filter="wipe(left)">
                                      <p:cBhvr>
                                        <p:cTn id="12" dur="500"/>
                                        <p:tgtEl>
                                          <p:spTgt spid="11776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17765">
                                            <p:txEl>
                                              <p:pRg st="4" end="4"/>
                                            </p:txEl>
                                          </p:spTgt>
                                        </p:tgtEl>
                                        <p:attrNameLst>
                                          <p:attrName>style.visibility</p:attrName>
                                        </p:attrNameLst>
                                      </p:cBhvr>
                                      <p:to>
                                        <p:strVal val="visible"/>
                                      </p:to>
                                    </p:set>
                                    <p:animEffect transition="in" filter="wipe(left)">
                                      <p:cBhvr>
                                        <p:cTn id="17" dur="500"/>
                                        <p:tgtEl>
                                          <p:spTgt spid="11776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765" grpId="0" build="p"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normAutofit/>
          </a:bodyPr>
          <a:lstStyle/>
          <a:p>
            <a:pPr algn="l"/>
            <a:r>
              <a:rPr lang="en-GB" sz="3000" b="1" dirty="0" smtClean="0"/>
              <a:t>Does Interest Rate Parity Hold?</a:t>
            </a:r>
          </a:p>
        </p:txBody>
      </p:sp>
      <p:sp>
        <p:nvSpPr>
          <p:cNvPr id="72707" name="Content Placeholder 2"/>
          <p:cNvSpPr>
            <a:spLocks noGrp="1"/>
          </p:cNvSpPr>
          <p:nvPr>
            <p:ph idx="1"/>
          </p:nvPr>
        </p:nvSpPr>
        <p:spPr>
          <a:xfrm>
            <a:off x="323850" y="1628775"/>
            <a:ext cx="8229600" cy="4525963"/>
          </a:xfrm>
        </p:spPr>
        <p:txBody>
          <a:bodyPr rtlCol="0">
            <a:normAutofit/>
          </a:bodyPr>
          <a:lstStyle/>
          <a:p>
            <a:pPr algn="just" fontAlgn="auto">
              <a:spcAft>
                <a:spcPts val="0"/>
              </a:spcAft>
              <a:buFont typeface="Arial" pitchFamily="34" charset="0"/>
              <a:buChar char="•"/>
              <a:defRPr/>
            </a:pPr>
            <a:r>
              <a:rPr lang="en-GB" sz="2400" dirty="0" smtClean="0"/>
              <a:t>To determine  conclusively whether  interest  rate parity holds,  it is necessary to compare the forward rate (or discount)  with interest rate quotations occurring  at the same time. </a:t>
            </a:r>
            <a:endParaRPr lang="en-GB" sz="2400" dirty="0" smtClean="0"/>
          </a:p>
          <a:p>
            <a:pPr algn="just" fontAlgn="auto">
              <a:spcAft>
                <a:spcPts val="0"/>
              </a:spcAft>
              <a:buFont typeface="Arial" pitchFamily="34" charset="0"/>
              <a:buChar char="•"/>
              <a:defRPr/>
            </a:pPr>
            <a:endParaRPr lang="en-GB" sz="2400" dirty="0" smtClean="0"/>
          </a:p>
          <a:p>
            <a:pPr algn="just" fontAlgn="auto">
              <a:spcAft>
                <a:spcPts val="0"/>
              </a:spcAft>
              <a:buFont typeface="Arial" pitchFamily="34" charset="0"/>
              <a:buChar char="•"/>
              <a:defRPr/>
            </a:pPr>
            <a:r>
              <a:rPr lang="en-GB" sz="2400" dirty="0" smtClean="0"/>
              <a:t>If the forward rate and interest  rate quotations do not </a:t>
            </a:r>
            <a:r>
              <a:rPr lang="en-GB" sz="2400" dirty="0" err="1" smtClean="0"/>
              <a:t>reﬂect</a:t>
            </a:r>
            <a:r>
              <a:rPr lang="en-GB" sz="2400" dirty="0" smtClean="0"/>
              <a:t> the same time of day, then results could be somewhat  distorted. </a:t>
            </a:r>
            <a:endParaRPr lang="en-GB" sz="2400" dirty="0" smtClean="0"/>
          </a:p>
          <a:p>
            <a:pPr algn="just" fontAlgn="auto">
              <a:spcAft>
                <a:spcPts val="0"/>
              </a:spcAft>
              <a:buFont typeface="Arial" pitchFamily="34" charset="0"/>
              <a:buChar char="•"/>
              <a:defRPr/>
            </a:pPr>
            <a:endParaRPr lang="en-GB" sz="2400" dirty="0" smtClean="0"/>
          </a:p>
          <a:p>
            <a:pPr algn="just" fontAlgn="auto">
              <a:spcAft>
                <a:spcPts val="0"/>
              </a:spcAft>
              <a:buFont typeface="Arial" pitchFamily="34" charset="0"/>
              <a:buChar char="•"/>
              <a:defRPr/>
            </a:pPr>
            <a:r>
              <a:rPr lang="en-GB" sz="2400" dirty="0" smtClean="0"/>
              <a:t>Due to limitations in access to data, it is </a:t>
            </a:r>
            <a:r>
              <a:rPr lang="en-GB" sz="2400" dirty="0" err="1" smtClean="0"/>
              <a:t>difﬁcult</a:t>
            </a:r>
            <a:r>
              <a:rPr lang="en-GB" sz="2400" dirty="0" smtClean="0"/>
              <a:t> to obtain quotations that </a:t>
            </a:r>
            <a:r>
              <a:rPr lang="en-GB" sz="2400" dirty="0" err="1" smtClean="0"/>
              <a:t>reﬂect</a:t>
            </a:r>
            <a:r>
              <a:rPr lang="en-GB" sz="2400" dirty="0" smtClean="0"/>
              <a:t> the same point in time.</a:t>
            </a:r>
          </a:p>
          <a:p>
            <a:pPr fontAlgn="auto">
              <a:spcAft>
                <a:spcPts val="0"/>
              </a:spcAft>
              <a:buFont typeface="Arial" pitchFamily="34" charset="0"/>
              <a:buChar char="•"/>
              <a:defRPr/>
            </a:pPr>
            <a:endParaRPr lang="en-GB" sz="24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2707">
                                            <p:txEl>
                                              <p:pRg st="0" end="0"/>
                                            </p:txEl>
                                          </p:spTgt>
                                        </p:tgtEl>
                                        <p:attrNameLst>
                                          <p:attrName>style.visibility</p:attrName>
                                        </p:attrNameLst>
                                      </p:cBhvr>
                                      <p:to>
                                        <p:strVal val="visible"/>
                                      </p:to>
                                    </p:set>
                                    <p:anim calcmode="lin" valueType="num">
                                      <p:cBhvr additive="base">
                                        <p:cTn id="7" dur="500" fill="hold"/>
                                        <p:tgtEl>
                                          <p:spTgt spid="7270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270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2707">
                                            <p:txEl>
                                              <p:pRg st="2" end="2"/>
                                            </p:txEl>
                                          </p:spTgt>
                                        </p:tgtEl>
                                        <p:attrNameLst>
                                          <p:attrName>style.visibility</p:attrName>
                                        </p:attrNameLst>
                                      </p:cBhvr>
                                      <p:to>
                                        <p:strVal val="visible"/>
                                      </p:to>
                                    </p:set>
                                    <p:anim calcmode="lin" valueType="num">
                                      <p:cBhvr additive="base">
                                        <p:cTn id="13" dur="500" fill="hold"/>
                                        <p:tgtEl>
                                          <p:spTgt spid="72707">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270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2707">
                                            <p:txEl>
                                              <p:pRg st="4" end="4"/>
                                            </p:txEl>
                                          </p:spTgt>
                                        </p:tgtEl>
                                        <p:attrNameLst>
                                          <p:attrName>style.visibility</p:attrName>
                                        </p:attrNameLst>
                                      </p:cBhvr>
                                      <p:to>
                                        <p:strVal val="visible"/>
                                      </p:to>
                                    </p:set>
                                    <p:anim calcmode="lin" valueType="num">
                                      <p:cBhvr additive="base">
                                        <p:cTn id="19" dur="500" fill="hold"/>
                                        <p:tgtEl>
                                          <p:spTgt spid="72707">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2707">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707"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normAutofit/>
          </a:bodyPr>
          <a:lstStyle/>
          <a:p>
            <a:pPr algn="l"/>
            <a:r>
              <a:rPr lang="en-GB" sz="3000" b="1" dirty="0" smtClean="0"/>
              <a:t>Considerations When Assessing</a:t>
            </a:r>
            <a:br>
              <a:rPr lang="en-GB" sz="3000" b="1" dirty="0" smtClean="0"/>
            </a:br>
            <a:r>
              <a:rPr lang="en-GB" sz="3000" b="1" dirty="0" smtClean="0"/>
              <a:t>Interest Rate Parity</a:t>
            </a:r>
          </a:p>
        </p:txBody>
      </p:sp>
      <p:sp>
        <p:nvSpPr>
          <p:cNvPr id="33795" name="Content Placeholder 2"/>
          <p:cNvSpPr>
            <a:spLocks noGrp="1"/>
          </p:cNvSpPr>
          <p:nvPr>
            <p:ph idx="1"/>
          </p:nvPr>
        </p:nvSpPr>
        <p:spPr>
          <a:xfrm>
            <a:off x="838200" y="1989138"/>
            <a:ext cx="7620000" cy="3878262"/>
          </a:xfrm>
        </p:spPr>
        <p:txBody>
          <a:bodyPr/>
          <a:lstStyle/>
          <a:p>
            <a:pPr algn="just"/>
            <a:r>
              <a:rPr lang="en-GB" sz="2800" dirty="0" smtClean="0"/>
              <a:t>If interest rate parity does not hold, covered interest arbitrage deserves consideration. </a:t>
            </a:r>
            <a:endParaRPr lang="en-GB" sz="2800" dirty="0" smtClean="0"/>
          </a:p>
          <a:p>
            <a:pPr algn="just"/>
            <a:endParaRPr lang="en-GB" sz="2800" dirty="0" smtClean="0"/>
          </a:p>
          <a:p>
            <a:pPr algn="just"/>
            <a:r>
              <a:rPr lang="en-GB" sz="2800" dirty="0" smtClean="0"/>
              <a:t>Nevertheless</a:t>
            </a:r>
            <a:r>
              <a:rPr lang="en-GB" sz="2800" dirty="0" smtClean="0"/>
              <a:t>,  covered  interest  arbitrage  still may not  be worthwhile  due  to  various characteristics of foreign investments,  including  transaction  costs, political risk, and differential tax laws.</a:t>
            </a:r>
          </a:p>
          <a:p>
            <a:endParaRPr lang="en-GB"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3795">
                                            <p:txEl>
                                              <p:pRg st="0" end="0"/>
                                            </p:txEl>
                                          </p:spTgt>
                                        </p:tgtEl>
                                        <p:attrNameLst>
                                          <p:attrName>style.visibility</p:attrName>
                                        </p:attrNameLst>
                                      </p:cBhvr>
                                      <p:to>
                                        <p:strVal val="visible"/>
                                      </p:to>
                                    </p:set>
                                    <p:anim calcmode="lin" valueType="num">
                                      <p:cBhvr additive="base">
                                        <p:cTn id="7" dur="500" fill="hold"/>
                                        <p:tgtEl>
                                          <p:spTgt spid="3379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379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3795">
                                            <p:txEl>
                                              <p:pRg st="2" end="2"/>
                                            </p:txEl>
                                          </p:spTgt>
                                        </p:tgtEl>
                                        <p:attrNameLst>
                                          <p:attrName>style.visibility</p:attrName>
                                        </p:attrNameLst>
                                      </p:cBhvr>
                                      <p:to>
                                        <p:strVal val="visible"/>
                                      </p:to>
                                    </p:set>
                                    <p:anim calcmode="lin" valueType="num">
                                      <p:cBhvr additive="base">
                                        <p:cTn id="13" dur="500" fill="hold"/>
                                        <p:tgtEl>
                                          <p:spTgt spid="3379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3795">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5" grpId="0" build="p"/>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2" name="Rectangle 4"/>
          <p:cNvSpPr>
            <a:spLocks noGrp="1" noChangeArrowheads="1"/>
          </p:cNvSpPr>
          <p:nvPr>
            <p:ph type="title"/>
          </p:nvPr>
        </p:nvSpPr>
        <p:spPr>
          <a:xfrm>
            <a:off x="323850" y="620713"/>
            <a:ext cx="9144000" cy="1143000"/>
          </a:xfrm>
        </p:spPr>
        <p:txBody>
          <a:bodyPr/>
          <a:lstStyle/>
          <a:p>
            <a:pPr algn="l"/>
            <a:r>
              <a:rPr lang="en-US" sz="3400" b="1" smtClean="0"/>
              <a:t>Considerations When Assessing IRP</a:t>
            </a:r>
          </a:p>
        </p:txBody>
      </p:sp>
      <p:sp>
        <p:nvSpPr>
          <p:cNvPr id="146435" name="Rectangle 3"/>
          <p:cNvSpPr>
            <a:spLocks noGrp="1" noChangeArrowheads="1"/>
          </p:cNvSpPr>
          <p:nvPr>
            <p:ph idx="1"/>
          </p:nvPr>
        </p:nvSpPr>
        <p:spPr>
          <a:xfrm>
            <a:off x="685800" y="1828800"/>
            <a:ext cx="7772400" cy="4267200"/>
          </a:xfrm>
        </p:spPr>
        <p:txBody>
          <a:bodyPr rtlCol="0">
            <a:normAutofit fontScale="92500" lnSpcReduction="10000"/>
          </a:bodyPr>
          <a:lstStyle/>
          <a:p>
            <a:pPr fontAlgn="auto">
              <a:spcAft>
                <a:spcPts val="0"/>
              </a:spcAft>
              <a:buFontTx/>
              <a:buNone/>
              <a:defRPr/>
            </a:pPr>
            <a:r>
              <a:rPr lang="en-GB" dirty="0" smtClean="0">
                <a:solidFill>
                  <a:srgbClr val="C00000"/>
                </a:solidFill>
              </a:rPr>
              <a:t>Transaction Costs</a:t>
            </a:r>
            <a:endParaRPr lang="en-US" dirty="0" smtClean="0">
              <a:solidFill>
                <a:srgbClr val="C00000"/>
              </a:solidFill>
            </a:endParaRPr>
          </a:p>
          <a:p>
            <a:pPr fontAlgn="auto">
              <a:spcAft>
                <a:spcPts val="0"/>
              </a:spcAft>
              <a:buFontTx/>
              <a:buNone/>
              <a:defRPr/>
            </a:pPr>
            <a:r>
              <a:rPr lang="en-US" dirty="0" smtClean="0">
                <a:solidFill>
                  <a:srgbClr val="CC0000"/>
                </a:solidFill>
              </a:rPr>
              <a:t>Political </a:t>
            </a:r>
            <a:r>
              <a:rPr lang="en-US" dirty="0" smtClean="0">
                <a:solidFill>
                  <a:srgbClr val="CC0000"/>
                </a:solidFill>
              </a:rPr>
              <a:t>Risk</a:t>
            </a:r>
            <a:endParaRPr lang="en-US" dirty="0" smtClean="0"/>
          </a:p>
          <a:p>
            <a:pPr lvl="1" fontAlgn="auto">
              <a:spcAft>
                <a:spcPts val="0"/>
              </a:spcAft>
              <a:buFont typeface="Arial" pitchFamily="34" charset="0"/>
              <a:buChar char="–"/>
              <a:defRPr/>
            </a:pPr>
            <a:r>
              <a:rPr lang="en-US" dirty="0" smtClean="0"/>
              <a:t>A crisis in a country could cause its government to restrict any exchange of the local currency for other currencies.</a:t>
            </a:r>
          </a:p>
          <a:p>
            <a:pPr lvl="1" fontAlgn="auto">
              <a:spcAft>
                <a:spcPts val="0"/>
              </a:spcAft>
              <a:buFont typeface="Arial" pitchFamily="34" charset="0"/>
              <a:buChar char="–"/>
              <a:defRPr/>
            </a:pPr>
            <a:r>
              <a:rPr lang="en-US" dirty="0" smtClean="0"/>
              <a:t>Investors may also perceive a higher default risk on foreign investments.</a:t>
            </a:r>
          </a:p>
          <a:p>
            <a:pPr fontAlgn="auto">
              <a:spcAft>
                <a:spcPts val="0"/>
              </a:spcAft>
              <a:buFontTx/>
              <a:buNone/>
              <a:defRPr/>
            </a:pPr>
            <a:r>
              <a:rPr lang="en-US" dirty="0" smtClean="0">
                <a:solidFill>
                  <a:srgbClr val="CC0000"/>
                </a:solidFill>
              </a:rPr>
              <a:t>Differential Tax Laws</a:t>
            </a:r>
            <a:endParaRPr lang="en-US" dirty="0" smtClean="0"/>
          </a:p>
          <a:p>
            <a:pPr lvl="1" fontAlgn="auto">
              <a:spcAft>
                <a:spcPts val="0"/>
              </a:spcAft>
              <a:buFont typeface="Arial" pitchFamily="34" charset="0"/>
              <a:buChar char="–"/>
              <a:defRPr/>
            </a:pPr>
            <a:r>
              <a:rPr lang="en-US" dirty="0" smtClean="0"/>
              <a:t>If tax laws vary, after-tax returns should be considered instead of before-tax returns.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46435">
                                            <p:txEl>
                                              <p:pRg st="0" end="0"/>
                                            </p:txEl>
                                          </p:spTgt>
                                        </p:tgtEl>
                                        <p:attrNameLst>
                                          <p:attrName>style.visibility</p:attrName>
                                        </p:attrNameLst>
                                      </p:cBhvr>
                                      <p:to>
                                        <p:strVal val="visible"/>
                                      </p:to>
                                    </p:set>
                                    <p:animEffect transition="in" filter="wipe(left)">
                                      <p:cBhvr>
                                        <p:cTn id="7" dur="500"/>
                                        <p:tgtEl>
                                          <p:spTgt spid="14643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46435">
                                            <p:txEl>
                                              <p:pRg st="1" end="1"/>
                                            </p:txEl>
                                          </p:spTgt>
                                        </p:tgtEl>
                                        <p:attrNameLst>
                                          <p:attrName>style.visibility</p:attrName>
                                        </p:attrNameLst>
                                      </p:cBhvr>
                                      <p:to>
                                        <p:strVal val="visible"/>
                                      </p:to>
                                    </p:set>
                                    <p:animEffect transition="in" filter="wipe(left)">
                                      <p:cBhvr>
                                        <p:cTn id="12" dur="500"/>
                                        <p:tgtEl>
                                          <p:spTgt spid="14643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46435">
                                            <p:txEl>
                                              <p:pRg st="2" end="2"/>
                                            </p:txEl>
                                          </p:spTgt>
                                        </p:tgtEl>
                                        <p:attrNameLst>
                                          <p:attrName>style.visibility</p:attrName>
                                        </p:attrNameLst>
                                      </p:cBhvr>
                                      <p:to>
                                        <p:strVal val="visible"/>
                                      </p:to>
                                    </p:set>
                                    <p:animEffect transition="in" filter="wipe(left)">
                                      <p:cBhvr>
                                        <p:cTn id="17" dur="500"/>
                                        <p:tgtEl>
                                          <p:spTgt spid="14643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46435">
                                            <p:txEl>
                                              <p:pRg st="3" end="3"/>
                                            </p:txEl>
                                          </p:spTgt>
                                        </p:tgtEl>
                                        <p:attrNameLst>
                                          <p:attrName>style.visibility</p:attrName>
                                        </p:attrNameLst>
                                      </p:cBhvr>
                                      <p:to>
                                        <p:strVal val="visible"/>
                                      </p:to>
                                    </p:set>
                                    <p:animEffect transition="in" filter="wipe(left)">
                                      <p:cBhvr>
                                        <p:cTn id="22" dur="500"/>
                                        <p:tgtEl>
                                          <p:spTgt spid="14643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46435">
                                            <p:txEl>
                                              <p:pRg st="4" end="4"/>
                                            </p:txEl>
                                          </p:spTgt>
                                        </p:tgtEl>
                                        <p:attrNameLst>
                                          <p:attrName>style.visibility</p:attrName>
                                        </p:attrNameLst>
                                      </p:cBhvr>
                                      <p:to>
                                        <p:strVal val="visible"/>
                                      </p:to>
                                    </p:set>
                                    <p:animEffect transition="in" filter="wipe(left)">
                                      <p:cBhvr>
                                        <p:cTn id="27" dur="500"/>
                                        <p:tgtEl>
                                          <p:spTgt spid="14643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46435">
                                            <p:txEl>
                                              <p:pRg st="5" end="5"/>
                                            </p:txEl>
                                          </p:spTgt>
                                        </p:tgtEl>
                                        <p:attrNameLst>
                                          <p:attrName>style.visibility</p:attrName>
                                        </p:attrNameLst>
                                      </p:cBhvr>
                                      <p:to>
                                        <p:strVal val="visible"/>
                                      </p:to>
                                    </p:set>
                                    <p:animEffect transition="in" filter="wipe(left)">
                                      <p:cBhvr>
                                        <p:cTn id="32" dur="500"/>
                                        <p:tgtEl>
                                          <p:spTgt spid="14643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6435" grpId="0" build="p" bldLvl="2"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pPr algn="l"/>
            <a:r>
              <a:rPr lang="en-GB" sz="3400" b="1" smtClean="0"/>
              <a:t>Political Risk</a:t>
            </a:r>
          </a:p>
        </p:txBody>
      </p:sp>
      <p:sp>
        <p:nvSpPr>
          <p:cNvPr id="36867" name="Content Placeholder 2"/>
          <p:cNvSpPr>
            <a:spLocks noGrp="1"/>
          </p:cNvSpPr>
          <p:nvPr>
            <p:ph idx="1"/>
          </p:nvPr>
        </p:nvSpPr>
        <p:spPr>
          <a:xfrm>
            <a:off x="323850" y="1557338"/>
            <a:ext cx="8229600" cy="4843462"/>
          </a:xfrm>
        </p:spPr>
        <p:txBody>
          <a:bodyPr/>
          <a:lstStyle/>
          <a:p>
            <a:pPr algn="just"/>
            <a:r>
              <a:rPr lang="en-GB" sz="2400" smtClean="0"/>
              <a:t>Even if covered interest  arbitrage appears feasible after accounting for transaction  costs, investing funds overseas is subject to political risk. </a:t>
            </a:r>
          </a:p>
          <a:p>
            <a:pPr algn="just"/>
            <a:r>
              <a:rPr lang="en-GB" sz="2400" smtClean="0"/>
              <a:t>Though the  forward  contract  locks in the  rate at which the  foreign  funds  should  be reconverted, there  is no guarantee  that  the foreign government will allow the funds to be reconverted. </a:t>
            </a:r>
          </a:p>
          <a:p>
            <a:pPr algn="just"/>
            <a:r>
              <a:rPr lang="en-GB" sz="2400" smtClean="0"/>
              <a:t>A crisis in the foreign country  could cause its government to restrict any exchange  of the local currency for other  currencies.  In this case, the investor would be unable to use these funds until the foreign government eliminated the restriction.</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pPr algn="l"/>
            <a:r>
              <a:rPr lang="en-GB" sz="3400" b="1" smtClean="0"/>
              <a:t>Political Risk</a:t>
            </a:r>
          </a:p>
        </p:txBody>
      </p:sp>
      <p:sp>
        <p:nvSpPr>
          <p:cNvPr id="37891" name="Content Placeholder 2"/>
          <p:cNvSpPr>
            <a:spLocks noGrp="1"/>
          </p:cNvSpPr>
          <p:nvPr>
            <p:ph idx="1"/>
          </p:nvPr>
        </p:nvSpPr>
        <p:spPr/>
        <p:txBody>
          <a:bodyPr/>
          <a:lstStyle/>
          <a:p>
            <a:pPr algn="just"/>
            <a:r>
              <a:rPr lang="en-GB" sz="2400" smtClean="0"/>
              <a:t>Investors  may also perceive a slight default  risk on  foreign  investments  such as foreign Treasury bills, since they may not be assured that the foreign government will guarantee  full repayment of interest and principal upon default. </a:t>
            </a:r>
          </a:p>
          <a:p>
            <a:pPr algn="just"/>
            <a:endParaRPr lang="en-GB" sz="2400" smtClean="0"/>
          </a:p>
          <a:p>
            <a:pPr algn="just"/>
            <a:r>
              <a:rPr lang="en-GB" sz="2400" smtClean="0"/>
              <a:t>Therefore,  because of concern  that  the foreign Treasury bills may default,  they may accept a lower interest rate on their domestic  Treasury bills rather  than  engage in covered interest  arbitrage in an effort to obtain a slightly higher expected return</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pPr algn="l"/>
            <a:r>
              <a:rPr lang="en-GB" sz="3400" b="1" smtClean="0"/>
              <a:t>Differential Tax Laws</a:t>
            </a:r>
          </a:p>
        </p:txBody>
      </p:sp>
      <p:sp>
        <p:nvSpPr>
          <p:cNvPr id="80899" name="Content Placeholder 2"/>
          <p:cNvSpPr>
            <a:spLocks noGrp="1"/>
          </p:cNvSpPr>
          <p:nvPr>
            <p:ph idx="1"/>
          </p:nvPr>
        </p:nvSpPr>
        <p:spPr>
          <a:xfrm>
            <a:off x="468313" y="1773238"/>
            <a:ext cx="8229600" cy="4525962"/>
          </a:xfrm>
        </p:spPr>
        <p:txBody>
          <a:bodyPr rtlCol="0">
            <a:normAutofit/>
          </a:bodyPr>
          <a:lstStyle/>
          <a:p>
            <a:pPr algn="just" fontAlgn="auto">
              <a:spcAft>
                <a:spcPts val="0"/>
              </a:spcAft>
              <a:buFont typeface="Arial" pitchFamily="34" charset="0"/>
              <a:buChar char="•"/>
              <a:defRPr/>
            </a:pPr>
            <a:r>
              <a:rPr lang="en-GB" sz="2800" dirty="0" smtClean="0"/>
              <a:t>Because tax laws vary among  countries,  investors and </a:t>
            </a:r>
            <a:r>
              <a:rPr lang="en-GB" sz="2800" dirty="0" err="1" smtClean="0"/>
              <a:t>ﬁrms</a:t>
            </a:r>
            <a:r>
              <a:rPr lang="en-GB" sz="2800" dirty="0" smtClean="0"/>
              <a:t> that  set up deposits  in other  countries  must  be aware of the  existing tax laws.</a:t>
            </a:r>
          </a:p>
          <a:p>
            <a:pPr algn="just" fontAlgn="auto">
              <a:spcAft>
                <a:spcPts val="0"/>
              </a:spcAft>
              <a:buFont typeface="Arial" pitchFamily="34" charset="0"/>
              <a:buChar char="•"/>
              <a:defRPr/>
            </a:pPr>
            <a:endParaRPr lang="en-GB" sz="2800" dirty="0" smtClean="0"/>
          </a:p>
          <a:p>
            <a:pPr algn="just" fontAlgn="auto">
              <a:spcAft>
                <a:spcPts val="0"/>
              </a:spcAft>
              <a:buFont typeface="Arial" pitchFamily="34" charset="0"/>
              <a:buChar char="•"/>
              <a:defRPr/>
            </a:pPr>
            <a:r>
              <a:rPr lang="en-GB" sz="2800" dirty="0" smtClean="0"/>
              <a:t> Covered interest arbitrage might be feasible when considering  before-tax returns but not necessarily when considering  after-tax returns.  Such a scenario would be due to differential tax rates.</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	</a:t>
            </a:r>
            <a:r>
              <a:rPr lang="en-US" dirty="0" smtClean="0"/>
              <a:t>Review</a:t>
            </a:r>
            <a:endParaRPr lang="en-US" dirty="0"/>
          </a:p>
        </p:txBody>
      </p:sp>
      <p:sp>
        <p:nvSpPr>
          <p:cNvPr id="3" name="Content Placeholder 2"/>
          <p:cNvSpPr>
            <a:spLocks noGrp="1"/>
          </p:cNvSpPr>
          <p:nvPr>
            <p:ph idx="1"/>
          </p:nvPr>
        </p:nvSpPr>
        <p:spPr>
          <a:xfrm>
            <a:off x="990600" y="1600200"/>
            <a:ext cx="7391400" cy="4525963"/>
          </a:xfrm>
        </p:spPr>
        <p:txBody>
          <a:bodyPr>
            <a:normAutofit/>
          </a:bodyPr>
          <a:lstStyle/>
          <a:p>
            <a:pPr>
              <a:lnSpc>
                <a:spcPct val="200000"/>
              </a:lnSpc>
            </a:pPr>
            <a:r>
              <a:rPr lang="en-US" sz="2400" dirty="0" smtClean="0"/>
              <a:t>Interest Rate Parity</a:t>
            </a:r>
          </a:p>
          <a:p>
            <a:pPr>
              <a:lnSpc>
                <a:spcPct val="200000"/>
              </a:lnSpc>
            </a:pPr>
            <a:r>
              <a:rPr lang="en-US" sz="2400" dirty="0" smtClean="0"/>
              <a:t>Transaction Costs</a:t>
            </a:r>
          </a:p>
          <a:p>
            <a:pPr>
              <a:lnSpc>
                <a:spcPct val="200000"/>
              </a:lnSpc>
            </a:pPr>
            <a:r>
              <a:rPr lang="en-US" sz="2400" dirty="0" smtClean="0"/>
              <a:t>Political Risk</a:t>
            </a:r>
          </a:p>
          <a:p>
            <a:pPr>
              <a:lnSpc>
                <a:spcPct val="200000"/>
              </a:lnSpc>
            </a:pPr>
            <a:r>
              <a:rPr lang="en-US" sz="2400" dirty="0" smtClean="0"/>
              <a:t>Differential Tax Laws</a:t>
            </a:r>
          </a:p>
          <a:p>
            <a:pPr>
              <a:lnSpc>
                <a:spcPct val="200000"/>
              </a:lnSpc>
            </a:pPr>
            <a:endParaRPr lang="en-US" sz="2400" dirty="0" smtClean="0"/>
          </a:p>
          <a:p>
            <a:pPr>
              <a:lnSpc>
                <a:spcPct val="200000"/>
              </a:lnSpc>
            </a:pPr>
            <a:endParaRPr lang="en-US" sz="24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90</TotalTime>
  <Words>1018</Words>
  <Application>Microsoft Office PowerPoint</Application>
  <PresentationFormat>On-screen Show (4:3)</PresentationFormat>
  <Paragraphs>98</Paragraphs>
  <Slides>21</Slides>
  <Notes>4</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International Finance</vt:lpstr>
      <vt:lpstr>Review</vt:lpstr>
      <vt:lpstr>International Arbitrage &amp; Interest Rate Parity</vt:lpstr>
      <vt:lpstr>Interest Rate Parity (IRP)</vt:lpstr>
      <vt:lpstr>Interest Rate Parity (IRP) </vt:lpstr>
      <vt:lpstr>Derivation of IRP</vt:lpstr>
      <vt:lpstr>Determining the Forward Premium </vt:lpstr>
      <vt:lpstr>Determining the Forward Premium</vt:lpstr>
      <vt:lpstr>Determining the Forward Premium</vt:lpstr>
      <vt:lpstr>Forward Rate</vt:lpstr>
      <vt:lpstr>Relationship between  Forward   Premium and Interest Rate Differential.</vt:lpstr>
      <vt:lpstr>Interpretation of IRP</vt:lpstr>
      <vt:lpstr>Interpretation of Interest  Rate Parity </vt:lpstr>
      <vt:lpstr>Does IRP Hold?</vt:lpstr>
      <vt:lpstr>Does Interest Rate Parity Hold?</vt:lpstr>
      <vt:lpstr>Considerations When Assessing Interest Rate Parity</vt:lpstr>
      <vt:lpstr>Considerations When Assessing IRP</vt:lpstr>
      <vt:lpstr>Political Risk</vt:lpstr>
      <vt:lpstr>Political Risk</vt:lpstr>
      <vt:lpstr>Differential Tax Laws</vt:lpstr>
      <vt:lpstr> Review</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International Finance</dc:title>
  <dc:creator>NTS</dc:creator>
  <cp:lastModifiedBy>NTS</cp:lastModifiedBy>
  <cp:revision>6</cp:revision>
  <dcterms:created xsi:type="dcterms:W3CDTF">2014-06-10T05:48:04Z</dcterms:created>
  <dcterms:modified xsi:type="dcterms:W3CDTF">2014-06-10T07:19:37Z</dcterms:modified>
</cp:coreProperties>
</file>