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23" r:id="rId2"/>
    <p:sldId id="324" r:id="rId3"/>
    <p:sldId id="322" r:id="rId4"/>
    <p:sldId id="25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32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94660"/>
  </p:normalViewPr>
  <p:slideViewPr>
    <p:cSldViewPr>
      <p:cViewPr varScale="1">
        <p:scale>
          <a:sx n="62" d="100"/>
          <a:sy n="62" d="100"/>
        </p:scale>
        <p:origin x="-127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5178AF-81FD-44B4-AD81-BCFDC7FAD677}" type="datetimeFigureOut">
              <a:rPr lang="en-US" smtClean="0"/>
              <a:pPr/>
              <a:t>09/06/2014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35C548-88AC-4C2E-89B7-79F19BDD8E7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150938" y="692150"/>
            <a:ext cx="4556125" cy="3416300"/>
          </a:xfrm>
          <a:ln cap="flat"/>
        </p:spPr>
      </p:sp>
      <p:sp>
        <p:nvSpPr>
          <p:cNvPr id="92163" name="Rectangle 3"/>
          <p:cNvSpPr>
            <a:spLocks noGrp="1" noChangeArrowheads="1"/>
          </p:cNvSpPr>
          <p:nvPr>
            <p:ph type="body" idx="1"/>
          </p:nvPr>
        </p:nvSpPr>
        <p:spPr>
          <a:noFill/>
          <a:ln/>
        </p:spPr>
        <p:txBody>
          <a:bodyPr/>
          <a:lstStyle/>
          <a:p>
            <a:pPr>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AF1A85-AB5F-457B-A8F3-B40DFFF931D9}" type="datetimeFigureOut">
              <a:rPr lang="en-US" smtClean="0"/>
              <a:pPr/>
              <a:t>09/06/2014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45913-88F8-48AE-986D-1E3FC5ED365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AF1A85-AB5F-457B-A8F3-B40DFFF931D9}" type="datetimeFigureOut">
              <a:rPr lang="en-US" smtClean="0"/>
              <a:pPr/>
              <a:t>09/06/2014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45913-88F8-48AE-986D-1E3FC5ED365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AF1A85-AB5F-457B-A8F3-B40DFFF931D9}" type="datetimeFigureOut">
              <a:rPr lang="en-US" smtClean="0"/>
              <a:pPr/>
              <a:t>09/06/2014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45913-88F8-48AE-986D-1E3FC5ED365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AF1A85-AB5F-457B-A8F3-B40DFFF931D9}" type="datetimeFigureOut">
              <a:rPr lang="en-US" smtClean="0"/>
              <a:pPr/>
              <a:t>09/06/2014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45913-88F8-48AE-986D-1E3FC5ED365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AF1A85-AB5F-457B-A8F3-B40DFFF931D9}" type="datetimeFigureOut">
              <a:rPr lang="en-US" smtClean="0"/>
              <a:pPr/>
              <a:t>09/06/2014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745913-88F8-48AE-986D-1E3FC5ED365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AF1A85-AB5F-457B-A8F3-B40DFFF931D9}" type="datetimeFigureOut">
              <a:rPr lang="en-US" smtClean="0"/>
              <a:pPr/>
              <a:t>09/06/2014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745913-88F8-48AE-986D-1E3FC5ED365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F1A85-AB5F-457B-A8F3-B40DFFF931D9}" type="datetimeFigureOut">
              <a:rPr lang="en-US" smtClean="0"/>
              <a:pPr/>
              <a:t>09/06/2014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745913-88F8-48AE-986D-1E3FC5ED365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F1A85-AB5F-457B-A8F3-B40DFFF931D9}" type="datetimeFigureOut">
              <a:rPr lang="en-US" smtClean="0"/>
              <a:pPr/>
              <a:t>09/06/2014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45913-88F8-48AE-986D-1E3FC5ED365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AF1A85-AB5F-457B-A8F3-B40DFFF931D9}" type="datetimeFigureOut">
              <a:rPr lang="en-US" smtClean="0"/>
              <a:pPr/>
              <a:t>09/06/2014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745913-88F8-48AE-986D-1E3FC5ED365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AF1A85-AB5F-457B-A8F3-B40DFFF931D9}" type="datetimeFigureOut">
              <a:rPr lang="en-US" smtClean="0"/>
              <a:pPr/>
              <a:t>09/06/2014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45913-88F8-48AE-986D-1E3FC5ED365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AF1A85-AB5F-457B-A8F3-B40DFFF931D9}" type="datetimeFigureOut">
              <a:rPr lang="en-US" smtClean="0"/>
              <a:pPr/>
              <a:t>09/06/2014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745913-88F8-48AE-986D-1E3FC5ED365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AF1A85-AB5F-457B-A8F3-B40DFFF931D9}" type="datetimeFigureOut">
              <a:rPr lang="en-US" smtClean="0"/>
              <a:pPr/>
              <a:t>09/06/2014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745913-88F8-48AE-986D-1E3FC5ED365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4"/>
          <p:cNvSpPr>
            <a:spLocks noGrp="1"/>
          </p:cNvSpPr>
          <p:nvPr>
            <p:ph type="title"/>
          </p:nvPr>
        </p:nvSpPr>
        <p:spPr>
          <a:xfrm>
            <a:off x="539750" y="2492375"/>
            <a:ext cx="8132763" cy="1362075"/>
          </a:xfrm>
        </p:spPr>
        <p:txBody>
          <a:bodyPr>
            <a:normAutofit/>
          </a:bodyPr>
          <a:lstStyle/>
          <a:p>
            <a:pPr algn="ctr"/>
            <a:r>
              <a:rPr lang="en-US" cap="none" dirty="0" smtClean="0"/>
              <a:t>International Finance</a:t>
            </a:r>
            <a:endParaRPr lang="en-GB" cap="none" dirty="0" smtClean="0"/>
          </a:p>
        </p:txBody>
      </p:sp>
      <p:pic>
        <p:nvPicPr>
          <p:cNvPr id="2052" name="Picture 24" descr="D:\Virtual Campus\Lec International Finance\images\IFM.jpg"/>
          <p:cNvPicPr>
            <a:picLocks noChangeAspect="1" noChangeArrowheads="1"/>
          </p:cNvPicPr>
          <p:nvPr/>
        </p:nvPicPr>
        <p:blipFill>
          <a:blip r:embed="rId4"/>
          <a:srcRect/>
          <a:stretch>
            <a:fillRect/>
          </a:stretch>
        </p:blipFill>
        <p:spPr bwMode="auto">
          <a:xfrm>
            <a:off x="3708400" y="4841875"/>
            <a:ext cx="5124450" cy="2016125"/>
          </a:xfrm>
          <a:prstGeom prst="rect">
            <a:avLst/>
          </a:prstGeom>
          <a:noFill/>
          <a:ln w="9525">
            <a:noFill/>
            <a:miter lim="800000"/>
            <a:headEnd/>
            <a:tailEnd/>
          </a:ln>
        </p:spPr>
      </p:pic>
      <p:sp>
        <p:nvSpPr>
          <p:cNvPr id="7" name="Rectangle 6"/>
          <p:cNvSpPr/>
          <p:nvPr/>
        </p:nvSpPr>
        <p:spPr>
          <a:xfrm>
            <a:off x="684213" y="1268413"/>
            <a:ext cx="2735262" cy="646112"/>
          </a:xfrm>
          <a:prstGeom prst="rect">
            <a:avLst/>
          </a:prstGeom>
        </p:spPr>
        <p:txBody>
          <a:bodyPr>
            <a:spAutoFit/>
          </a:bodyPr>
          <a:lstStyle/>
          <a:p>
            <a:pPr fontAlgn="auto">
              <a:spcBef>
                <a:spcPts val="0"/>
              </a:spcBef>
              <a:spcAft>
                <a:spcPts val="0"/>
              </a:spcAft>
              <a:defRPr/>
            </a:pPr>
            <a:r>
              <a:rPr lang="en-US" sz="3600" i="1" dirty="0">
                <a:latin typeface="+mj-lt"/>
                <a:cs typeface="+mn-cs"/>
              </a:rPr>
              <a:t>Lecture </a:t>
            </a:r>
            <a:r>
              <a:rPr lang="en-US" sz="3600" i="1" dirty="0" smtClean="0">
                <a:latin typeface="+mj-lt"/>
                <a:cs typeface="+mn-cs"/>
              </a:rPr>
              <a:t>17</a:t>
            </a:r>
            <a:endParaRPr lang="en-GB" sz="3600" i="1" dirty="0">
              <a:latin typeface="+mj-lt"/>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l"/>
            <a:r>
              <a:rPr lang="en-US" smtClean="0"/>
              <a:t>Review</a:t>
            </a:r>
          </a:p>
        </p:txBody>
      </p:sp>
      <p:sp>
        <p:nvSpPr>
          <p:cNvPr id="3" name="Content Placeholder 2"/>
          <p:cNvSpPr>
            <a:spLocks noGrp="1"/>
          </p:cNvSpPr>
          <p:nvPr>
            <p:ph idx="1"/>
          </p:nvPr>
        </p:nvSpPr>
        <p:spPr>
          <a:xfrm>
            <a:off x="611188" y="1268413"/>
            <a:ext cx="7869237" cy="4897437"/>
          </a:xfrm>
        </p:spPr>
        <p:txBody>
          <a:bodyPr>
            <a:normAutofit lnSpcReduction="10000"/>
          </a:bodyPr>
          <a:lstStyle/>
          <a:p>
            <a:pPr>
              <a:lnSpc>
                <a:spcPct val="150000"/>
              </a:lnSpc>
              <a:defRPr/>
            </a:pPr>
            <a:r>
              <a:rPr lang="en-US" sz="2400" b="1" dirty="0" smtClean="0"/>
              <a:t>Government Intervention </a:t>
            </a:r>
          </a:p>
          <a:p>
            <a:pPr>
              <a:lnSpc>
                <a:spcPct val="150000"/>
              </a:lnSpc>
              <a:defRPr/>
            </a:pPr>
            <a:r>
              <a:rPr lang="en-US" sz="2400" b="1" dirty="0" smtClean="0"/>
              <a:t>Reliance on Reserves</a:t>
            </a:r>
          </a:p>
          <a:p>
            <a:pPr>
              <a:lnSpc>
                <a:spcPct val="150000"/>
              </a:lnSpc>
              <a:defRPr/>
            </a:pPr>
            <a:r>
              <a:rPr lang="en-US" sz="2400" b="1" dirty="0" smtClean="0"/>
              <a:t>Direct  Intervention</a:t>
            </a:r>
          </a:p>
          <a:p>
            <a:pPr lvl="1">
              <a:lnSpc>
                <a:spcPct val="150000"/>
              </a:lnSpc>
              <a:defRPr/>
            </a:pPr>
            <a:r>
              <a:rPr lang="en-US" sz="2400" b="1" dirty="0" smtClean="0"/>
              <a:t> </a:t>
            </a:r>
            <a:r>
              <a:rPr lang="en-US" sz="2400" dirty="0" smtClean="0"/>
              <a:t>Sterilized </a:t>
            </a:r>
          </a:p>
          <a:p>
            <a:pPr lvl="1">
              <a:lnSpc>
                <a:spcPct val="150000"/>
              </a:lnSpc>
              <a:defRPr/>
            </a:pPr>
            <a:r>
              <a:rPr lang="en-US" sz="2400" dirty="0" smtClean="0"/>
              <a:t>Non Sterilized </a:t>
            </a:r>
          </a:p>
          <a:p>
            <a:pPr marL="342900" lvl="1" indent="-342900">
              <a:lnSpc>
                <a:spcPct val="150000"/>
              </a:lnSpc>
              <a:buFont typeface="Arial" charset="0"/>
              <a:buChar char="•"/>
              <a:defRPr/>
            </a:pPr>
            <a:r>
              <a:rPr lang="en-US" sz="2400" b="1" dirty="0" smtClean="0"/>
              <a:t>Indirect intervention  </a:t>
            </a:r>
          </a:p>
          <a:p>
            <a:pPr lvl="1">
              <a:lnSpc>
                <a:spcPct val="150000"/>
              </a:lnSpc>
              <a:defRPr/>
            </a:pPr>
            <a:r>
              <a:rPr lang="en-US" sz="2400" dirty="0" smtClean="0"/>
              <a:t>Inflation, interest rates, income level, government controls, expectations</a:t>
            </a:r>
          </a:p>
          <a:p>
            <a:pPr lvl="1">
              <a:lnSpc>
                <a:spcPct val="150000"/>
              </a:lnSpc>
              <a:defRPr/>
            </a:pPr>
            <a:r>
              <a:rPr lang="en-US" sz="1000" dirty="0" smtClean="0"/>
              <a:t>Adopted from South Western/ Thomson Learning 2006</a:t>
            </a:r>
          </a:p>
          <a:p>
            <a:pPr lvl="1">
              <a:lnSpc>
                <a:spcPct val="150000"/>
              </a:lnSpc>
              <a:defRPr/>
            </a:pP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4"/>
          <p:cNvSpPr>
            <a:spLocks noGrp="1"/>
          </p:cNvSpPr>
          <p:nvPr>
            <p:ph type="title"/>
          </p:nvPr>
        </p:nvSpPr>
        <p:spPr>
          <a:xfrm>
            <a:off x="539750" y="2492375"/>
            <a:ext cx="8132763" cy="1362075"/>
          </a:xfrm>
        </p:spPr>
        <p:txBody>
          <a:bodyPr/>
          <a:lstStyle/>
          <a:p>
            <a:r>
              <a:rPr lang="en-US" sz="3600" dirty="0" smtClean="0"/>
              <a:t>International Arbitrage &amp;</a:t>
            </a:r>
            <a:br>
              <a:rPr lang="en-US" sz="3600" dirty="0" smtClean="0"/>
            </a:br>
            <a:r>
              <a:rPr lang="en-US" sz="3600" dirty="0" smtClean="0"/>
              <a:t>Interest Rate Parity</a:t>
            </a:r>
            <a:endParaRPr lang="en-GB" sz="3600" cap="none" dirty="0" smtClean="0"/>
          </a:p>
        </p:txBody>
      </p:sp>
      <p:pic>
        <p:nvPicPr>
          <p:cNvPr id="2052" name="Picture 24" descr="D:\Virtual Campus\Lec International Finance\images\IFM.jpg"/>
          <p:cNvPicPr>
            <a:picLocks noChangeAspect="1" noChangeArrowheads="1"/>
          </p:cNvPicPr>
          <p:nvPr/>
        </p:nvPicPr>
        <p:blipFill>
          <a:blip r:embed="rId4"/>
          <a:srcRect/>
          <a:stretch>
            <a:fillRect/>
          </a:stretch>
        </p:blipFill>
        <p:spPr bwMode="auto">
          <a:xfrm>
            <a:off x="3708400" y="4841875"/>
            <a:ext cx="5124450" cy="2016125"/>
          </a:xfrm>
          <a:prstGeom prst="rect">
            <a:avLst/>
          </a:prstGeom>
          <a:noFill/>
          <a:ln w="9525">
            <a:noFill/>
            <a:miter lim="800000"/>
            <a:headEnd/>
            <a:tailEnd/>
          </a:ln>
        </p:spPr>
      </p:pic>
      <p:sp>
        <p:nvSpPr>
          <p:cNvPr id="7" name="Rectangle 6"/>
          <p:cNvSpPr/>
          <p:nvPr/>
        </p:nvSpPr>
        <p:spPr>
          <a:xfrm>
            <a:off x="684213" y="1268413"/>
            <a:ext cx="2735262" cy="646112"/>
          </a:xfrm>
          <a:prstGeom prst="rect">
            <a:avLst/>
          </a:prstGeom>
        </p:spPr>
        <p:txBody>
          <a:bodyPr>
            <a:spAutoFit/>
          </a:bodyPr>
          <a:lstStyle/>
          <a:p>
            <a:pPr fontAlgn="auto">
              <a:spcBef>
                <a:spcPts val="0"/>
              </a:spcBef>
              <a:spcAft>
                <a:spcPts val="0"/>
              </a:spcAft>
              <a:defRPr/>
            </a:pPr>
            <a:r>
              <a:rPr lang="en-US" sz="3600" i="1" dirty="0">
                <a:latin typeface="+mj-lt"/>
                <a:cs typeface="+mn-cs"/>
              </a:rPr>
              <a:t>Lecture </a:t>
            </a:r>
            <a:r>
              <a:rPr lang="en-US" sz="3600" i="1" dirty="0" smtClean="0">
                <a:latin typeface="+mj-lt"/>
                <a:cs typeface="+mn-cs"/>
              </a:rPr>
              <a:t>17</a:t>
            </a:r>
            <a:endParaRPr lang="en-GB" sz="3600" i="1" dirty="0">
              <a:latin typeface="+mj-lt"/>
              <a:cs typeface="+mn-cs"/>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0"/>
            <a:ext cx="9131300" cy="1143000"/>
          </a:xfrm>
          <a:noFill/>
        </p:spPr>
        <p:txBody>
          <a:bodyPr/>
          <a:lstStyle/>
          <a:p>
            <a:r>
              <a:rPr lang="en-US" sz="2800" smtClean="0"/>
              <a:t>Impact of Government Actions on Exchange Rates</a:t>
            </a:r>
          </a:p>
        </p:txBody>
      </p:sp>
      <p:grpSp>
        <p:nvGrpSpPr>
          <p:cNvPr id="2" name="Group 95"/>
          <p:cNvGrpSpPr>
            <a:grpSpLocks/>
          </p:cNvGrpSpPr>
          <p:nvPr/>
        </p:nvGrpSpPr>
        <p:grpSpPr bwMode="auto">
          <a:xfrm>
            <a:off x="2454275" y="5588000"/>
            <a:ext cx="4244975" cy="815975"/>
            <a:chOff x="1546" y="3520"/>
            <a:chExt cx="2674" cy="514"/>
          </a:xfrm>
        </p:grpSpPr>
        <p:sp>
          <p:nvSpPr>
            <p:cNvPr id="17461" name="Rectangle 17"/>
            <p:cNvSpPr>
              <a:spLocks noChangeArrowheads="1"/>
            </p:cNvSpPr>
            <p:nvPr/>
          </p:nvSpPr>
          <p:spPr bwMode="auto">
            <a:xfrm>
              <a:off x="1546" y="3520"/>
              <a:ext cx="2638" cy="472"/>
            </a:xfrm>
            <a:prstGeom prst="rect">
              <a:avLst/>
            </a:prstGeom>
            <a:solidFill>
              <a:srgbClr val="006B61"/>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62" name="Rectangle 18"/>
            <p:cNvSpPr>
              <a:spLocks noChangeArrowheads="1"/>
            </p:cNvSpPr>
            <p:nvPr/>
          </p:nvSpPr>
          <p:spPr bwMode="auto">
            <a:xfrm>
              <a:off x="1582" y="3562"/>
              <a:ext cx="2638" cy="472"/>
            </a:xfrm>
            <a:prstGeom prst="rect">
              <a:avLst/>
            </a:prstGeom>
            <a:solidFill>
              <a:srgbClr val="FFFFFF"/>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63" name="Rectangle 19"/>
            <p:cNvSpPr>
              <a:spLocks noChangeArrowheads="1"/>
            </p:cNvSpPr>
            <p:nvPr/>
          </p:nvSpPr>
          <p:spPr bwMode="auto">
            <a:xfrm>
              <a:off x="1699" y="3600"/>
              <a:ext cx="2417" cy="414"/>
            </a:xfrm>
            <a:prstGeom prst="rect">
              <a:avLst/>
            </a:prstGeom>
            <a:noFill/>
            <a:ln w="9525">
              <a:noFill/>
              <a:miter lim="800000"/>
              <a:headEnd/>
              <a:tailEnd/>
            </a:ln>
          </p:spPr>
          <p:txBody>
            <a:bodyPr lIns="90488" tIns="44450" rIns="90488" bIns="44450">
              <a:spAutoFit/>
            </a:bodyPr>
            <a:lstStyle/>
            <a:p>
              <a:pPr>
                <a:lnSpc>
                  <a:spcPct val="85000"/>
                </a:lnSpc>
              </a:pPr>
              <a:r>
                <a:rPr lang="en-US" sz="2200">
                  <a:latin typeface="Book Antiqua" pitchFamily="18" charset="0"/>
                </a:rPr>
                <a:t>Government Intervention in</a:t>
              </a:r>
            </a:p>
            <a:p>
              <a:pPr>
                <a:lnSpc>
                  <a:spcPct val="85000"/>
                </a:lnSpc>
              </a:pPr>
              <a:r>
                <a:rPr lang="en-US" sz="2200">
                  <a:latin typeface="Book Antiqua" pitchFamily="18" charset="0"/>
                </a:rPr>
                <a:t>Foreign Exchange Market</a:t>
              </a:r>
            </a:p>
          </p:txBody>
        </p:sp>
      </p:grpSp>
      <p:grpSp>
        <p:nvGrpSpPr>
          <p:cNvPr id="3" name="Group 94"/>
          <p:cNvGrpSpPr>
            <a:grpSpLocks/>
          </p:cNvGrpSpPr>
          <p:nvPr/>
        </p:nvGrpSpPr>
        <p:grpSpPr bwMode="auto">
          <a:xfrm>
            <a:off x="261938" y="1054100"/>
            <a:ext cx="8605837" cy="3509963"/>
            <a:chOff x="165" y="664"/>
            <a:chExt cx="5421" cy="2211"/>
          </a:xfrm>
        </p:grpSpPr>
        <p:sp>
          <p:nvSpPr>
            <p:cNvPr id="17425" name="Line 86"/>
            <p:cNvSpPr>
              <a:spLocks noChangeShapeType="1"/>
            </p:cNvSpPr>
            <p:nvPr/>
          </p:nvSpPr>
          <p:spPr bwMode="auto">
            <a:xfrm>
              <a:off x="3024" y="2208"/>
              <a:ext cx="1632" cy="0"/>
            </a:xfrm>
            <a:prstGeom prst="line">
              <a:avLst/>
            </a:prstGeom>
            <a:noFill/>
            <a:ln w="38100">
              <a:solidFill>
                <a:schemeClr val="bg2"/>
              </a:solidFill>
              <a:round/>
              <a:headEnd/>
              <a:tailEnd/>
            </a:ln>
          </p:spPr>
          <p:txBody>
            <a:bodyPr wrap="none" anchor="ctr"/>
            <a:lstStyle/>
            <a:p>
              <a:endParaRPr lang="en-US"/>
            </a:p>
          </p:txBody>
        </p:sp>
        <p:sp>
          <p:nvSpPr>
            <p:cNvPr id="17426" name="Line 87"/>
            <p:cNvSpPr>
              <a:spLocks noChangeShapeType="1"/>
            </p:cNvSpPr>
            <p:nvPr/>
          </p:nvSpPr>
          <p:spPr bwMode="auto">
            <a:xfrm>
              <a:off x="4656" y="2208"/>
              <a:ext cx="0" cy="192"/>
            </a:xfrm>
            <a:prstGeom prst="line">
              <a:avLst/>
            </a:prstGeom>
            <a:noFill/>
            <a:ln w="38100">
              <a:solidFill>
                <a:schemeClr val="bg2"/>
              </a:solidFill>
              <a:round/>
              <a:headEnd/>
              <a:tailEnd type="triangle" w="med" len="med"/>
            </a:ln>
          </p:spPr>
          <p:txBody>
            <a:bodyPr wrap="none" anchor="ctr"/>
            <a:lstStyle/>
            <a:p>
              <a:endParaRPr lang="en-US"/>
            </a:p>
          </p:txBody>
        </p:sp>
        <p:sp>
          <p:nvSpPr>
            <p:cNvPr id="17427" name="Line 88"/>
            <p:cNvSpPr>
              <a:spLocks noChangeShapeType="1"/>
            </p:cNvSpPr>
            <p:nvPr/>
          </p:nvSpPr>
          <p:spPr bwMode="auto">
            <a:xfrm>
              <a:off x="3024" y="2064"/>
              <a:ext cx="0" cy="144"/>
            </a:xfrm>
            <a:prstGeom prst="line">
              <a:avLst/>
            </a:prstGeom>
            <a:noFill/>
            <a:ln w="38100">
              <a:solidFill>
                <a:schemeClr val="bg2"/>
              </a:solidFill>
              <a:round/>
              <a:headEnd/>
              <a:tailEnd/>
            </a:ln>
          </p:spPr>
          <p:txBody>
            <a:bodyPr wrap="none" anchor="ctr"/>
            <a:lstStyle/>
            <a:p>
              <a:endParaRPr lang="en-US"/>
            </a:p>
          </p:txBody>
        </p:sp>
        <p:sp>
          <p:nvSpPr>
            <p:cNvPr id="17428" name="Line 83"/>
            <p:cNvSpPr>
              <a:spLocks noChangeShapeType="1"/>
            </p:cNvSpPr>
            <p:nvPr/>
          </p:nvSpPr>
          <p:spPr bwMode="auto">
            <a:xfrm>
              <a:off x="4848" y="2064"/>
              <a:ext cx="0" cy="336"/>
            </a:xfrm>
            <a:prstGeom prst="line">
              <a:avLst/>
            </a:prstGeom>
            <a:noFill/>
            <a:ln w="38100">
              <a:solidFill>
                <a:schemeClr val="bg2"/>
              </a:solidFill>
              <a:round/>
              <a:headEnd/>
              <a:tailEnd type="triangle" w="med" len="med"/>
            </a:ln>
          </p:spPr>
          <p:txBody>
            <a:bodyPr wrap="none" anchor="ctr"/>
            <a:lstStyle/>
            <a:p>
              <a:endParaRPr lang="en-US"/>
            </a:p>
          </p:txBody>
        </p:sp>
        <p:sp>
          <p:nvSpPr>
            <p:cNvPr id="17429" name="Line 75"/>
            <p:cNvSpPr>
              <a:spLocks noChangeShapeType="1"/>
            </p:cNvSpPr>
            <p:nvPr/>
          </p:nvSpPr>
          <p:spPr bwMode="auto">
            <a:xfrm>
              <a:off x="960" y="2064"/>
              <a:ext cx="0" cy="336"/>
            </a:xfrm>
            <a:prstGeom prst="line">
              <a:avLst/>
            </a:prstGeom>
            <a:noFill/>
            <a:ln w="38100">
              <a:solidFill>
                <a:schemeClr val="bg2"/>
              </a:solidFill>
              <a:round/>
              <a:headEnd/>
              <a:tailEnd type="triangle" w="med" len="med"/>
            </a:ln>
          </p:spPr>
          <p:txBody>
            <a:bodyPr wrap="none" anchor="ctr"/>
            <a:lstStyle/>
            <a:p>
              <a:endParaRPr lang="en-US"/>
            </a:p>
          </p:txBody>
        </p:sp>
        <p:sp>
          <p:nvSpPr>
            <p:cNvPr id="17430" name="Line 72"/>
            <p:cNvSpPr>
              <a:spLocks noChangeShapeType="1"/>
            </p:cNvSpPr>
            <p:nvPr/>
          </p:nvSpPr>
          <p:spPr bwMode="auto">
            <a:xfrm>
              <a:off x="2880" y="2064"/>
              <a:ext cx="0" cy="336"/>
            </a:xfrm>
            <a:prstGeom prst="line">
              <a:avLst/>
            </a:prstGeom>
            <a:noFill/>
            <a:ln w="38100">
              <a:solidFill>
                <a:schemeClr val="bg2"/>
              </a:solidFill>
              <a:round/>
              <a:headEnd/>
              <a:tailEnd type="triangle" w="med" len="med"/>
            </a:ln>
          </p:spPr>
          <p:txBody>
            <a:bodyPr wrap="none" anchor="ctr"/>
            <a:lstStyle/>
            <a:p>
              <a:endParaRPr lang="en-US"/>
            </a:p>
          </p:txBody>
        </p:sp>
        <p:sp>
          <p:nvSpPr>
            <p:cNvPr id="17431" name="Line 71"/>
            <p:cNvSpPr>
              <a:spLocks noChangeShapeType="1"/>
            </p:cNvSpPr>
            <p:nvPr/>
          </p:nvSpPr>
          <p:spPr bwMode="auto">
            <a:xfrm>
              <a:off x="2880" y="1152"/>
              <a:ext cx="0" cy="432"/>
            </a:xfrm>
            <a:prstGeom prst="line">
              <a:avLst/>
            </a:prstGeom>
            <a:noFill/>
            <a:ln w="38100">
              <a:solidFill>
                <a:schemeClr val="bg2"/>
              </a:solidFill>
              <a:round/>
              <a:headEnd/>
              <a:tailEnd type="triangle" w="med" len="med"/>
            </a:ln>
          </p:spPr>
          <p:txBody>
            <a:bodyPr wrap="none" anchor="ctr"/>
            <a:lstStyle/>
            <a:p>
              <a:endParaRPr lang="en-US"/>
            </a:p>
          </p:txBody>
        </p:sp>
        <p:sp>
          <p:nvSpPr>
            <p:cNvPr id="17432" name="Rectangle 21"/>
            <p:cNvSpPr>
              <a:spLocks noChangeArrowheads="1"/>
            </p:cNvSpPr>
            <p:nvPr/>
          </p:nvSpPr>
          <p:spPr bwMode="auto">
            <a:xfrm>
              <a:off x="1546" y="664"/>
              <a:ext cx="2638" cy="472"/>
            </a:xfrm>
            <a:prstGeom prst="rect">
              <a:avLst/>
            </a:prstGeom>
            <a:solidFill>
              <a:srgbClr val="006B61"/>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33" name="Rectangle 22"/>
            <p:cNvSpPr>
              <a:spLocks noChangeArrowheads="1"/>
            </p:cNvSpPr>
            <p:nvPr/>
          </p:nvSpPr>
          <p:spPr bwMode="auto">
            <a:xfrm>
              <a:off x="1582" y="706"/>
              <a:ext cx="2638" cy="472"/>
            </a:xfrm>
            <a:prstGeom prst="rect">
              <a:avLst/>
            </a:prstGeom>
            <a:solidFill>
              <a:srgbClr val="FFFFFF"/>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34" name="Rectangle 23"/>
            <p:cNvSpPr>
              <a:spLocks noChangeArrowheads="1"/>
            </p:cNvSpPr>
            <p:nvPr/>
          </p:nvSpPr>
          <p:spPr bwMode="auto">
            <a:xfrm>
              <a:off x="1913" y="768"/>
              <a:ext cx="1985" cy="414"/>
            </a:xfrm>
            <a:prstGeom prst="rect">
              <a:avLst/>
            </a:prstGeom>
            <a:noFill/>
            <a:ln w="9525">
              <a:noFill/>
              <a:miter lim="800000"/>
              <a:headEnd/>
              <a:tailEnd/>
            </a:ln>
          </p:spPr>
          <p:txBody>
            <a:bodyPr lIns="90488" tIns="44450" rIns="90488" bIns="44450">
              <a:spAutoFit/>
            </a:bodyPr>
            <a:lstStyle/>
            <a:p>
              <a:pPr>
                <a:lnSpc>
                  <a:spcPct val="85000"/>
                </a:lnSpc>
              </a:pPr>
              <a:r>
                <a:rPr lang="en-US" sz="2200">
                  <a:latin typeface="Book Antiqua" pitchFamily="18" charset="0"/>
                </a:rPr>
                <a:t>Government Monetary</a:t>
              </a:r>
            </a:p>
            <a:p>
              <a:pPr>
                <a:lnSpc>
                  <a:spcPct val="85000"/>
                </a:lnSpc>
              </a:pPr>
              <a:r>
                <a:rPr lang="en-US" sz="2200">
                  <a:latin typeface="Book Antiqua" pitchFamily="18" charset="0"/>
                </a:rPr>
                <a:t>and Fiscal Policies</a:t>
              </a:r>
            </a:p>
          </p:txBody>
        </p:sp>
        <p:grpSp>
          <p:nvGrpSpPr>
            <p:cNvPr id="4" name="Group 25"/>
            <p:cNvGrpSpPr>
              <a:grpSpLocks/>
            </p:cNvGrpSpPr>
            <p:nvPr/>
          </p:nvGrpSpPr>
          <p:grpSpPr bwMode="auto">
            <a:xfrm>
              <a:off x="165" y="1600"/>
              <a:ext cx="1512" cy="476"/>
              <a:chOff x="165" y="1600"/>
              <a:chExt cx="1512" cy="476"/>
            </a:xfrm>
          </p:grpSpPr>
          <p:sp>
            <p:nvSpPr>
              <p:cNvPr id="17458" name="Rectangle 26"/>
              <p:cNvSpPr>
                <a:spLocks noChangeArrowheads="1"/>
              </p:cNvSpPr>
              <p:nvPr/>
            </p:nvSpPr>
            <p:spPr bwMode="auto">
              <a:xfrm>
                <a:off x="165" y="1600"/>
                <a:ext cx="1464" cy="434"/>
              </a:xfrm>
              <a:prstGeom prst="rect">
                <a:avLst/>
              </a:prstGeom>
              <a:solidFill>
                <a:srgbClr val="006B61"/>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59" name="Rectangle 27"/>
              <p:cNvSpPr>
                <a:spLocks noChangeArrowheads="1"/>
              </p:cNvSpPr>
              <p:nvPr/>
            </p:nvSpPr>
            <p:spPr bwMode="auto">
              <a:xfrm>
                <a:off x="201" y="1642"/>
                <a:ext cx="1476" cy="434"/>
              </a:xfrm>
              <a:prstGeom prst="rect">
                <a:avLst/>
              </a:prstGeom>
              <a:solidFill>
                <a:srgbClr val="FFFFFF"/>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60" name="Rectangle 28"/>
              <p:cNvSpPr>
                <a:spLocks noChangeArrowheads="1"/>
              </p:cNvSpPr>
              <p:nvPr/>
            </p:nvSpPr>
            <p:spPr bwMode="auto">
              <a:xfrm>
                <a:off x="270" y="1688"/>
                <a:ext cx="1348" cy="382"/>
              </a:xfrm>
              <a:prstGeom prst="rect">
                <a:avLst/>
              </a:prstGeom>
              <a:noFill/>
              <a:ln w="9525">
                <a:noFill/>
                <a:miter lim="800000"/>
                <a:headEnd/>
                <a:tailEnd/>
              </a:ln>
            </p:spPr>
            <p:txBody>
              <a:bodyPr wrap="none" lIns="90488" tIns="44450" rIns="90488" bIns="44450">
                <a:spAutoFit/>
              </a:bodyPr>
              <a:lstStyle/>
              <a:p>
                <a:pPr>
                  <a:lnSpc>
                    <a:spcPct val="85000"/>
                  </a:lnSpc>
                </a:pPr>
                <a:r>
                  <a:rPr lang="en-US" sz="2000">
                    <a:latin typeface="Book Antiqua" pitchFamily="18" charset="0"/>
                  </a:rPr>
                  <a:t>Relative Interest</a:t>
                </a:r>
              </a:p>
              <a:p>
                <a:pPr>
                  <a:lnSpc>
                    <a:spcPct val="85000"/>
                  </a:lnSpc>
                </a:pPr>
                <a:r>
                  <a:rPr lang="en-US" sz="2000">
                    <a:latin typeface="Book Antiqua" pitchFamily="18" charset="0"/>
                  </a:rPr>
                  <a:t>Rates</a:t>
                </a:r>
              </a:p>
            </p:txBody>
          </p:sp>
        </p:grpSp>
        <p:grpSp>
          <p:nvGrpSpPr>
            <p:cNvPr id="5" name="Group 29"/>
            <p:cNvGrpSpPr>
              <a:grpSpLocks/>
            </p:cNvGrpSpPr>
            <p:nvPr/>
          </p:nvGrpSpPr>
          <p:grpSpPr bwMode="auto">
            <a:xfrm>
              <a:off x="2125" y="1604"/>
              <a:ext cx="1512" cy="476"/>
              <a:chOff x="2125" y="1604"/>
              <a:chExt cx="1512" cy="476"/>
            </a:xfrm>
          </p:grpSpPr>
          <p:sp>
            <p:nvSpPr>
              <p:cNvPr id="17455" name="Rectangle 30"/>
              <p:cNvSpPr>
                <a:spLocks noChangeArrowheads="1"/>
              </p:cNvSpPr>
              <p:nvPr/>
            </p:nvSpPr>
            <p:spPr bwMode="auto">
              <a:xfrm>
                <a:off x="2125" y="1604"/>
                <a:ext cx="1464" cy="434"/>
              </a:xfrm>
              <a:prstGeom prst="rect">
                <a:avLst/>
              </a:prstGeom>
              <a:solidFill>
                <a:srgbClr val="006B61"/>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56" name="Rectangle 31"/>
              <p:cNvSpPr>
                <a:spLocks noChangeArrowheads="1"/>
              </p:cNvSpPr>
              <p:nvPr/>
            </p:nvSpPr>
            <p:spPr bwMode="auto">
              <a:xfrm>
                <a:off x="2161" y="1646"/>
                <a:ext cx="1476" cy="434"/>
              </a:xfrm>
              <a:prstGeom prst="rect">
                <a:avLst/>
              </a:prstGeom>
              <a:solidFill>
                <a:srgbClr val="FFFFFF"/>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57" name="Rectangle 32"/>
              <p:cNvSpPr>
                <a:spLocks noChangeArrowheads="1"/>
              </p:cNvSpPr>
              <p:nvPr/>
            </p:nvSpPr>
            <p:spPr bwMode="auto">
              <a:xfrm>
                <a:off x="2205" y="1692"/>
                <a:ext cx="1392" cy="382"/>
              </a:xfrm>
              <a:prstGeom prst="rect">
                <a:avLst/>
              </a:prstGeom>
              <a:noFill/>
              <a:ln w="9525">
                <a:noFill/>
                <a:miter lim="800000"/>
                <a:headEnd/>
                <a:tailEnd/>
              </a:ln>
            </p:spPr>
            <p:txBody>
              <a:bodyPr wrap="none" lIns="90488" tIns="44450" rIns="90488" bIns="44450">
                <a:spAutoFit/>
              </a:bodyPr>
              <a:lstStyle/>
              <a:p>
                <a:pPr>
                  <a:lnSpc>
                    <a:spcPct val="85000"/>
                  </a:lnSpc>
                </a:pPr>
                <a:r>
                  <a:rPr lang="en-US" sz="2000">
                    <a:latin typeface="Book Antiqua" pitchFamily="18" charset="0"/>
                  </a:rPr>
                  <a:t>Relative Inflation</a:t>
                </a:r>
              </a:p>
              <a:p>
                <a:pPr>
                  <a:lnSpc>
                    <a:spcPct val="85000"/>
                  </a:lnSpc>
                </a:pPr>
                <a:r>
                  <a:rPr lang="en-US" sz="2000">
                    <a:latin typeface="Book Antiqua" pitchFamily="18" charset="0"/>
                  </a:rPr>
                  <a:t>Rates</a:t>
                </a:r>
              </a:p>
            </p:txBody>
          </p:sp>
        </p:grpSp>
        <p:grpSp>
          <p:nvGrpSpPr>
            <p:cNvPr id="6" name="Group 33"/>
            <p:cNvGrpSpPr>
              <a:grpSpLocks/>
            </p:cNvGrpSpPr>
            <p:nvPr/>
          </p:nvGrpSpPr>
          <p:grpSpPr bwMode="auto">
            <a:xfrm>
              <a:off x="4073" y="1600"/>
              <a:ext cx="1512" cy="476"/>
              <a:chOff x="4073" y="1600"/>
              <a:chExt cx="1512" cy="476"/>
            </a:xfrm>
          </p:grpSpPr>
          <p:sp>
            <p:nvSpPr>
              <p:cNvPr id="17452" name="Rectangle 34"/>
              <p:cNvSpPr>
                <a:spLocks noChangeArrowheads="1"/>
              </p:cNvSpPr>
              <p:nvPr/>
            </p:nvSpPr>
            <p:spPr bwMode="auto">
              <a:xfrm>
                <a:off x="4073" y="1600"/>
                <a:ext cx="1464" cy="434"/>
              </a:xfrm>
              <a:prstGeom prst="rect">
                <a:avLst/>
              </a:prstGeom>
              <a:solidFill>
                <a:srgbClr val="006B61"/>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53" name="Rectangle 35"/>
              <p:cNvSpPr>
                <a:spLocks noChangeArrowheads="1"/>
              </p:cNvSpPr>
              <p:nvPr/>
            </p:nvSpPr>
            <p:spPr bwMode="auto">
              <a:xfrm>
                <a:off x="4109" y="1642"/>
                <a:ext cx="1476" cy="434"/>
              </a:xfrm>
              <a:prstGeom prst="rect">
                <a:avLst/>
              </a:prstGeom>
              <a:solidFill>
                <a:srgbClr val="FFFFFF"/>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54" name="Rectangle 36"/>
              <p:cNvSpPr>
                <a:spLocks noChangeArrowheads="1"/>
              </p:cNvSpPr>
              <p:nvPr/>
            </p:nvSpPr>
            <p:spPr bwMode="auto">
              <a:xfrm>
                <a:off x="4147" y="1688"/>
                <a:ext cx="1402" cy="382"/>
              </a:xfrm>
              <a:prstGeom prst="rect">
                <a:avLst/>
              </a:prstGeom>
              <a:noFill/>
              <a:ln w="9525">
                <a:noFill/>
                <a:miter lim="800000"/>
                <a:headEnd/>
                <a:tailEnd/>
              </a:ln>
            </p:spPr>
            <p:txBody>
              <a:bodyPr wrap="none" lIns="90488" tIns="44450" rIns="90488" bIns="44450">
                <a:spAutoFit/>
              </a:bodyPr>
              <a:lstStyle/>
              <a:p>
                <a:pPr>
                  <a:lnSpc>
                    <a:spcPct val="85000"/>
                  </a:lnSpc>
                </a:pPr>
                <a:r>
                  <a:rPr lang="en-US" sz="2000">
                    <a:latin typeface="Book Antiqua" pitchFamily="18" charset="0"/>
                  </a:rPr>
                  <a:t>Relative National</a:t>
                </a:r>
              </a:p>
              <a:p>
                <a:pPr>
                  <a:lnSpc>
                    <a:spcPct val="85000"/>
                  </a:lnSpc>
                </a:pPr>
                <a:r>
                  <a:rPr lang="en-US" sz="2000">
                    <a:latin typeface="Book Antiqua" pitchFamily="18" charset="0"/>
                  </a:rPr>
                  <a:t>Income Levels</a:t>
                </a:r>
              </a:p>
            </p:txBody>
          </p:sp>
        </p:grpSp>
        <p:grpSp>
          <p:nvGrpSpPr>
            <p:cNvPr id="7" name="Group 38"/>
            <p:cNvGrpSpPr>
              <a:grpSpLocks/>
            </p:cNvGrpSpPr>
            <p:nvPr/>
          </p:nvGrpSpPr>
          <p:grpSpPr bwMode="auto">
            <a:xfrm>
              <a:off x="166" y="2395"/>
              <a:ext cx="1512" cy="476"/>
              <a:chOff x="166" y="2395"/>
              <a:chExt cx="1512" cy="476"/>
            </a:xfrm>
          </p:grpSpPr>
          <p:sp>
            <p:nvSpPr>
              <p:cNvPr id="17449" name="Rectangle 39"/>
              <p:cNvSpPr>
                <a:spLocks noChangeArrowheads="1"/>
              </p:cNvSpPr>
              <p:nvPr/>
            </p:nvSpPr>
            <p:spPr bwMode="auto">
              <a:xfrm>
                <a:off x="166" y="2395"/>
                <a:ext cx="1464" cy="434"/>
              </a:xfrm>
              <a:prstGeom prst="rect">
                <a:avLst/>
              </a:prstGeom>
              <a:solidFill>
                <a:srgbClr val="006B61"/>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50" name="Rectangle 40"/>
              <p:cNvSpPr>
                <a:spLocks noChangeArrowheads="1"/>
              </p:cNvSpPr>
              <p:nvPr/>
            </p:nvSpPr>
            <p:spPr bwMode="auto">
              <a:xfrm>
                <a:off x="202" y="2437"/>
                <a:ext cx="1476" cy="434"/>
              </a:xfrm>
              <a:prstGeom prst="rect">
                <a:avLst/>
              </a:prstGeom>
              <a:solidFill>
                <a:srgbClr val="FFFFFF"/>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51" name="Rectangle 41"/>
              <p:cNvSpPr>
                <a:spLocks noChangeArrowheads="1"/>
              </p:cNvSpPr>
              <p:nvPr/>
            </p:nvSpPr>
            <p:spPr bwMode="auto">
              <a:xfrm>
                <a:off x="372" y="2483"/>
                <a:ext cx="1144" cy="382"/>
              </a:xfrm>
              <a:prstGeom prst="rect">
                <a:avLst/>
              </a:prstGeom>
              <a:noFill/>
              <a:ln w="9525">
                <a:noFill/>
                <a:miter lim="800000"/>
                <a:headEnd/>
                <a:tailEnd/>
              </a:ln>
            </p:spPr>
            <p:txBody>
              <a:bodyPr wrap="none" lIns="90488" tIns="44450" rIns="90488" bIns="44450">
                <a:spAutoFit/>
              </a:bodyPr>
              <a:lstStyle/>
              <a:p>
                <a:pPr>
                  <a:lnSpc>
                    <a:spcPct val="85000"/>
                  </a:lnSpc>
                </a:pPr>
                <a:r>
                  <a:rPr lang="en-US" sz="2000">
                    <a:latin typeface="Book Antiqua" pitchFamily="18" charset="0"/>
                  </a:rPr>
                  <a:t>International</a:t>
                </a:r>
              </a:p>
              <a:p>
                <a:pPr>
                  <a:lnSpc>
                    <a:spcPct val="85000"/>
                  </a:lnSpc>
                </a:pPr>
                <a:r>
                  <a:rPr lang="en-US" sz="2000">
                    <a:latin typeface="Book Antiqua" pitchFamily="18" charset="0"/>
                  </a:rPr>
                  <a:t>Capital Flows</a:t>
                </a:r>
              </a:p>
            </p:txBody>
          </p:sp>
        </p:grpSp>
        <p:sp>
          <p:nvSpPr>
            <p:cNvPr id="17439" name="Rectangle 43"/>
            <p:cNvSpPr>
              <a:spLocks noChangeArrowheads="1"/>
            </p:cNvSpPr>
            <p:nvPr/>
          </p:nvSpPr>
          <p:spPr bwMode="auto">
            <a:xfrm>
              <a:off x="2126" y="2399"/>
              <a:ext cx="1464" cy="434"/>
            </a:xfrm>
            <a:prstGeom prst="rect">
              <a:avLst/>
            </a:prstGeom>
            <a:solidFill>
              <a:srgbClr val="006B61"/>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40" name="Rectangle 44"/>
            <p:cNvSpPr>
              <a:spLocks noChangeArrowheads="1"/>
            </p:cNvSpPr>
            <p:nvPr/>
          </p:nvSpPr>
          <p:spPr bwMode="auto">
            <a:xfrm>
              <a:off x="2162" y="2441"/>
              <a:ext cx="1476" cy="434"/>
            </a:xfrm>
            <a:prstGeom prst="rect">
              <a:avLst/>
            </a:prstGeom>
            <a:solidFill>
              <a:srgbClr val="FFFFFF"/>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41" name="Rectangle 45"/>
            <p:cNvSpPr>
              <a:spLocks noChangeArrowheads="1"/>
            </p:cNvSpPr>
            <p:nvPr/>
          </p:nvSpPr>
          <p:spPr bwMode="auto">
            <a:xfrm>
              <a:off x="2208" y="2544"/>
              <a:ext cx="1351" cy="238"/>
            </a:xfrm>
            <a:prstGeom prst="rect">
              <a:avLst/>
            </a:prstGeom>
            <a:noFill/>
            <a:ln w="9525">
              <a:noFill/>
              <a:miter lim="800000"/>
              <a:headEnd/>
              <a:tailEnd/>
            </a:ln>
          </p:spPr>
          <p:txBody>
            <a:bodyPr wrap="none" lIns="90488" tIns="44450" rIns="90488" bIns="44450">
              <a:spAutoFit/>
            </a:bodyPr>
            <a:lstStyle/>
            <a:p>
              <a:pPr>
                <a:lnSpc>
                  <a:spcPct val="95000"/>
                </a:lnSpc>
              </a:pPr>
              <a:r>
                <a:rPr lang="en-US" sz="2000">
                  <a:latin typeface="Book Antiqua" pitchFamily="18" charset="0"/>
                </a:rPr>
                <a:t>Exchange Rates</a:t>
              </a:r>
            </a:p>
          </p:txBody>
        </p:sp>
        <p:grpSp>
          <p:nvGrpSpPr>
            <p:cNvPr id="8" name="Group 46"/>
            <p:cNvGrpSpPr>
              <a:grpSpLocks/>
            </p:cNvGrpSpPr>
            <p:nvPr/>
          </p:nvGrpSpPr>
          <p:grpSpPr bwMode="auto">
            <a:xfrm>
              <a:off x="4074" y="2395"/>
              <a:ext cx="1512" cy="476"/>
              <a:chOff x="4074" y="2395"/>
              <a:chExt cx="1512" cy="476"/>
            </a:xfrm>
          </p:grpSpPr>
          <p:sp>
            <p:nvSpPr>
              <p:cNvPr id="17446" name="Rectangle 47"/>
              <p:cNvSpPr>
                <a:spLocks noChangeArrowheads="1"/>
              </p:cNvSpPr>
              <p:nvPr/>
            </p:nvSpPr>
            <p:spPr bwMode="auto">
              <a:xfrm>
                <a:off x="4074" y="2395"/>
                <a:ext cx="1464" cy="434"/>
              </a:xfrm>
              <a:prstGeom prst="rect">
                <a:avLst/>
              </a:prstGeom>
              <a:solidFill>
                <a:srgbClr val="006B61"/>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47" name="Rectangle 48"/>
              <p:cNvSpPr>
                <a:spLocks noChangeArrowheads="1"/>
              </p:cNvSpPr>
              <p:nvPr/>
            </p:nvSpPr>
            <p:spPr bwMode="auto">
              <a:xfrm>
                <a:off x="4110" y="2437"/>
                <a:ext cx="1476" cy="434"/>
              </a:xfrm>
              <a:prstGeom prst="rect">
                <a:avLst/>
              </a:prstGeom>
              <a:solidFill>
                <a:srgbClr val="FFFFFF"/>
              </a:solidFill>
              <a:ln w="12700">
                <a:solidFill>
                  <a:srgbClr val="006B61"/>
                </a:solidFill>
                <a:miter lim="800000"/>
                <a:headEnd/>
                <a:tailEnd/>
              </a:ln>
            </p:spPr>
            <p:txBody>
              <a:bodyPr wrap="none" anchor="ctr"/>
              <a:lstStyle/>
              <a:p>
                <a:endParaRPr lang="en-GB">
                  <a:latin typeface="Book Antiqua" pitchFamily="18" charset="0"/>
                </a:endParaRPr>
              </a:p>
            </p:txBody>
          </p:sp>
          <p:sp>
            <p:nvSpPr>
              <p:cNvPr id="17448" name="Rectangle 49"/>
              <p:cNvSpPr>
                <a:spLocks noChangeArrowheads="1"/>
              </p:cNvSpPr>
              <p:nvPr/>
            </p:nvSpPr>
            <p:spPr bwMode="auto">
              <a:xfrm>
                <a:off x="4315" y="2483"/>
                <a:ext cx="1073" cy="382"/>
              </a:xfrm>
              <a:prstGeom prst="rect">
                <a:avLst/>
              </a:prstGeom>
              <a:noFill/>
              <a:ln w="9525">
                <a:noFill/>
                <a:miter lim="800000"/>
                <a:headEnd/>
                <a:tailEnd/>
              </a:ln>
            </p:spPr>
            <p:txBody>
              <a:bodyPr wrap="none" lIns="90488" tIns="44450" rIns="90488" bIns="44450">
                <a:spAutoFit/>
              </a:bodyPr>
              <a:lstStyle/>
              <a:p>
                <a:pPr>
                  <a:lnSpc>
                    <a:spcPct val="85000"/>
                  </a:lnSpc>
                </a:pPr>
                <a:r>
                  <a:rPr lang="en-US" sz="2000">
                    <a:latin typeface="Book Antiqua" pitchFamily="18" charset="0"/>
                  </a:rPr>
                  <a:t>International</a:t>
                </a:r>
              </a:p>
              <a:p>
                <a:pPr>
                  <a:lnSpc>
                    <a:spcPct val="85000"/>
                  </a:lnSpc>
                </a:pPr>
                <a:r>
                  <a:rPr lang="en-US" sz="2000">
                    <a:latin typeface="Book Antiqua" pitchFamily="18" charset="0"/>
                  </a:rPr>
                  <a:t>Trade</a:t>
                </a:r>
              </a:p>
            </p:txBody>
          </p:sp>
        </p:grpSp>
        <p:sp>
          <p:nvSpPr>
            <p:cNvPr id="17443" name="Line 74"/>
            <p:cNvSpPr>
              <a:spLocks noChangeShapeType="1"/>
            </p:cNvSpPr>
            <p:nvPr/>
          </p:nvSpPr>
          <p:spPr bwMode="auto">
            <a:xfrm>
              <a:off x="960" y="1344"/>
              <a:ext cx="0" cy="240"/>
            </a:xfrm>
            <a:prstGeom prst="line">
              <a:avLst/>
            </a:prstGeom>
            <a:noFill/>
            <a:ln w="38100">
              <a:solidFill>
                <a:schemeClr val="bg2"/>
              </a:solidFill>
              <a:round/>
              <a:headEnd/>
              <a:tailEnd type="triangle" w="med" len="med"/>
            </a:ln>
          </p:spPr>
          <p:txBody>
            <a:bodyPr wrap="none" anchor="ctr"/>
            <a:lstStyle/>
            <a:p>
              <a:endParaRPr lang="en-US"/>
            </a:p>
          </p:txBody>
        </p:sp>
        <p:sp>
          <p:nvSpPr>
            <p:cNvPr id="17444" name="Line 82"/>
            <p:cNvSpPr>
              <a:spLocks noChangeShapeType="1"/>
            </p:cNvSpPr>
            <p:nvPr/>
          </p:nvSpPr>
          <p:spPr bwMode="auto">
            <a:xfrm>
              <a:off x="4848" y="1344"/>
              <a:ext cx="0" cy="240"/>
            </a:xfrm>
            <a:prstGeom prst="line">
              <a:avLst/>
            </a:prstGeom>
            <a:noFill/>
            <a:ln w="38100">
              <a:solidFill>
                <a:schemeClr val="bg2"/>
              </a:solidFill>
              <a:round/>
              <a:headEnd/>
              <a:tailEnd type="triangle" w="med" len="med"/>
            </a:ln>
          </p:spPr>
          <p:txBody>
            <a:bodyPr wrap="none" anchor="ctr"/>
            <a:lstStyle/>
            <a:p>
              <a:endParaRPr lang="en-US"/>
            </a:p>
          </p:txBody>
        </p:sp>
        <p:sp>
          <p:nvSpPr>
            <p:cNvPr id="17445" name="Line 85"/>
            <p:cNvSpPr>
              <a:spLocks noChangeShapeType="1"/>
            </p:cNvSpPr>
            <p:nvPr/>
          </p:nvSpPr>
          <p:spPr bwMode="auto">
            <a:xfrm>
              <a:off x="960" y="1344"/>
              <a:ext cx="3888" cy="0"/>
            </a:xfrm>
            <a:prstGeom prst="line">
              <a:avLst/>
            </a:prstGeom>
            <a:noFill/>
            <a:ln w="38100">
              <a:solidFill>
                <a:schemeClr val="bg2"/>
              </a:solidFill>
              <a:round/>
              <a:headEnd/>
              <a:tailEnd/>
            </a:ln>
          </p:spPr>
          <p:txBody>
            <a:bodyPr wrap="none" anchor="ctr"/>
            <a:lstStyle/>
            <a:p>
              <a:endParaRPr lang="en-US"/>
            </a:p>
          </p:txBody>
        </p:sp>
      </p:grpSp>
      <p:grpSp>
        <p:nvGrpSpPr>
          <p:cNvPr id="9" name="Group 97"/>
          <p:cNvGrpSpPr>
            <a:grpSpLocks/>
          </p:cNvGrpSpPr>
          <p:nvPr/>
        </p:nvGrpSpPr>
        <p:grpSpPr bwMode="auto">
          <a:xfrm>
            <a:off x="2667000" y="4191000"/>
            <a:ext cx="3810000" cy="0"/>
            <a:chOff x="1680" y="2640"/>
            <a:chExt cx="2400" cy="0"/>
          </a:xfrm>
        </p:grpSpPr>
        <p:sp>
          <p:nvSpPr>
            <p:cNvPr id="17423" name="Line 89"/>
            <p:cNvSpPr>
              <a:spLocks noChangeShapeType="1"/>
            </p:cNvSpPr>
            <p:nvPr/>
          </p:nvSpPr>
          <p:spPr bwMode="auto">
            <a:xfrm flipH="1">
              <a:off x="3648" y="2640"/>
              <a:ext cx="432" cy="0"/>
            </a:xfrm>
            <a:prstGeom prst="line">
              <a:avLst/>
            </a:prstGeom>
            <a:noFill/>
            <a:ln w="38100">
              <a:solidFill>
                <a:schemeClr val="bg2"/>
              </a:solidFill>
              <a:round/>
              <a:headEnd/>
              <a:tailEnd type="triangle" w="med" len="med"/>
            </a:ln>
          </p:spPr>
          <p:txBody>
            <a:bodyPr wrap="none" anchor="ctr"/>
            <a:lstStyle/>
            <a:p>
              <a:endParaRPr lang="en-US"/>
            </a:p>
          </p:txBody>
        </p:sp>
        <p:sp>
          <p:nvSpPr>
            <p:cNvPr id="17424" name="Line 90"/>
            <p:cNvSpPr>
              <a:spLocks noChangeShapeType="1"/>
            </p:cNvSpPr>
            <p:nvPr/>
          </p:nvSpPr>
          <p:spPr bwMode="auto">
            <a:xfrm>
              <a:off x="1680" y="2640"/>
              <a:ext cx="432" cy="0"/>
            </a:xfrm>
            <a:prstGeom prst="line">
              <a:avLst/>
            </a:prstGeom>
            <a:noFill/>
            <a:ln w="38100">
              <a:solidFill>
                <a:schemeClr val="bg2"/>
              </a:solidFill>
              <a:round/>
              <a:headEnd/>
              <a:tailEnd type="triangle" w="med" len="med"/>
            </a:ln>
          </p:spPr>
          <p:txBody>
            <a:bodyPr wrap="none" anchor="ctr"/>
            <a:lstStyle/>
            <a:p>
              <a:endParaRPr lang="en-US"/>
            </a:p>
          </p:txBody>
        </p:sp>
      </p:grpSp>
      <p:grpSp>
        <p:nvGrpSpPr>
          <p:cNvPr id="10" name="Group 96"/>
          <p:cNvGrpSpPr>
            <a:grpSpLocks/>
          </p:cNvGrpSpPr>
          <p:nvPr/>
        </p:nvGrpSpPr>
        <p:grpSpPr bwMode="auto">
          <a:xfrm>
            <a:off x="1001713" y="4572000"/>
            <a:ext cx="7253287" cy="2178050"/>
            <a:chOff x="631" y="2880"/>
            <a:chExt cx="4569" cy="1372"/>
          </a:xfrm>
        </p:grpSpPr>
        <p:sp>
          <p:nvSpPr>
            <p:cNvPr id="17415" name="Line 73"/>
            <p:cNvSpPr>
              <a:spLocks noChangeShapeType="1"/>
            </p:cNvSpPr>
            <p:nvPr/>
          </p:nvSpPr>
          <p:spPr bwMode="auto">
            <a:xfrm flipV="1">
              <a:off x="2880" y="2880"/>
              <a:ext cx="0" cy="672"/>
            </a:xfrm>
            <a:prstGeom prst="line">
              <a:avLst/>
            </a:prstGeom>
            <a:noFill/>
            <a:ln w="38100">
              <a:solidFill>
                <a:schemeClr val="bg2"/>
              </a:solidFill>
              <a:round/>
              <a:headEnd/>
              <a:tailEnd type="triangle" w="med" len="med"/>
            </a:ln>
          </p:spPr>
          <p:txBody>
            <a:bodyPr wrap="none" anchor="ctr"/>
            <a:lstStyle/>
            <a:p>
              <a:endParaRPr lang="en-US"/>
            </a:p>
          </p:txBody>
        </p:sp>
        <p:sp>
          <p:nvSpPr>
            <p:cNvPr id="17416" name="Rectangle 67"/>
            <p:cNvSpPr>
              <a:spLocks noChangeArrowheads="1"/>
            </p:cNvSpPr>
            <p:nvPr/>
          </p:nvSpPr>
          <p:spPr bwMode="auto">
            <a:xfrm>
              <a:off x="631" y="3870"/>
              <a:ext cx="922" cy="382"/>
            </a:xfrm>
            <a:prstGeom prst="rect">
              <a:avLst/>
            </a:prstGeom>
            <a:noFill/>
            <a:ln w="9525">
              <a:noFill/>
              <a:miter lim="800000"/>
              <a:headEnd/>
              <a:tailEnd/>
            </a:ln>
          </p:spPr>
          <p:txBody>
            <a:bodyPr wrap="none" lIns="90488" tIns="44450" rIns="90488" bIns="44450">
              <a:spAutoFit/>
            </a:bodyPr>
            <a:lstStyle/>
            <a:p>
              <a:pPr>
                <a:lnSpc>
                  <a:spcPct val="85000"/>
                </a:lnSpc>
              </a:pPr>
              <a:r>
                <a:rPr lang="en-US" sz="2000">
                  <a:latin typeface="Book Antiqua" pitchFamily="18" charset="0"/>
                </a:rPr>
                <a:t>Tax Laws, </a:t>
              </a:r>
            </a:p>
            <a:p>
              <a:pPr>
                <a:lnSpc>
                  <a:spcPct val="85000"/>
                </a:lnSpc>
              </a:pPr>
              <a:r>
                <a:rPr lang="en-US" sz="2000">
                  <a:latin typeface="Book Antiqua" pitchFamily="18" charset="0"/>
                </a:rPr>
                <a:t>etc.</a:t>
              </a:r>
            </a:p>
          </p:txBody>
        </p:sp>
        <p:sp>
          <p:nvSpPr>
            <p:cNvPr id="17417" name="Rectangle 68"/>
            <p:cNvSpPr>
              <a:spLocks noChangeArrowheads="1"/>
            </p:cNvSpPr>
            <p:nvPr/>
          </p:nvSpPr>
          <p:spPr bwMode="auto">
            <a:xfrm>
              <a:off x="4235" y="3856"/>
              <a:ext cx="965" cy="382"/>
            </a:xfrm>
            <a:prstGeom prst="rect">
              <a:avLst/>
            </a:prstGeom>
            <a:noFill/>
            <a:ln w="9525">
              <a:noFill/>
              <a:miter lim="800000"/>
              <a:headEnd/>
              <a:tailEnd/>
            </a:ln>
          </p:spPr>
          <p:txBody>
            <a:bodyPr wrap="none" lIns="90488" tIns="44450" rIns="90488" bIns="44450">
              <a:spAutoFit/>
            </a:bodyPr>
            <a:lstStyle/>
            <a:p>
              <a:pPr>
                <a:lnSpc>
                  <a:spcPct val="85000"/>
                </a:lnSpc>
              </a:pPr>
              <a:r>
                <a:rPr lang="en-US" sz="2000">
                  <a:latin typeface="Book Antiqua" pitchFamily="18" charset="0"/>
                </a:rPr>
                <a:t>Quotas, </a:t>
              </a:r>
            </a:p>
            <a:p>
              <a:pPr>
                <a:lnSpc>
                  <a:spcPct val="85000"/>
                </a:lnSpc>
              </a:pPr>
              <a:r>
                <a:rPr lang="en-US" sz="2000">
                  <a:latin typeface="Book Antiqua" pitchFamily="18" charset="0"/>
                </a:rPr>
                <a:t>Tariffs, etc.</a:t>
              </a:r>
            </a:p>
          </p:txBody>
        </p:sp>
        <p:sp>
          <p:nvSpPr>
            <p:cNvPr id="17418" name="Rectangle 69"/>
            <p:cNvSpPr>
              <a:spLocks noChangeArrowheads="1"/>
            </p:cNvSpPr>
            <p:nvPr/>
          </p:nvSpPr>
          <p:spPr bwMode="auto">
            <a:xfrm>
              <a:off x="2921" y="2966"/>
              <a:ext cx="1590" cy="545"/>
            </a:xfrm>
            <a:prstGeom prst="rect">
              <a:avLst/>
            </a:prstGeom>
            <a:noFill/>
            <a:ln w="9525">
              <a:noFill/>
              <a:miter lim="800000"/>
              <a:headEnd/>
              <a:tailEnd/>
            </a:ln>
          </p:spPr>
          <p:txBody>
            <a:bodyPr wrap="none" lIns="90488" tIns="44450" rIns="90488" bIns="44450">
              <a:spAutoFit/>
            </a:bodyPr>
            <a:lstStyle/>
            <a:p>
              <a:pPr>
                <a:lnSpc>
                  <a:spcPct val="85000"/>
                </a:lnSpc>
              </a:pPr>
              <a:r>
                <a:rPr lang="en-US" sz="2000">
                  <a:latin typeface="Book Antiqua" pitchFamily="18" charset="0"/>
                </a:rPr>
                <a:t>Government </a:t>
              </a:r>
            </a:p>
            <a:p>
              <a:pPr>
                <a:lnSpc>
                  <a:spcPct val="85000"/>
                </a:lnSpc>
              </a:pPr>
              <a:r>
                <a:rPr lang="en-US" sz="2000">
                  <a:latin typeface="Book Antiqua" pitchFamily="18" charset="0"/>
                </a:rPr>
                <a:t>Purchases &amp; Sales </a:t>
              </a:r>
            </a:p>
            <a:p>
              <a:pPr>
                <a:lnSpc>
                  <a:spcPct val="85000"/>
                </a:lnSpc>
              </a:pPr>
              <a:r>
                <a:rPr lang="en-US" sz="2000">
                  <a:latin typeface="Book Antiqua" pitchFamily="18" charset="0"/>
                </a:rPr>
                <a:t>of Currencies</a:t>
              </a:r>
            </a:p>
          </p:txBody>
        </p:sp>
        <p:sp>
          <p:nvSpPr>
            <p:cNvPr id="17419" name="Line 76"/>
            <p:cNvSpPr>
              <a:spLocks noChangeShapeType="1"/>
            </p:cNvSpPr>
            <p:nvPr/>
          </p:nvSpPr>
          <p:spPr bwMode="auto">
            <a:xfrm flipV="1">
              <a:off x="960" y="2880"/>
              <a:ext cx="0" cy="912"/>
            </a:xfrm>
            <a:prstGeom prst="line">
              <a:avLst/>
            </a:prstGeom>
            <a:noFill/>
            <a:ln w="38100">
              <a:solidFill>
                <a:schemeClr val="bg2"/>
              </a:solidFill>
              <a:round/>
              <a:headEnd/>
              <a:tailEnd type="triangle" w="med" len="med"/>
            </a:ln>
          </p:spPr>
          <p:txBody>
            <a:bodyPr wrap="none" anchor="ctr"/>
            <a:lstStyle/>
            <a:p>
              <a:endParaRPr lang="en-US"/>
            </a:p>
          </p:txBody>
        </p:sp>
        <p:sp>
          <p:nvSpPr>
            <p:cNvPr id="17420" name="Line 81"/>
            <p:cNvSpPr>
              <a:spLocks noChangeShapeType="1"/>
            </p:cNvSpPr>
            <p:nvPr/>
          </p:nvSpPr>
          <p:spPr bwMode="auto">
            <a:xfrm flipV="1">
              <a:off x="4848" y="2880"/>
              <a:ext cx="0" cy="912"/>
            </a:xfrm>
            <a:prstGeom prst="line">
              <a:avLst/>
            </a:prstGeom>
            <a:noFill/>
            <a:ln w="38100">
              <a:solidFill>
                <a:schemeClr val="bg2"/>
              </a:solidFill>
              <a:round/>
              <a:headEnd/>
              <a:tailEnd type="triangle" w="med" len="med"/>
            </a:ln>
          </p:spPr>
          <p:txBody>
            <a:bodyPr wrap="none" anchor="ctr"/>
            <a:lstStyle/>
            <a:p>
              <a:endParaRPr lang="en-US"/>
            </a:p>
          </p:txBody>
        </p:sp>
        <p:sp>
          <p:nvSpPr>
            <p:cNvPr id="17421" name="Line 91"/>
            <p:cNvSpPr>
              <a:spLocks noChangeShapeType="1"/>
            </p:cNvSpPr>
            <p:nvPr/>
          </p:nvSpPr>
          <p:spPr bwMode="auto">
            <a:xfrm flipH="1">
              <a:off x="960" y="3792"/>
              <a:ext cx="576" cy="0"/>
            </a:xfrm>
            <a:prstGeom prst="line">
              <a:avLst/>
            </a:prstGeom>
            <a:noFill/>
            <a:ln w="38100">
              <a:solidFill>
                <a:schemeClr val="bg2"/>
              </a:solidFill>
              <a:round/>
              <a:headEnd/>
              <a:tailEnd/>
            </a:ln>
          </p:spPr>
          <p:txBody>
            <a:bodyPr wrap="none" anchor="ctr"/>
            <a:lstStyle/>
            <a:p>
              <a:endParaRPr lang="en-US"/>
            </a:p>
          </p:txBody>
        </p:sp>
        <p:sp>
          <p:nvSpPr>
            <p:cNvPr id="17422" name="Line 92"/>
            <p:cNvSpPr>
              <a:spLocks noChangeShapeType="1"/>
            </p:cNvSpPr>
            <p:nvPr/>
          </p:nvSpPr>
          <p:spPr bwMode="auto">
            <a:xfrm>
              <a:off x="4224" y="3792"/>
              <a:ext cx="624" cy="0"/>
            </a:xfrm>
            <a:prstGeom prst="line">
              <a:avLst/>
            </a:prstGeom>
            <a:noFill/>
            <a:ln w="38100">
              <a:solidFill>
                <a:schemeClr val="bg2"/>
              </a:solidFill>
              <a:round/>
              <a:headEnd/>
              <a:tailEnd/>
            </a:ln>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6"/>
          <p:cNvSpPr>
            <a:spLocks noGrp="1" noChangeArrowheads="1"/>
          </p:cNvSpPr>
          <p:nvPr>
            <p:ph type="title"/>
          </p:nvPr>
        </p:nvSpPr>
        <p:spPr>
          <a:xfrm>
            <a:off x="685800" y="609600"/>
            <a:ext cx="6629400" cy="1143000"/>
          </a:xfrm>
        </p:spPr>
        <p:txBody>
          <a:bodyPr/>
          <a:lstStyle/>
          <a:p>
            <a:pPr algn="l" eaLnBrk="1" hangingPunct="1"/>
            <a:r>
              <a:rPr lang="en-US" sz="3400" b="1" smtClean="0"/>
              <a:t>Lecture Objectives</a:t>
            </a:r>
          </a:p>
        </p:txBody>
      </p:sp>
      <p:sp>
        <p:nvSpPr>
          <p:cNvPr id="10247" name="Rectangle 7"/>
          <p:cNvSpPr>
            <a:spLocks noGrp="1" noChangeArrowheads="1"/>
          </p:cNvSpPr>
          <p:nvPr>
            <p:ph idx="1"/>
          </p:nvPr>
        </p:nvSpPr>
        <p:spPr/>
        <p:txBody>
          <a:bodyPr/>
          <a:lstStyle/>
          <a:p>
            <a:pPr algn="just" eaLnBrk="1" hangingPunct="1">
              <a:buSzPct val="65000"/>
              <a:buFont typeface="Wingdings" pitchFamily="2" charset="2"/>
              <a:buChar char="n"/>
            </a:pPr>
            <a:endParaRPr lang="en-US" sz="2400" smtClean="0"/>
          </a:p>
          <a:p>
            <a:pPr algn="just" eaLnBrk="1" hangingPunct="1">
              <a:buSzPct val="65000"/>
              <a:buFont typeface="Wingdings" pitchFamily="2" charset="2"/>
              <a:buChar char="n"/>
            </a:pPr>
            <a:r>
              <a:rPr lang="en-US" sz="2400" smtClean="0"/>
              <a:t>To explain the conditions that will  result in various forms of international arbitrage, along with the realignments that will occur in response</a:t>
            </a:r>
          </a:p>
          <a:p>
            <a:pPr algn="just" eaLnBrk="1" hangingPunct="1">
              <a:buSzPct val="65000"/>
              <a:buFont typeface="Wingdings" pitchFamily="2" charset="2"/>
              <a:buChar char="n"/>
            </a:pPr>
            <a:endParaRPr lang="en-US" sz="2400" smtClean="0"/>
          </a:p>
          <a:p>
            <a:pPr algn="just" eaLnBrk="1" hangingPunct="1">
              <a:buSzPct val="65000"/>
              <a:buFont typeface="Wingdings" pitchFamily="2" charset="2"/>
              <a:buChar char="n"/>
            </a:pPr>
            <a:endParaRPr lang="en-US" sz="2400" smtClean="0"/>
          </a:p>
          <a:p>
            <a:pPr algn="just" eaLnBrk="1" hangingPunct="1">
              <a:buSzPct val="65000"/>
              <a:buFont typeface="Wingdings" pitchFamily="2" charset="2"/>
              <a:buChar char="n"/>
            </a:pPr>
            <a:r>
              <a:rPr lang="en-US" sz="2400" smtClean="0"/>
              <a:t>To explain the concept of interest rate parity, and how it prevents arbitrage opportunities.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7">
                                            <p:txEl>
                                              <p:pRg st="1" end="1"/>
                                            </p:txEl>
                                          </p:spTgt>
                                        </p:tgtEl>
                                        <p:attrNameLst>
                                          <p:attrName>style.visibility</p:attrName>
                                        </p:attrNameLst>
                                      </p:cBhvr>
                                      <p:to>
                                        <p:strVal val="visible"/>
                                      </p:to>
                                    </p:set>
                                    <p:animEffect transition="in" filter="wipe(left)">
                                      <p:cBhvr>
                                        <p:cTn id="7" dur="500"/>
                                        <p:tgtEl>
                                          <p:spTgt spid="1024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7">
                                            <p:txEl>
                                              <p:pRg st="4" end="4"/>
                                            </p:txEl>
                                          </p:spTgt>
                                        </p:tgtEl>
                                        <p:attrNameLst>
                                          <p:attrName>style.visibility</p:attrName>
                                        </p:attrNameLst>
                                      </p:cBhvr>
                                      <p:to>
                                        <p:strVal val="visible"/>
                                      </p:to>
                                    </p:set>
                                    <p:animEffect transition="in" filter="wipe(left)">
                                      <p:cBhvr>
                                        <p:cTn id="12" dur="500"/>
                                        <p:tgtEl>
                                          <p:spTgt spid="102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68313" y="476250"/>
            <a:ext cx="6629400" cy="1143000"/>
          </a:xfrm>
        </p:spPr>
        <p:txBody>
          <a:bodyPr/>
          <a:lstStyle/>
          <a:p>
            <a:pPr algn="l" eaLnBrk="1" hangingPunct="1"/>
            <a:r>
              <a:rPr lang="en-US" sz="3400" b="1" smtClean="0"/>
              <a:t>International Arbitrage</a:t>
            </a:r>
          </a:p>
        </p:txBody>
      </p:sp>
      <p:sp>
        <p:nvSpPr>
          <p:cNvPr id="5123" name="Rectangle 3"/>
          <p:cNvSpPr>
            <a:spLocks noGrp="1" noChangeArrowheads="1"/>
          </p:cNvSpPr>
          <p:nvPr>
            <p:ph idx="1"/>
          </p:nvPr>
        </p:nvSpPr>
        <p:spPr/>
        <p:txBody>
          <a:bodyPr/>
          <a:lstStyle/>
          <a:p>
            <a:pPr algn="just" eaLnBrk="1" hangingPunct="1">
              <a:buClr>
                <a:schemeClr val="tx2"/>
              </a:buClr>
            </a:pPr>
            <a:endParaRPr lang="en-US" sz="2400" smtClean="0">
              <a:solidFill>
                <a:srgbClr val="CC0000"/>
              </a:solidFill>
            </a:endParaRPr>
          </a:p>
          <a:p>
            <a:pPr algn="just" eaLnBrk="1" hangingPunct="1">
              <a:buClr>
                <a:schemeClr val="tx2"/>
              </a:buClr>
            </a:pPr>
            <a:r>
              <a:rPr lang="en-US" sz="2400" smtClean="0">
                <a:solidFill>
                  <a:srgbClr val="CC0000"/>
                </a:solidFill>
              </a:rPr>
              <a:t>Arbitrage</a:t>
            </a:r>
            <a:r>
              <a:rPr lang="en-US" sz="2400" smtClean="0"/>
              <a:t> can be loosely defined as capitalizing on a discrepancy in quoted prices to make a riskless profit. </a:t>
            </a:r>
          </a:p>
          <a:p>
            <a:pPr algn="just" eaLnBrk="1" hangingPunct="1">
              <a:buClr>
                <a:schemeClr val="tx2"/>
              </a:buClr>
            </a:pPr>
            <a:endParaRPr lang="en-US" sz="2400" smtClean="0"/>
          </a:p>
          <a:p>
            <a:pPr algn="just" eaLnBrk="1" hangingPunct="1"/>
            <a:r>
              <a:rPr lang="en-US" sz="2400" smtClean="0"/>
              <a:t>The effect of arbitrage on demand and supply is to cause prices to realign, such that no further risk-free profits can be made.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Effect transition="in" filter="fade">
                                      <p:cBhvr>
                                        <p:cTn id="7" dur="1000"/>
                                        <p:tgtEl>
                                          <p:spTgt spid="5123">
                                            <p:txEl>
                                              <p:pRg st="1" end="1"/>
                                            </p:txEl>
                                          </p:spTgt>
                                        </p:tgtEl>
                                      </p:cBhvr>
                                    </p:animEffect>
                                    <p:anim calcmode="lin" valueType="num">
                                      <p:cBhvr>
                                        <p:cTn id="8" dur="1000" fill="hold"/>
                                        <p:tgtEl>
                                          <p:spTgt spid="512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1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123">
                                            <p:txEl>
                                              <p:pRg st="3" end="3"/>
                                            </p:txEl>
                                          </p:spTgt>
                                        </p:tgtEl>
                                        <p:attrNameLst>
                                          <p:attrName>style.visibility</p:attrName>
                                        </p:attrNameLst>
                                      </p:cBhvr>
                                      <p:to>
                                        <p:strVal val="visible"/>
                                      </p:to>
                                    </p:set>
                                    <p:animEffect transition="in" filter="fade">
                                      <p:cBhvr>
                                        <p:cTn id="14" dur="1000"/>
                                        <p:tgtEl>
                                          <p:spTgt spid="5123">
                                            <p:txEl>
                                              <p:pRg st="3" end="3"/>
                                            </p:txEl>
                                          </p:spTgt>
                                        </p:tgtEl>
                                      </p:cBhvr>
                                    </p:animEffect>
                                    <p:anim calcmode="lin" valueType="num">
                                      <p:cBhvr>
                                        <p:cTn id="15" dur="1000" fill="hold"/>
                                        <p:tgtEl>
                                          <p:spTgt spid="512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12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685800" y="609600"/>
            <a:ext cx="6629400" cy="1143000"/>
          </a:xfrm>
          <a:noFill/>
        </p:spPr>
        <p:txBody>
          <a:bodyPr/>
          <a:lstStyle/>
          <a:p>
            <a:pPr algn="l" eaLnBrk="1" hangingPunct="1"/>
            <a:r>
              <a:rPr lang="en-US" sz="3400" b="1" smtClean="0"/>
              <a:t>International Arbitrage</a:t>
            </a:r>
          </a:p>
        </p:txBody>
      </p:sp>
      <p:sp>
        <p:nvSpPr>
          <p:cNvPr id="6147" name="Rectangle 3"/>
          <p:cNvSpPr>
            <a:spLocks noGrp="1" noChangeArrowheads="1"/>
          </p:cNvSpPr>
          <p:nvPr>
            <p:ph idx="1"/>
          </p:nvPr>
        </p:nvSpPr>
        <p:spPr/>
        <p:txBody>
          <a:bodyPr/>
          <a:lstStyle/>
          <a:p>
            <a:pPr eaLnBrk="1" hangingPunct="1"/>
            <a:endParaRPr lang="en-US" sz="2400" dirty="0" smtClean="0"/>
          </a:p>
          <a:p>
            <a:pPr eaLnBrk="1" hangingPunct="1"/>
            <a:r>
              <a:rPr lang="en-US" sz="2400" dirty="0" smtClean="0"/>
              <a:t>As applied to foreign exchange and international money markets, arbitrage takes three common forms:</a:t>
            </a:r>
          </a:p>
          <a:p>
            <a:pPr eaLnBrk="1" hangingPunct="1"/>
            <a:endParaRPr lang="en-US" sz="2400" dirty="0" smtClean="0"/>
          </a:p>
          <a:p>
            <a:pPr lvl="1" eaLnBrk="1" hangingPunct="1">
              <a:spcBef>
                <a:spcPct val="30000"/>
              </a:spcBef>
            </a:pPr>
            <a:r>
              <a:rPr lang="en-US" sz="2400" b="1" dirty="0" smtClean="0"/>
              <a:t>Locational Arbitrage</a:t>
            </a:r>
          </a:p>
          <a:p>
            <a:pPr lvl="1" eaLnBrk="1" hangingPunct="1">
              <a:spcBef>
                <a:spcPct val="30000"/>
              </a:spcBef>
            </a:pPr>
            <a:r>
              <a:rPr lang="en-US" sz="2400" b="1" dirty="0" smtClean="0"/>
              <a:t>Triangular Arbitrage</a:t>
            </a:r>
          </a:p>
          <a:p>
            <a:pPr lvl="1" eaLnBrk="1" hangingPunct="1">
              <a:spcBef>
                <a:spcPct val="30000"/>
              </a:spcBef>
            </a:pPr>
            <a:r>
              <a:rPr lang="en-US" sz="2400" b="1" dirty="0" smtClean="0"/>
              <a:t>Covered Interest Arbitrage</a:t>
            </a: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47">
                                            <p:txEl>
                                              <p:pRg st="1" end="1"/>
                                            </p:txEl>
                                          </p:spTgt>
                                        </p:tgtEl>
                                        <p:attrNameLst>
                                          <p:attrName>style.visibility</p:attrName>
                                        </p:attrNameLst>
                                      </p:cBhvr>
                                      <p:to>
                                        <p:strVal val="visible"/>
                                      </p:to>
                                    </p:set>
                                    <p:animEffect transition="in" filter="fade">
                                      <p:cBhvr>
                                        <p:cTn id="7" dur="1000"/>
                                        <p:tgtEl>
                                          <p:spTgt spid="6147">
                                            <p:txEl>
                                              <p:pRg st="1" end="1"/>
                                            </p:txEl>
                                          </p:spTgt>
                                        </p:tgtEl>
                                      </p:cBhvr>
                                    </p:animEffect>
                                    <p:anim calcmode="lin" valueType="num">
                                      <p:cBhvr>
                                        <p:cTn id="8" dur="1000" fill="hold"/>
                                        <p:tgtEl>
                                          <p:spTgt spid="614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14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47">
                                            <p:txEl>
                                              <p:pRg st="3" end="3"/>
                                            </p:txEl>
                                          </p:spTgt>
                                        </p:tgtEl>
                                        <p:attrNameLst>
                                          <p:attrName>style.visibility</p:attrName>
                                        </p:attrNameLst>
                                      </p:cBhvr>
                                      <p:to>
                                        <p:strVal val="visible"/>
                                      </p:to>
                                    </p:set>
                                    <p:animEffect transition="in" filter="fade">
                                      <p:cBhvr>
                                        <p:cTn id="14" dur="1000"/>
                                        <p:tgtEl>
                                          <p:spTgt spid="6147">
                                            <p:txEl>
                                              <p:pRg st="3" end="3"/>
                                            </p:txEl>
                                          </p:spTgt>
                                        </p:tgtEl>
                                      </p:cBhvr>
                                    </p:animEffect>
                                    <p:anim calcmode="lin" valueType="num">
                                      <p:cBhvr>
                                        <p:cTn id="15" dur="1000" fill="hold"/>
                                        <p:tgtEl>
                                          <p:spTgt spid="614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14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147">
                                            <p:txEl>
                                              <p:pRg st="4" end="4"/>
                                            </p:txEl>
                                          </p:spTgt>
                                        </p:tgtEl>
                                        <p:attrNameLst>
                                          <p:attrName>style.visibility</p:attrName>
                                        </p:attrNameLst>
                                      </p:cBhvr>
                                      <p:to>
                                        <p:strVal val="visible"/>
                                      </p:to>
                                    </p:set>
                                    <p:animEffect transition="in" filter="fade">
                                      <p:cBhvr>
                                        <p:cTn id="21" dur="1000"/>
                                        <p:tgtEl>
                                          <p:spTgt spid="6147">
                                            <p:txEl>
                                              <p:pRg st="4" end="4"/>
                                            </p:txEl>
                                          </p:spTgt>
                                        </p:tgtEl>
                                      </p:cBhvr>
                                    </p:animEffect>
                                    <p:anim calcmode="lin" valueType="num">
                                      <p:cBhvr>
                                        <p:cTn id="22" dur="1000" fill="hold"/>
                                        <p:tgtEl>
                                          <p:spTgt spid="614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14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147">
                                            <p:txEl>
                                              <p:pRg st="5" end="5"/>
                                            </p:txEl>
                                          </p:spTgt>
                                        </p:tgtEl>
                                        <p:attrNameLst>
                                          <p:attrName>style.visibility</p:attrName>
                                        </p:attrNameLst>
                                      </p:cBhvr>
                                      <p:to>
                                        <p:strVal val="visible"/>
                                      </p:to>
                                    </p:set>
                                    <p:animEffect transition="in" filter="fade">
                                      <p:cBhvr>
                                        <p:cTn id="28" dur="1000"/>
                                        <p:tgtEl>
                                          <p:spTgt spid="6147">
                                            <p:txEl>
                                              <p:pRg st="5" end="5"/>
                                            </p:txEl>
                                          </p:spTgt>
                                        </p:tgtEl>
                                      </p:cBhvr>
                                    </p:animEffect>
                                    <p:anim calcmode="lin" valueType="num">
                                      <p:cBhvr>
                                        <p:cTn id="29" dur="1000" fill="hold"/>
                                        <p:tgtEl>
                                          <p:spTgt spid="6147">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14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8"/>
          <p:cNvSpPr>
            <a:spLocks noGrp="1" noChangeArrowheads="1"/>
          </p:cNvSpPr>
          <p:nvPr>
            <p:ph type="title"/>
          </p:nvPr>
        </p:nvSpPr>
        <p:spPr>
          <a:xfrm>
            <a:off x="685800" y="609600"/>
            <a:ext cx="6629400" cy="1143000"/>
          </a:xfrm>
          <a:noFill/>
        </p:spPr>
        <p:txBody>
          <a:bodyPr/>
          <a:lstStyle/>
          <a:p>
            <a:pPr algn="l" eaLnBrk="1" hangingPunct="1"/>
            <a:r>
              <a:rPr lang="en-US" sz="3400" b="1" dirty="0" smtClean="0"/>
              <a:t>Locational Arbitrage</a:t>
            </a:r>
          </a:p>
        </p:txBody>
      </p:sp>
      <p:sp>
        <p:nvSpPr>
          <p:cNvPr id="22531" name="Rectangle 1027"/>
          <p:cNvSpPr>
            <a:spLocks noGrp="1" noChangeArrowheads="1"/>
          </p:cNvSpPr>
          <p:nvPr>
            <p:ph idx="1"/>
          </p:nvPr>
        </p:nvSpPr>
        <p:spPr>
          <a:xfrm>
            <a:off x="685800" y="1752600"/>
            <a:ext cx="7772400" cy="4343400"/>
          </a:xfrm>
        </p:spPr>
        <p:txBody>
          <a:bodyPr/>
          <a:lstStyle/>
          <a:p>
            <a:pPr eaLnBrk="1" hangingPunct="1">
              <a:buClr>
                <a:schemeClr val="tx2"/>
              </a:buClr>
              <a:buSzPct val="120000"/>
              <a:tabLst>
                <a:tab pos="1028700" algn="ctr"/>
                <a:tab pos="2171700" algn="ctr"/>
                <a:tab pos="3200400" algn="ctr"/>
                <a:tab pos="4686300" algn="ctr"/>
                <a:tab pos="5829300" algn="ctr"/>
                <a:tab pos="6858000" algn="ctr"/>
              </a:tabLst>
            </a:pPr>
            <a:r>
              <a:rPr lang="en-US" sz="2400" dirty="0" smtClean="0">
                <a:solidFill>
                  <a:srgbClr val="CC0000"/>
                </a:solidFill>
              </a:rPr>
              <a:t>Locational arbitrage</a:t>
            </a:r>
            <a:r>
              <a:rPr lang="en-US" sz="2400" i="1" dirty="0" smtClean="0">
                <a:solidFill>
                  <a:srgbClr val="990033"/>
                </a:solidFill>
              </a:rPr>
              <a:t> </a:t>
            </a:r>
            <a:r>
              <a:rPr lang="en-US" sz="2400" dirty="0" smtClean="0"/>
              <a:t>is possible when a bank’s buying price (bid price) is higher than another bank’s selling price (ask price) for the same currency.</a:t>
            </a:r>
          </a:p>
          <a:p>
            <a:pPr eaLnBrk="1" hangingPunct="1">
              <a:spcBef>
                <a:spcPct val="45000"/>
              </a:spcBef>
              <a:buSzPct val="120000"/>
              <a:buFontTx/>
              <a:buNone/>
              <a:tabLst>
                <a:tab pos="1028700" algn="ctr"/>
                <a:tab pos="2171700" algn="ctr"/>
                <a:tab pos="3200400" algn="ctr"/>
                <a:tab pos="4686300" algn="ctr"/>
                <a:tab pos="5829300" algn="ctr"/>
                <a:tab pos="6858000" algn="ctr"/>
              </a:tabLst>
            </a:pPr>
            <a:r>
              <a:rPr lang="en-US" sz="2400" u="sng" dirty="0" smtClean="0"/>
              <a:t>Example</a:t>
            </a:r>
            <a:endParaRPr lang="en-US" sz="2400" dirty="0" smtClean="0"/>
          </a:p>
          <a:p>
            <a:pPr marL="457200" lvl="1" indent="0" eaLnBrk="1" hangingPunct="1">
              <a:buSzPct val="120000"/>
              <a:buFontTx/>
              <a:buNone/>
              <a:tabLst>
                <a:tab pos="1028700" algn="ctr"/>
                <a:tab pos="2171700" algn="ctr"/>
                <a:tab pos="3200400" algn="ctr"/>
                <a:tab pos="4686300" algn="ctr"/>
                <a:tab pos="5829300" algn="ctr"/>
                <a:tab pos="6858000" algn="ctr"/>
              </a:tabLst>
            </a:pPr>
            <a:r>
              <a:rPr lang="en-US" sz="2400" b="1" dirty="0" smtClean="0"/>
              <a:t>	</a:t>
            </a:r>
            <a:r>
              <a:rPr lang="en-US" sz="2400" b="1" i="1" dirty="0" smtClean="0">
                <a:solidFill>
                  <a:schemeClr val="tx2"/>
                </a:solidFill>
              </a:rPr>
              <a:t>Bank C</a:t>
            </a:r>
            <a:r>
              <a:rPr lang="en-US" sz="2400" b="1" u="sng" dirty="0" smtClean="0"/>
              <a:t>	Bid	Ask	</a:t>
            </a:r>
            <a:r>
              <a:rPr lang="en-US" sz="2400" b="1" i="1" dirty="0" smtClean="0"/>
              <a:t>Bank D</a:t>
            </a:r>
            <a:r>
              <a:rPr lang="en-US" sz="2400" b="1" u="sng" dirty="0" smtClean="0"/>
              <a:t>	Bid	Ask</a:t>
            </a:r>
            <a:endParaRPr lang="en-US" sz="2400" b="1" dirty="0" smtClean="0"/>
          </a:p>
          <a:p>
            <a:pPr marL="457200" lvl="1" indent="0" eaLnBrk="1" hangingPunct="1">
              <a:buSzPct val="120000"/>
              <a:buFontTx/>
              <a:buNone/>
              <a:tabLst>
                <a:tab pos="1028700" algn="ctr"/>
                <a:tab pos="2171700" algn="ctr"/>
                <a:tab pos="3200400" algn="ctr"/>
                <a:tab pos="4686300" algn="ctr"/>
                <a:tab pos="5829300" algn="ctr"/>
                <a:tab pos="6858000" algn="ctr"/>
              </a:tabLst>
            </a:pPr>
            <a:r>
              <a:rPr lang="en-US" sz="2400" b="1" dirty="0" smtClean="0"/>
              <a:t>	</a:t>
            </a:r>
            <a:r>
              <a:rPr lang="en-US" sz="2400" b="1" u="sng" dirty="0" smtClean="0"/>
              <a:t>NZ$</a:t>
            </a:r>
            <a:r>
              <a:rPr lang="en-US" sz="2400" b="1" dirty="0" smtClean="0"/>
              <a:t>	$.635	$.640	</a:t>
            </a:r>
            <a:r>
              <a:rPr lang="en-US" sz="2400" b="1" u="sng" dirty="0" smtClean="0"/>
              <a:t>NZ$</a:t>
            </a:r>
            <a:r>
              <a:rPr lang="en-US" sz="2400" b="1" dirty="0" smtClean="0"/>
              <a:t>	$.645	$.650</a:t>
            </a:r>
          </a:p>
          <a:p>
            <a:pPr marL="457200" lvl="1" indent="0" eaLnBrk="1" hangingPunct="1">
              <a:spcBef>
                <a:spcPct val="25000"/>
              </a:spcBef>
              <a:buFontTx/>
              <a:buNone/>
              <a:tabLst>
                <a:tab pos="1028700" algn="ctr"/>
                <a:tab pos="2171700" algn="ctr"/>
                <a:tab pos="3200400" algn="ctr"/>
                <a:tab pos="4686300" algn="ctr"/>
                <a:tab pos="5829300" algn="ctr"/>
                <a:tab pos="6858000" algn="ctr"/>
              </a:tabLst>
            </a:pPr>
            <a:endParaRPr lang="en-US" sz="2400" dirty="0" smtClean="0"/>
          </a:p>
          <a:p>
            <a:pPr marL="457200" lvl="1" indent="0" eaLnBrk="1" hangingPunct="1">
              <a:spcBef>
                <a:spcPct val="25000"/>
              </a:spcBef>
              <a:buFontTx/>
              <a:buNone/>
              <a:tabLst>
                <a:tab pos="1028700" algn="ctr"/>
                <a:tab pos="2171700" algn="ctr"/>
                <a:tab pos="3200400" algn="ctr"/>
                <a:tab pos="4686300" algn="ctr"/>
                <a:tab pos="5829300" algn="ctr"/>
                <a:tab pos="6858000" algn="ctr"/>
              </a:tabLst>
            </a:pPr>
            <a:r>
              <a:rPr lang="en-US" sz="2400" dirty="0" smtClean="0"/>
              <a:t>Buy NZ$ from Bank C @ $.640, and sell it to Bank D @ $.645. </a:t>
            </a:r>
          </a:p>
          <a:p>
            <a:pPr marL="457200" lvl="1" indent="0" eaLnBrk="1" hangingPunct="1">
              <a:spcBef>
                <a:spcPct val="25000"/>
              </a:spcBef>
              <a:buFontTx/>
              <a:buNone/>
              <a:tabLst>
                <a:tab pos="1028700" algn="ctr"/>
                <a:tab pos="2171700" algn="ctr"/>
                <a:tab pos="3200400" algn="ctr"/>
                <a:tab pos="4686300" algn="ctr"/>
                <a:tab pos="5829300" algn="ctr"/>
                <a:tab pos="6858000" algn="ctr"/>
              </a:tabLst>
            </a:pPr>
            <a:r>
              <a:rPr lang="en-US" sz="2400" dirty="0" smtClean="0"/>
              <a:t>Profit = $.005/NZ$.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 calcmode="lin" valueType="num">
                                      <p:cBhvr additive="base">
                                        <p:cTn id="7" dur="5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531">
                                            <p:txEl>
                                              <p:pRg st="2" end="2"/>
                                            </p:txEl>
                                          </p:spTgt>
                                        </p:tgtEl>
                                        <p:attrNameLst>
                                          <p:attrName>style.visibility</p:attrName>
                                        </p:attrNameLst>
                                      </p:cBhvr>
                                      <p:to>
                                        <p:strVal val="visible"/>
                                      </p:to>
                                    </p:set>
                                    <p:anim calcmode="lin" valueType="num">
                                      <p:cBhvr additive="base">
                                        <p:cTn id="11" dur="5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2531">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2531">
                                            <p:txEl>
                                              <p:pRg st="3" end="3"/>
                                            </p:txEl>
                                          </p:spTgt>
                                        </p:tgtEl>
                                        <p:attrNameLst>
                                          <p:attrName>style.visibility</p:attrName>
                                        </p:attrNameLst>
                                      </p:cBhvr>
                                      <p:to>
                                        <p:strVal val="visible"/>
                                      </p:to>
                                    </p:set>
                                    <p:anim calcmode="lin" valueType="num">
                                      <p:cBhvr additive="base">
                                        <p:cTn id="15" dur="5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2531">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531">
                                            <p:txEl>
                                              <p:pRg st="5" end="5"/>
                                            </p:txEl>
                                          </p:spTgt>
                                        </p:tgtEl>
                                        <p:attrNameLst>
                                          <p:attrName>style.visibility</p:attrName>
                                        </p:attrNameLst>
                                      </p:cBhvr>
                                      <p:to>
                                        <p:strVal val="visible"/>
                                      </p:to>
                                    </p:set>
                                    <p:anim calcmode="lin" valueType="num">
                                      <p:cBhvr additive="base">
                                        <p:cTn id="19" dur="500" fill="hold"/>
                                        <p:tgtEl>
                                          <p:spTgt spid="2253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1">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2531">
                                            <p:txEl>
                                              <p:pRg st="6" end="6"/>
                                            </p:txEl>
                                          </p:spTgt>
                                        </p:tgtEl>
                                        <p:attrNameLst>
                                          <p:attrName>style.visibility</p:attrName>
                                        </p:attrNameLst>
                                      </p:cBhvr>
                                      <p:to>
                                        <p:strVal val="visible"/>
                                      </p:to>
                                    </p:set>
                                    <p:anim calcmode="lin" valueType="num">
                                      <p:cBhvr additive="base">
                                        <p:cTn id="23" dur="500" fill="hold"/>
                                        <p:tgtEl>
                                          <p:spTgt spid="22531">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253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68313" y="333375"/>
            <a:ext cx="8229600" cy="868363"/>
          </a:xfrm>
        </p:spPr>
        <p:txBody>
          <a:bodyPr/>
          <a:lstStyle/>
          <a:p>
            <a:pPr algn="l"/>
            <a:r>
              <a:rPr lang="en-US" b="1" dirty="0" smtClean="0"/>
              <a:t>Locational Arbitrage</a:t>
            </a:r>
            <a:endParaRPr lang="en-GB" dirty="0" smtClean="0"/>
          </a:p>
        </p:txBody>
      </p:sp>
      <p:sp>
        <p:nvSpPr>
          <p:cNvPr id="3" name="Content Placeholder 2"/>
          <p:cNvSpPr>
            <a:spLocks noGrp="1"/>
          </p:cNvSpPr>
          <p:nvPr>
            <p:ph idx="1"/>
          </p:nvPr>
        </p:nvSpPr>
        <p:spPr>
          <a:xfrm>
            <a:off x="468313" y="1125538"/>
            <a:ext cx="8229600" cy="5111750"/>
          </a:xfrm>
        </p:spPr>
        <p:txBody>
          <a:bodyPr/>
          <a:lstStyle/>
          <a:p>
            <a:pPr algn="just"/>
            <a:r>
              <a:rPr lang="en-GB" sz="2400" smtClean="0"/>
              <a:t>Two coin shops buy and sell coins. If Shop A is willing to sell a particular coin for $120, while Shop B is willing to buy that same coin for $130, a person can execute arbitrage</a:t>
            </a:r>
          </a:p>
          <a:p>
            <a:pPr algn="just"/>
            <a:endParaRPr lang="en-GB" sz="2400" smtClean="0"/>
          </a:p>
          <a:p>
            <a:pPr algn="just"/>
            <a:r>
              <a:rPr lang="en-GB" sz="2400" smtClean="0"/>
              <a:t>By purchasing the coin at Shop A for $120 and selling it to Shop B for $130. </a:t>
            </a:r>
          </a:p>
          <a:p>
            <a:pPr algn="just"/>
            <a:endParaRPr lang="en-GB" sz="2400" smtClean="0"/>
          </a:p>
          <a:p>
            <a:pPr algn="just"/>
            <a:r>
              <a:rPr lang="en-GB" sz="2400" smtClean="0"/>
              <a:t>The prices at coin shops can vary because demand conditions may vary among shop locations.  </a:t>
            </a:r>
          </a:p>
          <a:p>
            <a:pPr algn="just"/>
            <a:endParaRPr lang="en-GB" sz="2400" smtClean="0"/>
          </a:p>
          <a:p>
            <a:pPr algn="just"/>
            <a:r>
              <a:rPr lang="en-GB" sz="2400" smtClean="0"/>
              <a:t>If two coin shops are not aware of each other’s prices, the opportunity for arbitrage may occur.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pPr algn="l"/>
            <a:r>
              <a:rPr lang="en-GB" sz="3400" b="1" smtClean="0"/>
              <a:t>Locational Arbitrage</a:t>
            </a:r>
            <a:r>
              <a:rPr lang="en-GB" smtClean="0"/>
              <a:t/>
            </a:r>
            <a:br>
              <a:rPr lang="en-GB" smtClean="0"/>
            </a:br>
            <a:endParaRPr lang="en-GB" smtClean="0"/>
          </a:p>
        </p:txBody>
      </p:sp>
      <p:sp>
        <p:nvSpPr>
          <p:cNvPr id="24579" name="Content Placeholder 2"/>
          <p:cNvSpPr>
            <a:spLocks noGrp="1"/>
          </p:cNvSpPr>
          <p:nvPr>
            <p:ph idx="1"/>
          </p:nvPr>
        </p:nvSpPr>
        <p:spPr>
          <a:xfrm>
            <a:off x="250825" y="1052513"/>
            <a:ext cx="8229600" cy="5184775"/>
          </a:xfrm>
        </p:spPr>
        <p:txBody>
          <a:bodyPr/>
          <a:lstStyle/>
          <a:p>
            <a:pPr algn="just">
              <a:lnSpc>
                <a:spcPct val="150000"/>
              </a:lnSpc>
            </a:pPr>
            <a:r>
              <a:rPr lang="en-GB" sz="2200" smtClean="0"/>
              <a:t>Commercial  banks  providing  foreign  exchange  services normally  quote  about  the same rates  on  currencies,  so shopping  around  may not  necessarily lead  to  a more favourable rate.  </a:t>
            </a:r>
          </a:p>
          <a:p>
            <a:pPr algn="just">
              <a:lnSpc>
                <a:spcPct val="150000"/>
              </a:lnSpc>
            </a:pPr>
            <a:endParaRPr lang="en-GB" sz="2200" smtClean="0"/>
          </a:p>
          <a:p>
            <a:pPr algn="just">
              <a:lnSpc>
                <a:spcPct val="150000"/>
              </a:lnSpc>
            </a:pPr>
            <a:r>
              <a:rPr lang="en-GB" sz="2200" smtClean="0"/>
              <a:t>If the  demand  and  supply conditions  for a particular  currency  vary among  banks, the banks may price that currency at different rates, and market forces will force realignment.</a:t>
            </a:r>
          </a:p>
          <a:p>
            <a:pPr>
              <a:lnSpc>
                <a:spcPct val="150000"/>
              </a:lnSpc>
            </a:pPr>
            <a:endParaRPr lang="en-GB" sz="2200" smtClean="0"/>
          </a:p>
          <a:p>
            <a:pPr>
              <a:lnSpc>
                <a:spcPct val="150000"/>
              </a:lnSpc>
            </a:pPr>
            <a:endParaRPr lang="en-GB" sz="22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68313" y="476250"/>
            <a:ext cx="8229600" cy="1143000"/>
          </a:xfrm>
        </p:spPr>
        <p:txBody>
          <a:bodyPr>
            <a:normAutofit fontScale="90000"/>
          </a:bodyPr>
          <a:lstStyle/>
          <a:p>
            <a:pPr algn="l"/>
            <a:r>
              <a:rPr lang="en-GB" sz="3400" b="1" smtClean="0"/>
              <a:t>Locational Arbitrage</a:t>
            </a:r>
            <a:r>
              <a:rPr lang="en-GB" smtClean="0"/>
              <a:t/>
            </a:r>
            <a:br>
              <a:rPr lang="en-GB" smtClean="0"/>
            </a:br>
            <a:endParaRPr lang="en-GB" smtClean="0"/>
          </a:p>
        </p:txBody>
      </p:sp>
      <p:sp>
        <p:nvSpPr>
          <p:cNvPr id="25603" name="Content Placeholder 2"/>
          <p:cNvSpPr>
            <a:spLocks noGrp="1"/>
          </p:cNvSpPr>
          <p:nvPr>
            <p:ph idx="1"/>
          </p:nvPr>
        </p:nvSpPr>
        <p:spPr>
          <a:xfrm>
            <a:off x="395288" y="1557338"/>
            <a:ext cx="8229600" cy="4525962"/>
          </a:xfrm>
        </p:spPr>
        <p:txBody>
          <a:bodyPr/>
          <a:lstStyle/>
          <a:p>
            <a:pPr algn="just">
              <a:lnSpc>
                <a:spcPct val="150000"/>
              </a:lnSpc>
            </a:pPr>
            <a:r>
              <a:rPr lang="en-GB" sz="2200" smtClean="0"/>
              <a:t>When quoted exchange rates vary among locations, participants in the foreign exchange market can capitalize on the discrepancy. </a:t>
            </a:r>
          </a:p>
          <a:p>
            <a:pPr algn="just">
              <a:lnSpc>
                <a:spcPct val="150000"/>
              </a:lnSpc>
            </a:pPr>
            <a:r>
              <a:rPr lang="en-GB" sz="2200" smtClean="0"/>
              <a:t>Speciﬁcally, they can use locational arbitrage, which is the process of buying a currency at the location  where it is priced cheap and immediately selling it at another  location where it is priced higher.</a:t>
            </a:r>
          </a:p>
          <a:p>
            <a:pPr>
              <a:lnSpc>
                <a:spcPct val="150000"/>
              </a:lnSpc>
            </a:pPr>
            <a:endParaRPr lang="en-GB" sz="2200" smtClean="0"/>
          </a:p>
          <a:p>
            <a:pPr>
              <a:lnSpc>
                <a:spcPct val="150000"/>
              </a:lnSpc>
            </a:pPr>
            <a:endParaRPr lang="en-GB" sz="22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95288" y="260350"/>
            <a:ext cx="8229600" cy="1143000"/>
          </a:xfrm>
        </p:spPr>
        <p:txBody>
          <a:bodyPr/>
          <a:lstStyle/>
          <a:p>
            <a:pPr algn="l"/>
            <a:r>
              <a:rPr lang="en-GB" sz="3400" b="1" smtClean="0"/>
              <a:t>Locational Arbitrage : Example</a:t>
            </a:r>
          </a:p>
        </p:txBody>
      </p:sp>
      <p:sp>
        <p:nvSpPr>
          <p:cNvPr id="9219" name="Content Placeholder 2"/>
          <p:cNvSpPr>
            <a:spLocks noGrp="1"/>
          </p:cNvSpPr>
          <p:nvPr>
            <p:ph idx="1"/>
          </p:nvPr>
        </p:nvSpPr>
        <p:spPr>
          <a:xfrm>
            <a:off x="323850" y="1412875"/>
            <a:ext cx="8229600" cy="4525963"/>
          </a:xfrm>
        </p:spPr>
        <p:txBody>
          <a:bodyPr>
            <a:normAutofit lnSpcReduction="10000"/>
          </a:bodyPr>
          <a:lstStyle/>
          <a:p>
            <a:pPr algn="just"/>
            <a:r>
              <a:rPr lang="en-GB" sz="2400" smtClean="0"/>
              <a:t>Akron Bank and Zyn Bank serve the foreign exchange market by buying and selling currencies. Assume that there is no bid/ask spread. </a:t>
            </a:r>
          </a:p>
          <a:p>
            <a:pPr algn="just"/>
            <a:r>
              <a:rPr lang="en-GB" sz="2400" smtClean="0"/>
              <a:t>The exchange rate quoted at Akron Bank for a British pound is $1.60, while the exchange rate quoted at Zyn Bank is $1.61. </a:t>
            </a:r>
          </a:p>
          <a:p>
            <a:pPr algn="just"/>
            <a:r>
              <a:rPr lang="en-GB" sz="2400" smtClean="0"/>
              <a:t>You could conduct locational arbitrage by purchasing pounds at Akron Bank for $1.60 per pound and then selling them at Zyn Bank for $1.61 per pound. </a:t>
            </a:r>
          </a:p>
          <a:p>
            <a:pPr algn="just"/>
            <a:r>
              <a:rPr lang="en-GB" sz="2400" smtClean="0"/>
              <a:t>Under the condition that there is no bid/ask spread and there are no other costs to conducting this arbitrage strategy, your gain would be $.01 per pound.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1000"/>
                                        <p:tgtEl>
                                          <p:spTgt spid="9219">
                                            <p:txEl>
                                              <p:pRg st="0" end="0"/>
                                            </p:txEl>
                                          </p:spTgt>
                                        </p:tgtEl>
                                      </p:cBhvr>
                                    </p:animEffect>
                                    <p:anim calcmode="lin" valueType="num">
                                      <p:cBhvr>
                                        <p:cTn id="8"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2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219">
                                            <p:txEl>
                                              <p:pRg st="1" end="1"/>
                                            </p:txEl>
                                          </p:spTgt>
                                        </p:tgtEl>
                                        <p:attrNameLst>
                                          <p:attrName>style.visibility</p:attrName>
                                        </p:attrNameLst>
                                      </p:cBhvr>
                                      <p:to>
                                        <p:strVal val="visible"/>
                                      </p:to>
                                    </p:set>
                                    <p:animEffect transition="in" filter="fade">
                                      <p:cBhvr>
                                        <p:cTn id="14" dur="1000"/>
                                        <p:tgtEl>
                                          <p:spTgt spid="9219">
                                            <p:txEl>
                                              <p:pRg st="1" end="1"/>
                                            </p:txEl>
                                          </p:spTgt>
                                        </p:tgtEl>
                                      </p:cBhvr>
                                    </p:animEffect>
                                    <p:anim calcmode="lin" valueType="num">
                                      <p:cBhvr>
                                        <p:cTn id="15"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2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animEffect transition="in" filter="fade">
                                      <p:cBhvr>
                                        <p:cTn id="21" dur="1000"/>
                                        <p:tgtEl>
                                          <p:spTgt spid="9219">
                                            <p:txEl>
                                              <p:pRg st="2" end="2"/>
                                            </p:txEl>
                                          </p:spTgt>
                                        </p:tgtEl>
                                      </p:cBhvr>
                                    </p:animEffect>
                                    <p:anim calcmode="lin" valueType="num">
                                      <p:cBhvr>
                                        <p:cTn id="22" dur="1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2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219">
                                            <p:txEl>
                                              <p:pRg st="3" end="3"/>
                                            </p:txEl>
                                          </p:spTgt>
                                        </p:tgtEl>
                                        <p:attrNameLst>
                                          <p:attrName>style.visibility</p:attrName>
                                        </p:attrNameLst>
                                      </p:cBhvr>
                                      <p:to>
                                        <p:strVal val="visible"/>
                                      </p:to>
                                    </p:set>
                                    <p:animEffect transition="in" filter="fade">
                                      <p:cBhvr>
                                        <p:cTn id="28" dur="1000"/>
                                        <p:tgtEl>
                                          <p:spTgt spid="9219">
                                            <p:txEl>
                                              <p:pRg st="3" end="3"/>
                                            </p:txEl>
                                          </p:spTgt>
                                        </p:tgtEl>
                                      </p:cBhvr>
                                    </p:animEffect>
                                    <p:anim calcmode="lin" valueType="num">
                                      <p:cBhvr>
                                        <p:cTn id="29" dur="1000" fill="hold"/>
                                        <p:tgtEl>
                                          <p:spTgt spid="921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21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algn="l"/>
            <a:r>
              <a:rPr lang="en-GB" sz="3400" b="1" smtClean="0"/>
              <a:t>Locational Arbitrage</a:t>
            </a:r>
            <a:endParaRPr lang="en-GB" sz="3400" smtClean="0"/>
          </a:p>
        </p:txBody>
      </p:sp>
      <p:sp>
        <p:nvSpPr>
          <p:cNvPr id="27651" name="Content Placeholder 2"/>
          <p:cNvSpPr>
            <a:spLocks noGrp="1"/>
          </p:cNvSpPr>
          <p:nvPr>
            <p:ph idx="1"/>
          </p:nvPr>
        </p:nvSpPr>
        <p:spPr>
          <a:xfrm>
            <a:off x="457200" y="1600200"/>
            <a:ext cx="8229600" cy="3700463"/>
          </a:xfrm>
        </p:spPr>
        <p:txBody>
          <a:bodyPr/>
          <a:lstStyle/>
          <a:p>
            <a:pPr algn="just">
              <a:lnSpc>
                <a:spcPct val="150000"/>
              </a:lnSpc>
            </a:pPr>
            <a:r>
              <a:rPr lang="en-GB" sz="2400" smtClean="0"/>
              <a:t>The gain is risk free in that you knew when you purchased the pounds how much you could sell them for. Also, you did not have to tie your funds up for any length of time. </a:t>
            </a:r>
          </a:p>
          <a:p>
            <a:pPr algn="just">
              <a:lnSpc>
                <a:spcPct val="150000"/>
              </a:lnSpc>
            </a:pPr>
            <a:endParaRPr lang="en-GB" sz="24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68313" y="333375"/>
            <a:ext cx="8229600" cy="1143000"/>
          </a:xfrm>
        </p:spPr>
        <p:txBody>
          <a:bodyPr/>
          <a:lstStyle/>
          <a:p>
            <a:pPr algn="l"/>
            <a:r>
              <a:rPr lang="en-GB" sz="3400" b="1" smtClean="0"/>
              <a:t>Locational Arbitrage : Example</a:t>
            </a:r>
          </a:p>
        </p:txBody>
      </p:sp>
      <p:sp>
        <p:nvSpPr>
          <p:cNvPr id="10243" name="Content Placeholder 2"/>
          <p:cNvSpPr>
            <a:spLocks noGrp="1"/>
          </p:cNvSpPr>
          <p:nvPr>
            <p:ph idx="1"/>
          </p:nvPr>
        </p:nvSpPr>
        <p:spPr>
          <a:xfrm>
            <a:off x="395288" y="1755775"/>
            <a:ext cx="8158162" cy="4841875"/>
          </a:xfrm>
        </p:spPr>
        <p:txBody>
          <a:bodyPr/>
          <a:lstStyle/>
          <a:p>
            <a:pPr algn="just"/>
            <a:r>
              <a:rPr lang="en-GB" sz="2400" smtClean="0"/>
              <a:t>Locational  arbitrage  is normally conducted by banks or other  foreign exchange dealers whose computers can continuously monitor the quotes provided by other banks. </a:t>
            </a:r>
          </a:p>
          <a:p>
            <a:pPr algn="just"/>
            <a:endParaRPr lang="en-GB" sz="2400" smtClean="0"/>
          </a:p>
          <a:p>
            <a:pPr algn="just"/>
            <a:r>
              <a:rPr lang="en-GB" sz="2400" smtClean="0"/>
              <a:t>If other banks noticed a discrepancy between Akron Bank and Zyn Bank, they would quickly engage in locational arbitrage to earn an immediate risk-free proﬁt. </a:t>
            </a:r>
          </a:p>
          <a:p>
            <a:pPr algn="just"/>
            <a:endParaRPr lang="en-GB" sz="2400" smtClean="0"/>
          </a:p>
          <a:p>
            <a:pPr algn="just"/>
            <a:endParaRPr lang="en-GB" sz="24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1000"/>
                                        <p:tgtEl>
                                          <p:spTgt spid="10243">
                                            <p:txEl>
                                              <p:pRg st="0" end="0"/>
                                            </p:txEl>
                                          </p:spTgt>
                                        </p:tgtEl>
                                      </p:cBhvr>
                                    </p:animEffect>
                                    <p:anim calcmode="lin" valueType="num">
                                      <p:cBhvr>
                                        <p:cTn id="8" dur="10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2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243">
                                            <p:txEl>
                                              <p:pRg st="2" end="2"/>
                                            </p:txEl>
                                          </p:spTgt>
                                        </p:tgtEl>
                                        <p:attrNameLst>
                                          <p:attrName>style.visibility</p:attrName>
                                        </p:attrNameLst>
                                      </p:cBhvr>
                                      <p:to>
                                        <p:strVal val="visible"/>
                                      </p:to>
                                    </p:set>
                                    <p:animEffect transition="in" filter="fade">
                                      <p:cBhvr>
                                        <p:cTn id="14" dur="1000"/>
                                        <p:tgtEl>
                                          <p:spTgt spid="10243">
                                            <p:txEl>
                                              <p:pRg st="2" end="2"/>
                                            </p:txEl>
                                          </p:spTgt>
                                        </p:tgtEl>
                                      </p:cBhvr>
                                    </p:animEffect>
                                    <p:anim calcmode="lin" valueType="num">
                                      <p:cBhvr>
                                        <p:cTn id="15" dur="10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024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algn="l"/>
            <a:r>
              <a:rPr lang="en-GB" sz="3400" b="1" smtClean="0"/>
              <a:t>Gains from Locational Arbitrage</a:t>
            </a:r>
          </a:p>
        </p:txBody>
      </p:sp>
      <p:sp>
        <p:nvSpPr>
          <p:cNvPr id="11267" name="Content Placeholder 2"/>
          <p:cNvSpPr>
            <a:spLocks noGrp="1"/>
          </p:cNvSpPr>
          <p:nvPr>
            <p:ph idx="1"/>
          </p:nvPr>
        </p:nvSpPr>
        <p:spPr>
          <a:xfrm>
            <a:off x="468313" y="1268413"/>
            <a:ext cx="8229600" cy="4997450"/>
          </a:xfrm>
        </p:spPr>
        <p:txBody>
          <a:bodyPr>
            <a:normAutofit fontScale="92500"/>
          </a:bodyPr>
          <a:lstStyle/>
          <a:p>
            <a:pPr algn="just">
              <a:lnSpc>
                <a:spcPct val="150000"/>
              </a:lnSpc>
            </a:pPr>
            <a:r>
              <a:rPr lang="en-GB" sz="2200" smtClean="0"/>
              <a:t>Your gain  from  locational  arbitrage is based on the amount  of money that you use to capitalize on the exchange rate discrepancy, along with the size of the discrepancy.</a:t>
            </a:r>
          </a:p>
          <a:p>
            <a:pPr algn="just">
              <a:lnSpc>
                <a:spcPct val="150000"/>
              </a:lnSpc>
            </a:pPr>
            <a:endParaRPr lang="en-GB" sz="2200" smtClean="0"/>
          </a:p>
          <a:p>
            <a:pPr algn="just">
              <a:lnSpc>
                <a:spcPct val="150000"/>
              </a:lnSpc>
            </a:pPr>
            <a:r>
              <a:rPr lang="en-GB" sz="2200" smtClean="0"/>
              <a:t>Your gain may appear to be small relative to your investment  of $10,000. </a:t>
            </a:r>
          </a:p>
          <a:p>
            <a:pPr algn="just">
              <a:lnSpc>
                <a:spcPct val="150000"/>
              </a:lnSpc>
            </a:pPr>
            <a:endParaRPr lang="en-GB" sz="2200" smtClean="0"/>
          </a:p>
          <a:p>
            <a:pPr algn="just">
              <a:lnSpc>
                <a:spcPct val="150000"/>
              </a:lnSpc>
            </a:pPr>
            <a:r>
              <a:rPr lang="en-GB" sz="2200" smtClean="0"/>
              <a:t>However, consider that you did not have to tie up your funds. Your round-trip transaction  could take place over a telecommunications network within a matter of seconds. </a:t>
            </a:r>
          </a:p>
          <a:p>
            <a:pPr algn="just">
              <a:lnSpc>
                <a:spcPct val="150000"/>
              </a:lnSpc>
            </a:pPr>
            <a:endParaRPr lang="en-GB" sz="2200" smtClean="0"/>
          </a:p>
          <a:p>
            <a:pPr algn="just">
              <a:lnSpc>
                <a:spcPct val="150000"/>
              </a:lnSpc>
            </a:pPr>
            <a:endParaRPr lang="en-GB" sz="22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1000"/>
                                        <p:tgtEl>
                                          <p:spTgt spid="11267">
                                            <p:txEl>
                                              <p:pRg st="0" end="0"/>
                                            </p:txEl>
                                          </p:spTgt>
                                        </p:tgtEl>
                                      </p:cBhvr>
                                    </p:animEffect>
                                    <p:anim calcmode="lin" valueType="num">
                                      <p:cBhvr>
                                        <p:cTn id="8" dur="10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67">
                                            <p:txEl>
                                              <p:pRg st="2" end="2"/>
                                            </p:txEl>
                                          </p:spTgt>
                                        </p:tgtEl>
                                        <p:attrNameLst>
                                          <p:attrName>style.visibility</p:attrName>
                                        </p:attrNameLst>
                                      </p:cBhvr>
                                      <p:to>
                                        <p:strVal val="visible"/>
                                      </p:to>
                                    </p:set>
                                    <p:animEffect transition="in" filter="fade">
                                      <p:cBhvr>
                                        <p:cTn id="14" dur="1000"/>
                                        <p:tgtEl>
                                          <p:spTgt spid="11267">
                                            <p:txEl>
                                              <p:pRg st="2" end="2"/>
                                            </p:txEl>
                                          </p:spTgt>
                                        </p:tgtEl>
                                      </p:cBhvr>
                                    </p:animEffect>
                                    <p:anim calcmode="lin" valueType="num">
                                      <p:cBhvr>
                                        <p:cTn id="15" dur="10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12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267">
                                            <p:txEl>
                                              <p:pRg st="4" end="4"/>
                                            </p:txEl>
                                          </p:spTgt>
                                        </p:tgtEl>
                                        <p:attrNameLst>
                                          <p:attrName>style.visibility</p:attrName>
                                        </p:attrNameLst>
                                      </p:cBhvr>
                                      <p:to>
                                        <p:strVal val="visible"/>
                                      </p:to>
                                    </p:set>
                                    <p:animEffect transition="in" filter="fade">
                                      <p:cBhvr>
                                        <p:cTn id="21" dur="1000"/>
                                        <p:tgtEl>
                                          <p:spTgt spid="11267">
                                            <p:txEl>
                                              <p:pRg st="4" end="4"/>
                                            </p:txEl>
                                          </p:spTgt>
                                        </p:tgtEl>
                                      </p:cBhvr>
                                    </p:animEffect>
                                    <p:anim calcmode="lin" valueType="num">
                                      <p:cBhvr>
                                        <p:cTn id="22" dur="10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1126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a:xfrm>
            <a:off x="685800" y="609600"/>
            <a:ext cx="6629400" cy="1143000"/>
          </a:xfrm>
          <a:noFill/>
        </p:spPr>
        <p:txBody>
          <a:bodyPr/>
          <a:lstStyle/>
          <a:p>
            <a:pPr algn="l" eaLnBrk="1" hangingPunct="1"/>
            <a:r>
              <a:rPr lang="en-US" sz="3400" b="1" smtClean="0"/>
              <a:t>Triangular Arbitrage</a:t>
            </a:r>
          </a:p>
        </p:txBody>
      </p:sp>
      <p:sp>
        <p:nvSpPr>
          <p:cNvPr id="131075" name="Rectangle 3"/>
          <p:cNvSpPr>
            <a:spLocks noGrp="1" noChangeArrowheads="1"/>
          </p:cNvSpPr>
          <p:nvPr>
            <p:ph idx="1"/>
          </p:nvPr>
        </p:nvSpPr>
        <p:spPr>
          <a:xfrm>
            <a:off x="685800" y="1752600"/>
            <a:ext cx="7772400" cy="4343400"/>
          </a:xfrm>
        </p:spPr>
        <p:txBody>
          <a:bodyPr rtlCol="0">
            <a:normAutofit lnSpcReduction="10000"/>
          </a:bodyPr>
          <a:lstStyle/>
          <a:p>
            <a:pPr algn="just" eaLnBrk="1" fontAlgn="auto" hangingPunct="1">
              <a:lnSpc>
                <a:spcPct val="95000"/>
              </a:lnSpc>
              <a:spcBef>
                <a:spcPct val="40000"/>
              </a:spcBef>
              <a:spcAft>
                <a:spcPts val="0"/>
              </a:spcAft>
              <a:buClr>
                <a:schemeClr val="tx2"/>
              </a:buClr>
              <a:buSzPct val="120000"/>
              <a:buFont typeface="Arial" pitchFamily="34" charset="0"/>
              <a:buChar char="•"/>
              <a:tabLst>
                <a:tab pos="2343150" algn="ctr"/>
                <a:tab pos="5143500" algn="ctr"/>
                <a:tab pos="6743700" algn="ctr"/>
              </a:tabLst>
              <a:defRPr/>
            </a:pPr>
            <a:r>
              <a:rPr lang="en-US" dirty="0" smtClean="0">
                <a:solidFill>
                  <a:srgbClr val="CC0000"/>
                </a:solidFill>
              </a:rPr>
              <a:t>Triangular arbitrage</a:t>
            </a:r>
            <a:r>
              <a:rPr lang="en-US" i="1" dirty="0" smtClean="0">
                <a:solidFill>
                  <a:srgbClr val="990033"/>
                </a:solidFill>
              </a:rPr>
              <a:t> </a:t>
            </a:r>
            <a:r>
              <a:rPr lang="en-US" dirty="0" smtClean="0"/>
              <a:t>is possible when a cross exchange rate quote differs from the rate calculated from spot rate quotes.</a:t>
            </a:r>
          </a:p>
          <a:p>
            <a:pPr algn="just" eaLnBrk="1" fontAlgn="auto" hangingPunct="1">
              <a:lnSpc>
                <a:spcPct val="95000"/>
              </a:lnSpc>
              <a:spcAft>
                <a:spcPts val="0"/>
              </a:spcAft>
              <a:buFontTx/>
              <a:buNone/>
              <a:tabLst>
                <a:tab pos="2343150" algn="ctr"/>
                <a:tab pos="5143500" algn="ctr"/>
                <a:tab pos="6743700" algn="ctr"/>
              </a:tabLst>
              <a:defRPr/>
            </a:pPr>
            <a:r>
              <a:rPr lang="en-US" u="sng" dirty="0" smtClean="0"/>
              <a:t>Example</a:t>
            </a:r>
            <a:r>
              <a:rPr lang="en-US" dirty="0" smtClean="0"/>
              <a:t>		</a:t>
            </a:r>
            <a:r>
              <a:rPr lang="en-US" u="sng" dirty="0" smtClean="0"/>
              <a:t>Bid</a:t>
            </a:r>
            <a:r>
              <a:rPr lang="en-US" dirty="0" smtClean="0"/>
              <a:t>	</a:t>
            </a:r>
            <a:r>
              <a:rPr lang="en-US" u="sng" dirty="0" smtClean="0"/>
              <a:t>Ask</a:t>
            </a:r>
            <a:endParaRPr lang="en-US" dirty="0" smtClean="0"/>
          </a:p>
          <a:p>
            <a:pPr marL="457200" lvl="1" indent="0" algn="just" eaLnBrk="1" fontAlgn="auto" hangingPunct="1">
              <a:spcAft>
                <a:spcPts val="0"/>
              </a:spcAft>
              <a:buFontTx/>
              <a:buNone/>
              <a:tabLst>
                <a:tab pos="2343150" algn="ctr"/>
                <a:tab pos="5143500" algn="ctr"/>
                <a:tab pos="6743700" algn="ctr"/>
              </a:tabLst>
              <a:defRPr/>
            </a:pPr>
            <a:r>
              <a:rPr lang="en-US" sz="2400" b="1" dirty="0" smtClean="0"/>
              <a:t>	British pound (£)	$1.60	$1.61</a:t>
            </a:r>
          </a:p>
          <a:p>
            <a:pPr marL="457200" lvl="1" indent="0" algn="just" eaLnBrk="1" fontAlgn="auto" hangingPunct="1">
              <a:spcBef>
                <a:spcPct val="0"/>
              </a:spcBef>
              <a:spcAft>
                <a:spcPts val="0"/>
              </a:spcAft>
              <a:buFontTx/>
              <a:buNone/>
              <a:tabLst>
                <a:tab pos="2343150" algn="ctr"/>
                <a:tab pos="5143500" algn="ctr"/>
                <a:tab pos="6743700" algn="ctr"/>
              </a:tabLst>
              <a:defRPr/>
            </a:pPr>
            <a:r>
              <a:rPr lang="en-US" sz="2400" b="1" dirty="0" smtClean="0"/>
              <a:t>	Malaysian ringgit (MYR)	$.200	$.202</a:t>
            </a:r>
          </a:p>
          <a:p>
            <a:pPr marL="457200" lvl="1" indent="0" algn="just" eaLnBrk="1" fontAlgn="auto" hangingPunct="1">
              <a:spcBef>
                <a:spcPct val="0"/>
              </a:spcBef>
              <a:spcAft>
                <a:spcPts val="0"/>
              </a:spcAft>
              <a:buFontTx/>
              <a:buNone/>
              <a:tabLst>
                <a:tab pos="2343150" algn="ctr"/>
                <a:tab pos="5143500" algn="ctr"/>
                <a:tab pos="6743700" algn="ctr"/>
              </a:tabLst>
              <a:defRPr/>
            </a:pPr>
            <a:r>
              <a:rPr lang="en-US" sz="2400" b="1" dirty="0" smtClean="0"/>
              <a:t>	British pound (£)	MYR8.10	MYR8.20</a:t>
            </a:r>
          </a:p>
          <a:p>
            <a:pPr marL="457200" lvl="1" indent="0" algn="just" eaLnBrk="1" fontAlgn="auto" hangingPunct="1">
              <a:lnSpc>
                <a:spcPct val="95000"/>
              </a:lnSpc>
              <a:spcBef>
                <a:spcPct val="30000"/>
              </a:spcBef>
              <a:spcAft>
                <a:spcPts val="0"/>
              </a:spcAft>
              <a:buFontTx/>
              <a:buNone/>
              <a:tabLst>
                <a:tab pos="2343150" algn="ctr"/>
                <a:tab pos="5143500" algn="ctr"/>
                <a:tab pos="6743700" algn="ctr"/>
              </a:tabLst>
              <a:defRPr/>
            </a:pPr>
            <a:r>
              <a:rPr lang="en-US" dirty="0" smtClean="0"/>
              <a:t>MYR8.10/£ </a:t>
            </a:r>
            <a:r>
              <a:rPr lang="en-US" dirty="0" smtClean="0">
                <a:sym typeface="Symbol" pitchFamily="18" charset="2"/>
              </a:rPr>
              <a:t> $.200/MYR = $1.62/</a:t>
            </a:r>
            <a:r>
              <a:rPr lang="en-US" dirty="0" smtClean="0"/>
              <a:t>£</a:t>
            </a:r>
          </a:p>
          <a:p>
            <a:pPr marL="457200" lvl="1" indent="0" algn="just" eaLnBrk="1" fontAlgn="auto" hangingPunct="1">
              <a:lnSpc>
                <a:spcPct val="95000"/>
              </a:lnSpc>
              <a:spcBef>
                <a:spcPct val="0"/>
              </a:spcBef>
              <a:spcAft>
                <a:spcPts val="0"/>
              </a:spcAft>
              <a:buFontTx/>
              <a:buNone/>
              <a:tabLst>
                <a:tab pos="2343150" algn="ctr"/>
                <a:tab pos="5143500" algn="ctr"/>
                <a:tab pos="6743700" algn="ctr"/>
              </a:tabLst>
              <a:defRPr/>
            </a:pPr>
            <a:r>
              <a:rPr lang="en-US" dirty="0" smtClean="0"/>
              <a:t>Buy £ @ $1.61, convert @ MYR8.10/£, then sell MYR @ $.200. Profit = $.01/£.</a:t>
            </a:r>
            <a:endParaRPr lang="en-US" sz="2000" dirty="0" smtClean="0">
              <a:sym typeface="Symbol" pitchFamily="18" charset="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fontScale="90000"/>
          </a:bodyPr>
          <a:lstStyle/>
          <a:p>
            <a:pPr eaLnBrk="1" hangingPunct="1">
              <a:lnSpc>
                <a:spcPct val="95000"/>
              </a:lnSpc>
              <a:tabLst>
                <a:tab pos="2343150" algn="ctr"/>
                <a:tab pos="5143500" algn="ctr"/>
                <a:tab pos="6743700" algn="ctr"/>
              </a:tabLst>
            </a:pPr>
            <a:r>
              <a:rPr lang="en-US" sz="1800" u="sng" smtClean="0"/>
              <a:t>		Bid</a:t>
            </a:r>
            <a:r>
              <a:rPr lang="en-US" sz="1800" smtClean="0"/>
              <a:t>	</a:t>
            </a:r>
            <a:r>
              <a:rPr lang="en-US" sz="1800" u="sng" smtClean="0"/>
              <a:t>Ask</a:t>
            </a:r>
            <a:r>
              <a:rPr lang="en-US" sz="1800" smtClean="0"/>
              <a:t/>
            </a:r>
            <a:br>
              <a:rPr lang="en-US" sz="1800" smtClean="0"/>
            </a:br>
            <a:r>
              <a:rPr lang="en-US" sz="1800" b="1" smtClean="0"/>
              <a:t>	British pound (£)	$1.60	$1.61</a:t>
            </a:r>
            <a:br>
              <a:rPr lang="en-US" sz="1800" b="1" smtClean="0"/>
            </a:br>
            <a:r>
              <a:rPr lang="en-US" sz="1800" b="1" smtClean="0"/>
              <a:t>	Malaysian ringgit (MYR)	$0.200	$.202</a:t>
            </a:r>
            <a:br>
              <a:rPr lang="en-US" sz="1800" b="1" smtClean="0"/>
            </a:br>
            <a:r>
              <a:rPr lang="en-US" sz="1800" b="1" smtClean="0"/>
              <a:t>	British pound (£)	MYR8.10	MYR8.20</a:t>
            </a:r>
            <a:br>
              <a:rPr lang="en-US" sz="1800" b="1" smtClean="0"/>
            </a:br>
            <a:endParaRPr lang="en-GB" sz="18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Review</a:t>
            </a:r>
            <a:endParaRPr lang="en-US" dirty="0"/>
          </a:p>
        </p:txBody>
      </p:sp>
      <p:sp>
        <p:nvSpPr>
          <p:cNvPr id="3" name="Content Placeholder 2"/>
          <p:cNvSpPr>
            <a:spLocks noGrp="1"/>
          </p:cNvSpPr>
          <p:nvPr>
            <p:ph idx="1"/>
          </p:nvPr>
        </p:nvSpPr>
        <p:spPr/>
        <p:txBody>
          <a:bodyPr>
            <a:normAutofit/>
          </a:bodyPr>
          <a:lstStyle/>
          <a:p>
            <a:pPr>
              <a:lnSpc>
                <a:spcPct val="150000"/>
              </a:lnSpc>
            </a:pPr>
            <a:r>
              <a:rPr lang="en-US" sz="2400" dirty="0" smtClean="0"/>
              <a:t>Government Controls</a:t>
            </a:r>
          </a:p>
          <a:p>
            <a:pPr>
              <a:lnSpc>
                <a:spcPct val="150000"/>
              </a:lnSpc>
            </a:pPr>
            <a:r>
              <a:rPr lang="en-US" sz="2400" dirty="0" smtClean="0"/>
              <a:t>Arbitrage Opportunity</a:t>
            </a:r>
          </a:p>
          <a:p>
            <a:pPr lvl="1">
              <a:lnSpc>
                <a:spcPct val="150000"/>
              </a:lnSpc>
            </a:pPr>
            <a:r>
              <a:rPr lang="en-US" sz="2400" dirty="0" smtClean="0"/>
              <a:t>Locational Arbitrage</a:t>
            </a:r>
          </a:p>
          <a:p>
            <a:pPr lvl="2">
              <a:lnSpc>
                <a:spcPct val="150000"/>
              </a:lnSpc>
            </a:pPr>
            <a:r>
              <a:rPr lang="en-US" dirty="0" smtClean="0"/>
              <a:t>Banks/Individuals</a:t>
            </a:r>
          </a:p>
          <a:p>
            <a:pPr lvl="1">
              <a:lnSpc>
                <a:spcPct val="150000"/>
              </a:lnSpc>
            </a:pPr>
            <a:r>
              <a:rPr lang="en-US" sz="2400" dirty="0" smtClean="0"/>
              <a:t> Triangular Arbitrage</a:t>
            </a:r>
          </a:p>
          <a:p>
            <a:pPr>
              <a:lnSpc>
                <a:spcPct val="150000"/>
              </a:lnSpc>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781</Words>
  <Application>Microsoft Office PowerPoint</Application>
  <PresentationFormat>On-screen Show (4:3)</PresentationFormat>
  <Paragraphs>109</Paragraphs>
  <Slides>18</Slides>
  <Notes>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International Finance</vt:lpstr>
      <vt:lpstr>Review</vt:lpstr>
      <vt:lpstr>International Arbitrage &amp; Interest Rate Parity</vt:lpstr>
      <vt:lpstr>Impact of Government Actions on Exchange Rates</vt:lpstr>
      <vt:lpstr>Lecture Objectives</vt:lpstr>
      <vt:lpstr>International Arbitrage</vt:lpstr>
      <vt:lpstr>International Arbitrage</vt:lpstr>
      <vt:lpstr>Locational Arbitrage</vt:lpstr>
      <vt:lpstr>Locational Arbitrage</vt:lpstr>
      <vt:lpstr>Locational Arbitrage </vt:lpstr>
      <vt:lpstr>Locational Arbitrage </vt:lpstr>
      <vt:lpstr>Locational Arbitrage : Example</vt:lpstr>
      <vt:lpstr>Locational Arbitrage</vt:lpstr>
      <vt:lpstr>Locational Arbitrage : Example</vt:lpstr>
      <vt:lpstr>Gains from Locational Arbitrage</vt:lpstr>
      <vt:lpstr>Triangular Arbitrage</vt:lpstr>
      <vt:lpstr>  Bid Ask  British pound (£) $1.60 $1.61  Malaysian ringgit (MYR) $0.200 $.202  British pound (£) MYR8.10 MYR8.20 </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Finance</dc:title>
  <dc:creator>NTS</dc:creator>
  <cp:lastModifiedBy>NTS</cp:lastModifiedBy>
  <cp:revision>9</cp:revision>
  <dcterms:created xsi:type="dcterms:W3CDTF">2014-06-09T09:42:20Z</dcterms:created>
  <dcterms:modified xsi:type="dcterms:W3CDTF">2014-06-09T11:15:56Z</dcterms:modified>
</cp:coreProperties>
</file>