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288" r:id="rId2"/>
    <p:sldId id="291" r:id="rId3"/>
    <p:sldId id="290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92" r:id="rId2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558" y="-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5D1ADF5-920B-40AD-84E6-EEC6508CED3B}" type="datetimeFigureOut">
              <a:rPr lang="en-US" smtClean="0"/>
              <a:pPr/>
              <a:t>6/5/2014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7BFCBAD-2BB1-413C-81A0-B0F54B530FFC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50938" y="692150"/>
            <a:ext cx="4556125" cy="34163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529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50938" y="692150"/>
            <a:ext cx="4556125" cy="34163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632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050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50938" y="692150"/>
            <a:ext cx="4556125" cy="3416300"/>
          </a:xfrm>
          <a:noFill/>
          <a:ln cap="flat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3491" name="Rectangle 2051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50938" y="692150"/>
            <a:ext cx="4556125" cy="3416300"/>
          </a:xfrm>
          <a:noFill/>
          <a:ln cap="flat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4515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94AB40-E9B8-42A7-A8B6-0E384DFD1B49}" type="datetimeFigureOut">
              <a:rPr lang="en-US" smtClean="0"/>
              <a:pPr/>
              <a:t>6/5/2014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08633D-FFE3-4517-99E3-974B789279A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94AB40-E9B8-42A7-A8B6-0E384DFD1B49}" type="datetimeFigureOut">
              <a:rPr lang="en-US" smtClean="0"/>
              <a:pPr/>
              <a:t>6/5/2014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08633D-FFE3-4517-99E3-974B789279A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94AB40-E9B8-42A7-A8B6-0E384DFD1B49}" type="datetimeFigureOut">
              <a:rPr lang="en-US" smtClean="0"/>
              <a:pPr/>
              <a:t>6/5/2014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08633D-FFE3-4517-99E3-974B789279A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94AB40-E9B8-42A7-A8B6-0E384DFD1B49}" type="datetimeFigureOut">
              <a:rPr lang="en-US" smtClean="0"/>
              <a:pPr/>
              <a:t>6/5/2014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08633D-FFE3-4517-99E3-974B789279A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94AB40-E9B8-42A7-A8B6-0E384DFD1B49}" type="datetimeFigureOut">
              <a:rPr lang="en-US" smtClean="0"/>
              <a:pPr/>
              <a:t>6/5/2014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08633D-FFE3-4517-99E3-974B789279A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94AB40-E9B8-42A7-A8B6-0E384DFD1B49}" type="datetimeFigureOut">
              <a:rPr lang="en-US" smtClean="0"/>
              <a:pPr/>
              <a:t>6/5/2014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08633D-FFE3-4517-99E3-974B789279A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94AB40-E9B8-42A7-A8B6-0E384DFD1B49}" type="datetimeFigureOut">
              <a:rPr lang="en-US" smtClean="0"/>
              <a:pPr/>
              <a:t>6/5/2014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08633D-FFE3-4517-99E3-974B789279A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94AB40-E9B8-42A7-A8B6-0E384DFD1B49}" type="datetimeFigureOut">
              <a:rPr lang="en-US" smtClean="0"/>
              <a:pPr/>
              <a:t>6/5/2014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08633D-FFE3-4517-99E3-974B789279A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94AB40-E9B8-42A7-A8B6-0E384DFD1B49}" type="datetimeFigureOut">
              <a:rPr lang="en-US" smtClean="0"/>
              <a:pPr/>
              <a:t>6/5/2014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08633D-FFE3-4517-99E3-974B789279A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94AB40-E9B8-42A7-A8B6-0E384DFD1B49}" type="datetimeFigureOut">
              <a:rPr lang="en-US" smtClean="0"/>
              <a:pPr/>
              <a:t>6/5/2014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08633D-FFE3-4517-99E3-974B789279A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94AB40-E9B8-42A7-A8B6-0E384DFD1B49}" type="datetimeFigureOut">
              <a:rPr lang="en-US" smtClean="0"/>
              <a:pPr/>
              <a:t>6/5/2014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08633D-FFE3-4517-99E3-974B789279A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94AB40-E9B8-42A7-A8B6-0E384DFD1B49}" type="datetimeFigureOut">
              <a:rPr lang="en-US" smtClean="0"/>
              <a:pPr/>
              <a:t>6/5/2014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08633D-FFE3-4517-99E3-974B789279A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1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Title 4"/>
          <p:cNvSpPr>
            <a:spLocks noGrp="1"/>
          </p:cNvSpPr>
          <p:nvPr>
            <p:ph type="title"/>
          </p:nvPr>
        </p:nvSpPr>
        <p:spPr>
          <a:xfrm>
            <a:off x="900113" y="2492375"/>
            <a:ext cx="7772400" cy="1362075"/>
          </a:xfrm>
        </p:spPr>
        <p:txBody>
          <a:bodyPr/>
          <a:lstStyle/>
          <a:p>
            <a:r>
              <a:rPr lang="en-US" cap="none" smtClean="0"/>
              <a:t>INTERNATIONAL FINANCE</a:t>
            </a:r>
            <a:endParaRPr lang="en-GB" cap="none" smtClean="0"/>
          </a:p>
        </p:txBody>
      </p:sp>
      <p:pic>
        <p:nvPicPr>
          <p:cNvPr id="1028" name="Picture 24" descr="D:\Virtual Campus\Lec International Finance\images\IFM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708400" y="3860800"/>
            <a:ext cx="4679950" cy="2736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6"/>
          <p:cNvSpPr/>
          <p:nvPr/>
        </p:nvSpPr>
        <p:spPr>
          <a:xfrm>
            <a:off x="684213" y="1268413"/>
            <a:ext cx="2735262" cy="646112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600" i="1" dirty="0">
                <a:latin typeface="+mj-lt"/>
                <a:cs typeface="+mn-cs"/>
              </a:rPr>
              <a:t>Lecture </a:t>
            </a:r>
            <a:r>
              <a:rPr lang="en-US" sz="3600" i="1" dirty="0" smtClean="0">
                <a:latin typeface="+mj-lt"/>
                <a:cs typeface="+mn-cs"/>
              </a:rPr>
              <a:t>15</a:t>
            </a:r>
            <a:endParaRPr lang="en-GB" sz="3600" i="1" dirty="0">
              <a:latin typeface="+mj-lt"/>
              <a:cs typeface="+mn-cs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Review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2400" dirty="0" smtClean="0"/>
              <a:t>Exchange Rate System</a:t>
            </a:r>
          </a:p>
          <a:p>
            <a:endParaRPr lang="en-US" sz="2400" dirty="0" smtClean="0"/>
          </a:p>
          <a:p>
            <a:pPr lvl="1"/>
            <a:r>
              <a:rPr lang="en-US" sz="2000" dirty="0" smtClean="0"/>
              <a:t>Fixed Exchange Rate </a:t>
            </a:r>
          </a:p>
          <a:p>
            <a:pPr lvl="1"/>
            <a:r>
              <a:rPr lang="en-US" sz="2000" dirty="0" smtClean="0"/>
              <a:t>Freely Floating </a:t>
            </a:r>
          </a:p>
          <a:p>
            <a:pPr lvl="1"/>
            <a:r>
              <a:rPr lang="en-US" sz="2000" dirty="0" smtClean="0"/>
              <a:t>Managed Float</a:t>
            </a:r>
          </a:p>
          <a:p>
            <a:pPr lvl="1"/>
            <a:r>
              <a:rPr lang="en-US" sz="2000" dirty="0" smtClean="0"/>
              <a:t>Pegged </a:t>
            </a:r>
          </a:p>
          <a:p>
            <a:pPr lvl="1">
              <a:buNone/>
            </a:pPr>
            <a:endParaRPr lang="en-US" sz="2000" dirty="0" smtClean="0"/>
          </a:p>
          <a:p>
            <a:r>
              <a:rPr lang="en-US" sz="2400" dirty="0" smtClean="0"/>
              <a:t>Currency Boards</a:t>
            </a:r>
          </a:p>
          <a:p>
            <a:pPr lvl="1"/>
            <a:r>
              <a:rPr lang="en-US" sz="2000" dirty="0" smtClean="0"/>
              <a:t>Investors Confidence</a:t>
            </a:r>
          </a:p>
          <a:p>
            <a:pPr lvl="1"/>
            <a:r>
              <a:rPr lang="en-US" sz="2000" dirty="0" smtClean="0"/>
              <a:t>Argentinean Economy and Currency Boards </a:t>
            </a:r>
          </a:p>
          <a:p>
            <a:pPr lvl="1"/>
            <a:endParaRPr lang="en-US" sz="2000" dirty="0" smtClean="0"/>
          </a:p>
          <a:p>
            <a:pPr lvl="1">
              <a:buNone/>
            </a:pPr>
            <a:endParaRPr lang="en-US" sz="1000" dirty="0" smtClean="0"/>
          </a:p>
          <a:p>
            <a:pPr lvl="1">
              <a:buNone/>
            </a:pPr>
            <a:r>
              <a:rPr lang="en-US" sz="1000" dirty="0" smtClean="0"/>
              <a:t>Adopted from South Western/ Thomson Learning 2006</a:t>
            </a:r>
          </a:p>
          <a:p>
            <a:pPr lvl="1"/>
            <a:endParaRPr lang="en-US" sz="20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Title 4"/>
          <p:cNvSpPr>
            <a:spLocks noGrp="1"/>
          </p:cNvSpPr>
          <p:nvPr>
            <p:ph type="title"/>
          </p:nvPr>
        </p:nvSpPr>
        <p:spPr>
          <a:xfrm>
            <a:off x="539750" y="2492375"/>
            <a:ext cx="8132763" cy="1362075"/>
          </a:xfrm>
        </p:spPr>
        <p:txBody>
          <a:bodyPr/>
          <a:lstStyle/>
          <a:p>
            <a:r>
              <a:rPr lang="en-US" sz="3600" cap="none" smtClean="0"/>
              <a:t>Government Influence on </a:t>
            </a:r>
            <a:br>
              <a:rPr lang="en-US" sz="3600" cap="none" smtClean="0"/>
            </a:br>
            <a:r>
              <a:rPr lang="en-US" sz="3600" cap="none" smtClean="0"/>
              <a:t>Exchange Rates</a:t>
            </a:r>
            <a:endParaRPr lang="en-GB" sz="3600" cap="none" smtClean="0"/>
          </a:p>
        </p:txBody>
      </p:sp>
      <p:pic>
        <p:nvPicPr>
          <p:cNvPr id="2052" name="Picture 24" descr="D:\Virtual Campus\Lec International Finance\images\IFM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708400" y="4841875"/>
            <a:ext cx="5124450" cy="2016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6"/>
          <p:cNvSpPr/>
          <p:nvPr/>
        </p:nvSpPr>
        <p:spPr>
          <a:xfrm>
            <a:off x="684213" y="1268413"/>
            <a:ext cx="2735262" cy="646112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600" i="1" dirty="0">
                <a:latin typeface="+mj-lt"/>
                <a:cs typeface="+mn-cs"/>
              </a:rPr>
              <a:t>Lecture </a:t>
            </a:r>
            <a:r>
              <a:rPr lang="en-US" sz="3600" i="1" dirty="0" smtClean="0">
                <a:latin typeface="+mj-lt"/>
                <a:cs typeface="+mn-cs"/>
              </a:rPr>
              <a:t>15</a:t>
            </a:r>
            <a:endParaRPr lang="en-GB" sz="3600" i="1" dirty="0">
              <a:latin typeface="+mj-lt"/>
              <a:cs typeface="+mn-cs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050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6172200" cy="1143000"/>
          </a:xfrm>
        </p:spPr>
        <p:txBody>
          <a:bodyPr/>
          <a:lstStyle/>
          <a:p>
            <a:pPr algn="l"/>
            <a:r>
              <a:rPr lang="en-US" sz="3400" b="1" smtClean="0"/>
              <a:t>Dollarization</a:t>
            </a:r>
          </a:p>
        </p:txBody>
      </p:sp>
      <p:sp>
        <p:nvSpPr>
          <p:cNvPr id="36867" name="Rectangle 2051"/>
          <p:cNvSpPr>
            <a:spLocks noGrp="1" noChangeArrowheads="1"/>
          </p:cNvSpPr>
          <p:nvPr>
            <p:ph type="body" idx="1"/>
          </p:nvPr>
        </p:nvSpPr>
        <p:spPr>
          <a:xfrm>
            <a:off x="457200" y="1844675"/>
            <a:ext cx="8218488" cy="4281488"/>
          </a:xfrm>
        </p:spPr>
        <p:txBody>
          <a:bodyPr/>
          <a:lstStyle/>
          <a:p>
            <a:pPr>
              <a:buClr>
                <a:schemeClr val="tx2"/>
              </a:buClr>
            </a:pPr>
            <a:r>
              <a:rPr lang="en-US" sz="2400" smtClean="0">
                <a:solidFill>
                  <a:srgbClr val="CC0000"/>
                </a:solidFill>
              </a:rPr>
              <a:t>Dollarization</a:t>
            </a:r>
            <a:r>
              <a:rPr lang="en-US" sz="2400" smtClean="0"/>
              <a:t> refers to the replacement of a foreign currency with U.S. dollars.</a:t>
            </a:r>
          </a:p>
          <a:p>
            <a:pPr>
              <a:buClr>
                <a:schemeClr val="tx2"/>
              </a:buClr>
            </a:pPr>
            <a:endParaRPr lang="en-US" sz="2400" smtClean="0"/>
          </a:p>
          <a:p>
            <a:r>
              <a:rPr lang="en-US" sz="2400" smtClean="0"/>
              <a:t>Dollarization goes beyond a currency board, as the country no longer has a local currency.</a:t>
            </a:r>
          </a:p>
          <a:p>
            <a:endParaRPr lang="en-US" sz="2400" smtClean="0"/>
          </a:p>
          <a:p>
            <a:r>
              <a:rPr lang="en-US" sz="2400" smtClean="0"/>
              <a:t>For example, Ecuador implemented dollarization in 2000.</a:t>
            </a:r>
          </a:p>
        </p:txBody>
      </p:sp>
      <p:pic>
        <p:nvPicPr>
          <p:cNvPr id="22532" name="Picture 2053" descr="C:\WINDOWS\Desktop\Clipart\microsoft\powerpnt\1DOLLAR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62600" y="762000"/>
            <a:ext cx="1600200" cy="688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68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68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68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68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68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68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68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68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68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867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itle 1"/>
          <p:cNvSpPr>
            <a:spLocks noGrp="1"/>
          </p:cNvSpPr>
          <p:nvPr>
            <p:ph type="title"/>
          </p:nvPr>
        </p:nvSpPr>
        <p:spPr>
          <a:xfrm>
            <a:off x="457200" y="914400"/>
            <a:ext cx="8229600" cy="777875"/>
          </a:xfrm>
        </p:spPr>
        <p:txBody>
          <a:bodyPr rtlCol="0">
            <a:normAutofit fontScale="90000"/>
          </a:bodyPr>
          <a:lstStyle/>
          <a:p>
            <a:pPr algn="l" fontAlgn="auto">
              <a:spcAft>
                <a:spcPts val="0"/>
              </a:spcAft>
              <a:defRPr/>
            </a:pPr>
            <a:r>
              <a:rPr lang="en-GB" sz="3400" b="1" dirty="0" smtClean="0"/>
              <a:t>Dollarization</a:t>
            </a:r>
            <a:br>
              <a:rPr lang="en-GB" sz="3400" b="1" dirty="0" smtClean="0"/>
            </a:br>
            <a:endParaRPr lang="en-GB" sz="3400" b="1" dirty="0" smtClean="0"/>
          </a:p>
        </p:txBody>
      </p:sp>
      <p:sp>
        <p:nvSpPr>
          <p:cNvPr id="37891" name="Content Placeholder 2"/>
          <p:cNvSpPr>
            <a:spLocks noGrp="1"/>
          </p:cNvSpPr>
          <p:nvPr>
            <p:ph idx="1"/>
          </p:nvPr>
        </p:nvSpPr>
        <p:spPr>
          <a:xfrm>
            <a:off x="611188" y="1916113"/>
            <a:ext cx="7772400" cy="4114800"/>
          </a:xfrm>
        </p:spPr>
        <p:txBody>
          <a:bodyPr/>
          <a:lstStyle/>
          <a:p>
            <a:pPr algn="just"/>
            <a:endParaRPr lang="en-GB" sz="2400" dirty="0" smtClean="0"/>
          </a:p>
          <a:p>
            <a:pPr algn="just"/>
            <a:r>
              <a:rPr lang="en-GB" sz="2400" dirty="0" smtClean="0"/>
              <a:t>Although  dollarization  and a currency board both  attempt  to peg the local currency’s value, the currency board does not replace the local currency with dollars.</a:t>
            </a:r>
          </a:p>
          <a:p>
            <a:pPr algn="just"/>
            <a:endParaRPr lang="en-GB" sz="2400" dirty="0" smtClean="0"/>
          </a:p>
          <a:p>
            <a:pPr algn="just">
              <a:buNone/>
            </a:pPr>
            <a:endParaRPr lang="en-GB" sz="2400" dirty="0" smtClean="0"/>
          </a:p>
          <a:p>
            <a:pPr algn="just"/>
            <a:r>
              <a:rPr lang="en-GB" sz="2400" dirty="0" smtClean="0"/>
              <a:t>The  decision  to  use U.S.  dollars as the  local currency  cannot  be easily reversed because the country  no longer has a local currency.</a:t>
            </a:r>
          </a:p>
          <a:p>
            <a:pPr algn="just">
              <a:buFontTx/>
              <a:buNone/>
            </a:pPr>
            <a:endParaRPr lang="en-GB" sz="2400" dirty="0" smtClean="0"/>
          </a:p>
          <a:p>
            <a:endParaRPr lang="en-GB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78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78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78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78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78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78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891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437"/>
          </a:xfrm>
        </p:spPr>
        <p:txBody>
          <a:bodyPr rtlCol="0">
            <a:normAutofit fontScale="90000"/>
          </a:bodyPr>
          <a:lstStyle/>
          <a:p>
            <a:pPr algn="l" fontAlgn="auto">
              <a:spcAft>
                <a:spcPts val="0"/>
              </a:spcAft>
              <a:defRPr/>
            </a:pPr>
            <a:r>
              <a:rPr lang="en-GB" sz="3400" b="1" dirty="0" smtClean="0"/>
              <a:t>Dollarization : Example</a:t>
            </a:r>
            <a:br>
              <a:rPr lang="en-GB" sz="3400" b="1" dirty="0" smtClean="0"/>
            </a:br>
            <a:endParaRPr lang="en-GB" sz="3400" b="1" dirty="0" smtClean="0"/>
          </a:p>
        </p:txBody>
      </p:sp>
      <p:sp>
        <p:nvSpPr>
          <p:cNvPr id="38915" name="Content Placeholder 2"/>
          <p:cNvSpPr>
            <a:spLocks noGrp="1"/>
          </p:cNvSpPr>
          <p:nvPr>
            <p:ph idx="1"/>
          </p:nvPr>
        </p:nvSpPr>
        <p:spPr>
          <a:xfrm>
            <a:off x="611188" y="1125538"/>
            <a:ext cx="7772400" cy="5040312"/>
          </a:xfrm>
        </p:spPr>
        <p:txBody>
          <a:bodyPr rtlCol="0">
            <a:normAutofit lnSpcReduction="10000"/>
          </a:bodyPr>
          <a:lstStyle/>
          <a:p>
            <a:pPr algn="just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GB" sz="2400" dirty="0" smtClean="0"/>
              <a:t>From 1990 to 2000, Ecuador’s currency (the </a:t>
            </a:r>
            <a:r>
              <a:rPr lang="en-GB" sz="2400" dirty="0" err="1" smtClean="0"/>
              <a:t>sucre</a:t>
            </a:r>
            <a:r>
              <a:rPr lang="en-GB" sz="2400" dirty="0" smtClean="0"/>
              <a:t>) depreciated by about 97 percent against the U.S. dollar. </a:t>
            </a:r>
          </a:p>
          <a:p>
            <a:pPr algn="just"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GB" sz="2400" dirty="0" smtClean="0"/>
          </a:p>
          <a:p>
            <a:pPr algn="just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GB" sz="2400" dirty="0" smtClean="0"/>
              <a:t>The weakness of the currency caused unstable trade conditions, high inflation, and volatile interest rates.</a:t>
            </a:r>
          </a:p>
          <a:p>
            <a:pPr algn="just"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GB" sz="2400" dirty="0" smtClean="0"/>
          </a:p>
          <a:p>
            <a:pPr algn="just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GB" sz="2400" dirty="0" smtClean="0"/>
              <a:t> In 2000, in an effort to stabilize trade and economic conditions, Ecuador replaced the </a:t>
            </a:r>
            <a:r>
              <a:rPr lang="en-GB" sz="2400" dirty="0" err="1" smtClean="0"/>
              <a:t>sucre</a:t>
            </a:r>
            <a:r>
              <a:rPr lang="en-GB" sz="2400" dirty="0" smtClean="0"/>
              <a:t> with the U.S. dollar as its currency. </a:t>
            </a:r>
          </a:p>
          <a:p>
            <a:pPr algn="just"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GB" sz="2400" dirty="0" smtClean="0"/>
          </a:p>
          <a:p>
            <a:pPr algn="just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GB" sz="2400" dirty="0" smtClean="0"/>
              <a:t>By November 2000, inflation had declined and economic growth had increased. Thus, it appeared that dollarization had </a:t>
            </a:r>
            <a:r>
              <a:rPr lang="en-GB" sz="2400" dirty="0" err="1" smtClean="0"/>
              <a:t>favorable</a:t>
            </a:r>
            <a:r>
              <a:rPr lang="en-GB" sz="2400" dirty="0" smtClean="0"/>
              <a:t> effects in Ecuador.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89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89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89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89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89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89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89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89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89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89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89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89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915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990600"/>
          </a:xfrm>
        </p:spPr>
        <p:txBody>
          <a:bodyPr/>
          <a:lstStyle/>
          <a:p>
            <a:r>
              <a:rPr lang="en-US" smtClean="0"/>
              <a:t>Exchange Rate Arrangements</a:t>
            </a:r>
          </a:p>
        </p:txBody>
      </p:sp>
      <p:grpSp>
        <p:nvGrpSpPr>
          <p:cNvPr id="2" name="Group 18"/>
          <p:cNvGrpSpPr>
            <a:grpSpLocks/>
          </p:cNvGrpSpPr>
          <p:nvPr/>
        </p:nvGrpSpPr>
        <p:grpSpPr bwMode="auto">
          <a:xfrm>
            <a:off x="228600" y="4953000"/>
            <a:ext cx="8686800" cy="1524000"/>
            <a:chOff x="144" y="3168"/>
            <a:chExt cx="5472" cy="960"/>
          </a:xfrm>
        </p:grpSpPr>
        <p:sp>
          <p:nvSpPr>
            <p:cNvPr id="25608" name="Rectangle 14"/>
            <p:cNvSpPr>
              <a:spLocks noChangeArrowheads="1"/>
            </p:cNvSpPr>
            <p:nvPr/>
          </p:nvSpPr>
          <p:spPr bwMode="auto">
            <a:xfrm>
              <a:off x="144" y="3552"/>
              <a:ext cx="5472" cy="576"/>
            </a:xfrm>
            <a:prstGeom prst="rect">
              <a:avLst/>
            </a:prstGeom>
            <a:gradFill rotWithShape="0">
              <a:gsLst>
                <a:gs pos="0">
                  <a:srgbClr val="FFFFFF"/>
                </a:gs>
                <a:gs pos="50000">
                  <a:srgbClr val="D9FFFD"/>
                </a:gs>
                <a:gs pos="100000">
                  <a:srgbClr val="FFFFFF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GB">
                <a:latin typeface="Book Antiqua" pitchFamily="18" charset="0"/>
              </a:endParaRPr>
            </a:p>
          </p:txBody>
        </p:sp>
        <p:sp>
          <p:nvSpPr>
            <p:cNvPr id="25609" name="Rectangle 13"/>
            <p:cNvSpPr>
              <a:spLocks noChangeArrowheads="1"/>
            </p:cNvSpPr>
            <p:nvPr/>
          </p:nvSpPr>
          <p:spPr bwMode="auto">
            <a:xfrm>
              <a:off x="144" y="3168"/>
              <a:ext cx="5472" cy="384"/>
            </a:xfrm>
            <a:prstGeom prst="rect">
              <a:avLst/>
            </a:prstGeom>
            <a:solidFill>
              <a:srgbClr val="D9FFFD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GB">
                <a:latin typeface="Book Antiqua" pitchFamily="18" charset="0"/>
              </a:endParaRPr>
            </a:p>
          </p:txBody>
        </p:sp>
        <p:sp>
          <p:nvSpPr>
            <p:cNvPr id="25610" name="Rectangle 4"/>
            <p:cNvSpPr>
              <a:spLocks noChangeArrowheads="1"/>
            </p:cNvSpPr>
            <p:nvPr/>
          </p:nvSpPr>
          <p:spPr bwMode="auto">
            <a:xfrm>
              <a:off x="144" y="3216"/>
              <a:ext cx="5472" cy="8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0488" tIns="44450" rIns="90488" bIns="44450"/>
            <a:lstStyle/>
            <a:p>
              <a:pPr>
                <a:lnSpc>
                  <a:spcPct val="105000"/>
                </a:lnSpc>
                <a:spcBef>
                  <a:spcPct val="30000"/>
                </a:spcBef>
                <a:spcAft>
                  <a:spcPct val="20000"/>
                </a:spcAft>
                <a:buSzPct val="119000"/>
                <a:tabLst>
                  <a:tab pos="1085850" algn="ctr"/>
                  <a:tab pos="3257550" algn="ctr"/>
                  <a:tab pos="5200650" algn="ctr"/>
                  <a:tab pos="7258050" algn="ctr"/>
                </a:tabLst>
              </a:pPr>
              <a:r>
                <a:rPr lang="en-US" sz="2800">
                  <a:latin typeface="Book Antiqua" pitchFamily="18" charset="0"/>
                </a:rPr>
                <a:t>Pegged Rate System:</a:t>
              </a:r>
              <a:endParaRPr lang="en-US">
                <a:latin typeface="Book Antiqua" pitchFamily="18" charset="0"/>
              </a:endParaRPr>
            </a:p>
            <a:p>
              <a:pPr>
                <a:lnSpc>
                  <a:spcPct val="105000"/>
                </a:lnSpc>
                <a:buSzPct val="119000"/>
                <a:tabLst>
                  <a:tab pos="1085850" algn="ctr"/>
                  <a:tab pos="3257550" algn="ctr"/>
                  <a:tab pos="5200650" algn="ctr"/>
                  <a:tab pos="7258050" algn="ctr"/>
                </a:tabLst>
              </a:pPr>
              <a:r>
                <a:rPr lang="en-US">
                  <a:latin typeface="Book Antiqua" pitchFamily="18" charset="0"/>
                </a:rPr>
                <a:t>	Bahamas	Bermuda	Hong Kong</a:t>
              </a:r>
            </a:p>
            <a:p>
              <a:pPr>
                <a:lnSpc>
                  <a:spcPct val="105000"/>
                </a:lnSpc>
                <a:buSzPct val="119000"/>
                <a:tabLst>
                  <a:tab pos="1085850" algn="ctr"/>
                  <a:tab pos="3257550" algn="ctr"/>
                  <a:tab pos="5200650" algn="ctr"/>
                  <a:tab pos="7258050" algn="ctr"/>
                </a:tabLst>
              </a:pPr>
              <a:r>
                <a:rPr lang="en-US">
                  <a:latin typeface="Book Antiqua" pitchFamily="18" charset="0"/>
                </a:rPr>
                <a:t>	Barbados	China	Saudi Arabia</a:t>
              </a:r>
            </a:p>
          </p:txBody>
        </p:sp>
        <p:sp>
          <p:nvSpPr>
            <p:cNvPr id="25611" name="AutoShape 5"/>
            <p:cNvSpPr>
              <a:spLocks/>
            </p:cNvSpPr>
            <p:nvPr/>
          </p:nvSpPr>
          <p:spPr bwMode="auto">
            <a:xfrm>
              <a:off x="4224" y="3552"/>
              <a:ext cx="144" cy="528"/>
            </a:xfrm>
            <a:prstGeom prst="rightBrace">
              <a:avLst>
                <a:gd name="adj1" fmla="val 30556"/>
                <a:gd name="adj2" fmla="val 50000"/>
              </a:avLst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GB">
                <a:latin typeface="Book Antiqua" pitchFamily="18" charset="0"/>
              </a:endParaRPr>
            </a:p>
          </p:txBody>
        </p:sp>
        <p:sp>
          <p:nvSpPr>
            <p:cNvPr id="25612" name="Text Box 6"/>
            <p:cNvSpPr txBox="1">
              <a:spLocks noChangeArrowheads="1"/>
            </p:cNvSpPr>
            <p:nvPr/>
          </p:nvSpPr>
          <p:spPr bwMode="auto">
            <a:xfrm>
              <a:off x="4368" y="3552"/>
              <a:ext cx="1248" cy="5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>
                  <a:latin typeface="Book Antiqua" pitchFamily="18" charset="0"/>
                </a:rPr>
                <a:t>Pegged to U.S. dollar</a:t>
              </a:r>
            </a:p>
          </p:txBody>
        </p:sp>
      </p:grpSp>
      <p:grpSp>
        <p:nvGrpSpPr>
          <p:cNvPr id="3" name="Group 17"/>
          <p:cNvGrpSpPr>
            <a:grpSpLocks/>
          </p:cNvGrpSpPr>
          <p:nvPr/>
        </p:nvGrpSpPr>
        <p:grpSpPr bwMode="auto">
          <a:xfrm>
            <a:off x="228600" y="1219200"/>
            <a:ext cx="8686800" cy="3810000"/>
            <a:chOff x="144" y="816"/>
            <a:chExt cx="5472" cy="2400"/>
          </a:xfrm>
        </p:grpSpPr>
        <p:sp>
          <p:nvSpPr>
            <p:cNvPr id="25605" name="Rectangle 8"/>
            <p:cNvSpPr>
              <a:spLocks noChangeArrowheads="1"/>
            </p:cNvSpPr>
            <p:nvPr/>
          </p:nvSpPr>
          <p:spPr bwMode="auto">
            <a:xfrm>
              <a:off x="144" y="816"/>
              <a:ext cx="5472" cy="336"/>
            </a:xfrm>
            <a:prstGeom prst="rect">
              <a:avLst/>
            </a:prstGeom>
            <a:solidFill>
              <a:srgbClr val="D9FFFD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GB">
                <a:latin typeface="Book Antiqua" pitchFamily="18" charset="0"/>
              </a:endParaRPr>
            </a:p>
          </p:txBody>
        </p:sp>
        <p:sp>
          <p:nvSpPr>
            <p:cNvPr id="25606" name="Rectangle 7"/>
            <p:cNvSpPr>
              <a:spLocks noChangeArrowheads="1"/>
            </p:cNvSpPr>
            <p:nvPr/>
          </p:nvSpPr>
          <p:spPr bwMode="auto">
            <a:xfrm>
              <a:off x="144" y="1152"/>
              <a:ext cx="5472" cy="2016"/>
            </a:xfrm>
            <a:prstGeom prst="rect">
              <a:avLst/>
            </a:prstGeom>
            <a:gradFill rotWithShape="0">
              <a:gsLst>
                <a:gs pos="0">
                  <a:srgbClr val="FFFFFF"/>
                </a:gs>
                <a:gs pos="50000">
                  <a:srgbClr val="D9FFFD"/>
                </a:gs>
                <a:gs pos="100000">
                  <a:srgbClr val="FFFFFF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GB">
                <a:latin typeface="Book Antiqua" pitchFamily="18" charset="0"/>
              </a:endParaRPr>
            </a:p>
          </p:txBody>
        </p:sp>
        <p:sp>
          <p:nvSpPr>
            <p:cNvPr id="25607" name="Rectangle 12"/>
            <p:cNvSpPr>
              <a:spLocks noChangeArrowheads="1"/>
            </p:cNvSpPr>
            <p:nvPr/>
          </p:nvSpPr>
          <p:spPr bwMode="auto">
            <a:xfrm>
              <a:off x="144" y="816"/>
              <a:ext cx="5472" cy="24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0488" tIns="44450" rIns="90488" bIns="44450"/>
            <a:lstStyle/>
            <a:p>
              <a:pPr>
                <a:lnSpc>
                  <a:spcPct val="105000"/>
                </a:lnSpc>
                <a:spcBef>
                  <a:spcPct val="30000"/>
                </a:spcBef>
                <a:spcAft>
                  <a:spcPct val="20000"/>
                </a:spcAft>
                <a:buSzPct val="119000"/>
                <a:tabLst>
                  <a:tab pos="1085850" algn="ctr"/>
                  <a:tab pos="3257550" algn="ctr"/>
                  <a:tab pos="5200650" algn="ctr"/>
                  <a:tab pos="7258050" algn="ctr"/>
                </a:tabLst>
              </a:pPr>
              <a:r>
                <a:rPr lang="en-US" sz="2800">
                  <a:latin typeface="Book Antiqua" pitchFamily="18" charset="0"/>
                </a:rPr>
                <a:t>Floating Rate System:</a:t>
              </a:r>
              <a:endParaRPr lang="en-US">
                <a:latin typeface="Book Antiqua" pitchFamily="18" charset="0"/>
              </a:endParaRPr>
            </a:p>
            <a:p>
              <a:pPr>
                <a:lnSpc>
                  <a:spcPct val="105000"/>
                </a:lnSpc>
                <a:buSzPct val="119000"/>
                <a:tabLst>
                  <a:tab pos="1085850" algn="ctr"/>
                  <a:tab pos="3257550" algn="ctr"/>
                  <a:tab pos="5200650" algn="ctr"/>
                  <a:tab pos="7258050" algn="ctr"/>
                </a:tabLst>
              </a:pPr>
              <a:r>
                <a:rPr lang="en-US">
                  <a:latin typeface="Book Antiqua" pitchFamily="18" charset="0"/>
                </a:rPr>
                <a:t>	Afghanistan	Hungary	Paraguay	Sweden</a:t>
              </a:r>
            </a:p>
            <a:p>
              <a:pPr>
                <a:lnSpc>
                  <a:spcPct val="105000"/>
                </a:lnSpc>
                <a:buSzPct val="119000"/>
                <a:tabLst>
                  <a:tab pos="1085850" algn="ctr"/>
                  <a:tab pos="3257550" algn="ctr"/>
                  <a:tab pos="5200650" algn="ctr"/>
                  <a:tab pos="7258050" algn="ctr"/>
                </a:tabLst>
              </a:pPr>
              <a:r>
                <a:rPr lang="en-US">
                  <a:latin typeface="Book Antiqua" pitchFamily="18" charset="0"/>
                </a:rPr>
                <a:t>	Argentina	India	Peru	Switzerland</a:t>
              </a:r>
            </a:p>
            <a:p>
              <a:pPr>
                <a:lnSpc>
                  <a:spcPct val="105000"/>
                </a:lnSpc>
                <a:buSzPct val="119000"/>
                <a:tabLst>
                  <a:tab pos="1085850" algn="ctr"/>
                  <a:tab pos="3257550" algn="ctr"/>
                  <a:tab pos="5200650" algn="ctr"/>
                  <a:tab pos="7258050" algn="ctr"/>
                </a:tabLst>
              </a:pPr>
              <a:r>
                <a:rPr lang="en-US">
                  <a:latin typeface="Book Antiqua" pitchFamily="18" charset="0"/>
                </a:rPr>
                <a:t>	Australia	Indonesia	Poland	Taiwan</a:t>
              </a:r>
            </a:p>
            <a:p>
              <a:pPr>
                <a:lnSpc>
                  <a:spcPct val="105000"/>
                </a:lnSpc>
                <a:buSzPct val="119000"/>
                <a:tabLst>
                  <a:tab pos="1085850" algn="ctr"/>
                  <a:tab pos="3257550" algn="ctr"/>
                  <a:tab pos="5200650" algn="ctr"/>
                  <a:tab pos="7258050" algn="ctr"/>
                </a:tabLst>
              </a:pPr>
              <a:r>
                <a:rPr lang="en-US">
                  <a:latin typeface="Book Antiqua" pitchFamily="18" charset="0"/>
                </a:rPr>
                <a:t>	Bolivia	Israel	Romania	Thailand</a:t>
              </a:r>
            </a:p>
            <a:p>
              <a:pPr>
                <a:lnSpc>
                  <a:spcPct val="105000"/>
                </a:lnSpc>
                <a:buSzPct val="119000"/>
                <a:tabLst>
                  <a:tab pos="1085850" algn="ctr"/>
                  <a:tab pos="3257550" algn="ctr"/>
                  <a:tab pos="5200650" algn="ctr"/>
                  <a:tab pos="7258050" algn="ctr"/>
                </a:tabLst>
              </a:pPr>
              <a:r>
                <a:rPr lang="en-US">
                  <a:latin typeface="Book Antiqua" pitchFamily="18" charset="0"/>
                </a:rPr>
                <a:t>	Brazil	Jamaica	Russia	United Kingdom</a:t>
              </a:r>
            </a:p>
            <a:p>
              <a:pPr>
                <a:lnSpc>
                  <a:spcPct val="105000"/>
                </a:lnSpc>
                <a:buSzPct val="119000"/>
                <a:tabLst>
                  <a:tab pos="1085850" algn="ctr"/>
                  <a:tab pos="3257550" algn="ctr"/>
                  <a:tab pos="5200650" algn="ctr"/>
                  <a:tab pos="7258050" algn="ctr"/>
                </a:tabLst>
              </a:pPr>
              <a:r>
                <a:rPr lang="en-US">
                  <a:latin typeface="Book Antiqua" pitchFamily="18" charset="0"/>
                </a:rPr>
                <a:t>	Canada	Japan	Singapore	Venezuela</a:t>
              </a:r>
            </a:p>
            <a:p>
              <a:pPr>
                <a:lnSpc>
                  <a:spcPct val="105000"/>
                </a:lnSpc>
                <a:buSzPct val="119000"/>
                <a:tabLst>
                  <a:tab pos="1085850" algn="ctr"/>
                  <a:tab pos="3257550" algn="ctr"/>
                  <a:tab pos="5200650" algn="ctr"/>
                  <a:tab pos="7258050" algn="ctr"/>
                </a:tabLst>
              </a:pPr>
              <a:r>
                <a:rPr lang="en-US">
                  <a:latin typeface="Book Antiqua" pitchFamily="18" charset="0"/>
                </a:rPr>
                <a:t>	Chile	Mexico	South Africa</a:t>
              </a:r>
            </a:p>
            <a:p>
              <a:pPr>
                <a:lnSpc>
                  <a:spcPct val="105000"/>
                </a:lnSpc>
                <a:buSzPct val="119000"/>
                <a:tabLst>
                  <a:tab pos="1085850" algn="ctr"/>
                  <a:tab pos="3257550" algn="ctr"/>
                  <a:tab pos="5200650" algn="ctr"/>
                  <a:tab pos="7258050" algn="ctr"/>
                </a:tabLst>
              </a:pPr>
              <a:r>
                <a:rPr lang="en-US">
                  <a:latin typeface="Book Antiqua" pitchFamily="18" charset="0"/>
                </a:rPr>
                <a:t>	Euro countries	Norway	South Korea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035"/>
          <p:cNvGrpSpPr>
            <a:grpSpLocks/>
          </p:cNvGrpSpPr>
          <p:nvPr/>
        </p:nvGrpSpPr>
        <p:grpSpPr bwMode="auto">
          <a:xfrm>
            <a:off x="4716463" y="692150"/>
            <a:ext cx="552450" cy="762000"/>
            <a:chOff x="4740" y="480"/>
            <a:chExt cx="348" cy="480"/>
          </a:xfrm>
        </p:grpSpPr>
        <p:sp>
          <p:nvSpPr>
            <p:cNvPr id="26629" name="Oval 1033"/>
            <p:cNvSpPr>
              <a:spLocks noChangeArrowheads="1"/>
            </p:cNvSpPr>
            <p:nvPr/>
          </p:nvSpPr>
          <p:spPr bwMode="auto">
            <a:xfrm>
              <a:off x="4740" y="480"/>
              <a:ext cx="348" cy="480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en-GB">
                <a:latin typeface="Book Antiqua" pitchFamily="18" charset="0"/>
              </a:endParaRPr>
            </a:p>
          </p:txBody>
        </p:sp>
        <p:sp>
          <p:nvSpPr>
            <p:cNvPr id="26630" name="Text Box 1034"/>
            <p:cNvSpPr txBox="1">
              <a:spLocks noChangeArrowheads="1"/>
            </p:cNvSpPr>
            <p:nvPr/>
          </p:nvSpPr>
          <p:spPr bwMode="auto">
            <a:xfrm>
              <a:off x="4752" y="480"/>
              <a:ext cx="312" cy="4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4400">
                  <a:solidFill>
                    <a:srgbClr val="FFFF00"/>
                  </a:solidFill>
                  <a:latin typeface="Book Antiqua" pitchFamily="18" charset="0"/>
                </a:rPr>
                <a:t>€</a:t>
              </a:r>
            </a:p>
          </p:txBody>
        </p:sp>
      </p:grpSp>
      <p:sp>
        <p:nvSpPr>
          <p:cNvPr id="26627" name="Rectangle 1036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162800" cy="1143000"/>
          </a:xfrm>
        </p:spPr>
        <p:txBody>
          <a:bodyPr/>
          <a:lstStyle/>
          <a:p>
            <a:pPr algn="l"/>
            <a:r>
              <a:rPr lang="en-US" sz="2400" b="1" smtClean="0"/>
              <a:t>A Single European Currency</a:t>
            </a:r>
          </a:p>
        </p:txBody>
      </p:sp>
      <p:sp>
        <p:nvSpPr>
          <p:cNvPr id="118797" name="Rectangle 1037"/>
          <p:cNvSpPr>
            <a:spLocks noGrp="1" noChangeArrowheads="1"/>
          </p:cNvSpPr>
          <p:nvPr>
            <p:ph type="body" idx="1"/>
          </p:nvPr>
        </p:nvSpPr>
        <p:spPr>
          <a:xfrm>
            <a:off x="685800" y="1752600"/>
            <a:ext cx="7772400" cy="4343400"/>
          </a:xfrm>
        </p:spPr>
        <p:txBody>
          <a:bodyPr rtlCol="0">
            <a:normAutofit/>
          </a:bodyPr>
          <a:lstStyle/>
          <a:p>
            <a:pPr algn="just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400" dirty="0" smtClean="0"/>
              <a:t>The 1991 Maastricht treaty called for a single European currency – the </a:t>
            </a:r>
            <a:r>
              <a:rPr lang="en-US" sz="2400" dirty="0" smtClean="0">
                <a:solidFill>
                  <a:srgbClr val="CC0000"/>
                </a:solidFill>
              </a:rPr>
              <a:t>euro</a:t>
            </a:r>
            <a:r>
              <a:rPr lang="en-US" sz="2400" dirty="0" smtClean="0"/>
              <a:t>.</a:t>
            </a:r>
          </a:p>
          <a:p>
            <a:pPr algn="just"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sz="2400" dirty="0" smtClean="0"/>
          </a:p>
          <a:p>
            <a:pPr algn="just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400" dirty="0" smtClean="0"/>
              <a:t>By June 2002, the national currencies of 12 European countries* had been withdrawn and replaced with the euro. </a:t>
            </a:r>
          </a:p>
          <a:p>
            <a:pPr marL="628650" lvl="1" indent="-171450" algn="just" fontAlgn="auto">
              <a:spcAft>
                <a:spcPts val="0"/>
              </a:spcAft>
              <a:buFont typeface="Arial" charset="0"/>
              <a:buChar char="•"/>
              <a:defRPr/>
            </a:pPr>
            <a:r>
              <a:rPr lang="en-US" sz="2000" b="1" dirty="0" smtClean="0"/>
              <a:t>Austria, Belgium, Finland, France, Germany, Greece, Ireland, Italy, Luxembourg, the Netherlands, Portugal, Spain</a:t>
            </a:r>
          </a:p>
          <a:p>
            <a:pPr marL="628650" lvl="1" indent="-171450" algn="just"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en-US" sz="2000" b="1" dirty="0" smtClean="0"/>
          </a:p>
          <a:p>
            <a:pPr algn="just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400" dirty="0" smtClean="0"/>
              <a:t>Since then, more European countries have adopted or are planning to adopt the euro.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87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9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1879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9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1879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9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1879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8797" grpId="0" build="p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752600"/>
            <a:ext cx="7772400" cy="4343400"/>
          </a:xfrm>
        </p:spPr>
        <p:txBody>
          <a:bodyPr/>
          <a:lstStyle/>
          <a:p>
            <a:pPr algn="just"/>
            <a:endParaRPr lang="en-US" sz="2400" dirty="0" smtClean="0"/>
          </a:p>
          <a:p>
            <a:pPr algn="just"/>
            <a:r>
              <a:rPr lang="en-US" sz="2400" dirty="0" smtClean="0"/>
              <a:t>The Frankfurt-based European Central Bank is responsible for setting European monetary policy, which is now consolidated because of the single money supply.</a:t>
            </a:r>
          </a:p>
          <a:p>
            <a:pPr algn="just">
              <a:buFont typeface="Arial" charset="0"/>
              <a:buNone/>
            </a:pPr>
            <a:endParaRPr lang="en-US" sz="2400" dirty="0" smtClean="0"/>
          </a:p>
          <a:p>
            <a:pPr algn="just"/>
            <a:r>
              <a:rPr lang="en-US" sz="2400" dirty="0" smtClean="0"/>
              <a:t>Each participating country can still rely on its own fiscal policy (tax and government expenditure decisions) to help solve its local economic problems.</a:t>
            </a:r>
          </a:p>
        </p:txBody>
      </p:sp>
      <p:grpSp>
        <p:nvGrpSpPr>
          <p:cNvPr id="2" name="Group 6"/>
          <p:cNvGrpSpPr>
            <a:grpSpLocks/>
          </p:cNvGrpSpPr>
          <p:nvPr/>
        </p:nvGrpSpPr>
        <p:grpSpPr bwMode="auto">
          <a:xfrm>
            <a:off x="5638800" y="914400"/>
            <a:ext cx="552450" cy="762000"/>
            <a:chOff x="4740" y="480"/>
            <a:chExt cx="348" cy="480"/>
          </a:xfrm>
        </p:grpSpPr>
        <p:sp>
          <p:nvSpPr>
            <p:cNvPr id="27653" name="Oval 7"/>
            <p:cNvSpPr>
              <a:spLocks noChangeArrowheads="1"/>
            </p:cNvSpPr>
            <p:nvPr/>
          </p:nvSpPr>
          <p:spPr bwMode="auto">
            <a:xfrm>
              <a:off x="4740" y="480"/>
              <a:ext cx="348" cy="480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en-GB">
                <a:latin typeface="Book Antiqua" pitchFamily="18" charset="0"/>
              </a:endParaRPr>
            </a:p>
          </p:txBody>
        </p:sp>
        <p:sp>
          <p:nvSpPr>
            <p:cNvPr id="27654" name="Text Box 8"/>
            <p:cNvSpPr txBox="1">
              <a:spLocks noChangeArrowheads="1"/>
            </p:cNvSpPr>
            <p:nvPr/>
          </p:nvSpPr>
          <p:spPr bwMode="auto">
            <a:xfrm>
              <a:off x="4752" y="480"/>
              <a:ext cx="312" cy="4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4400" dirty="0">
                  <a:solidFill>
                    <a:srgbClr val="FFFF00"/>
                  </a:solidFill>
                  <a:latin typeface="Book Antiqua" pitchFamily="18" charset="0"/>
                </a:rPr>
                <a:t>€</a:t>
              </a:r>
            </a:p>
          </p:txBody>
        </p:sp>
      </p:grpSp>
      <p:sp>
        <p:nvSpPr>
          <p:cNvPr id="41988" name="Rectangle 9"/>
          <p:cNvSpPr>
            <a:spLocks noGrp="1" noChangeArrowheads="1"/>
          </p:cNvSpPr>
          <p:nvPr>
            <p:ph type="title"/>
          </p:nvPr>
        </p:nvSpPr>
        <p:spPr>
          <a:xfrm>
            <a:off x="609600" y="685800"/>
            <a:ext cx="7162800" cy="1143000"/>
          </a:xfrm>
        </p:spPr>
        <p:txBody>
          <a:bodyPr rtlCol="0">
            <a:normAutofit/>
          </a:bodyPr>
          <a:lstStyle/>
          <a:p>
            <a:pPr algn="l" fontAlgn="auto">
              <a:spcAft>
                <a:spcPts val="0"/>
              </a:spcAft>
              <a:defRPr/>
            </a:pPr>
            <a:r>
              <a:rPr lang="en-US" sz="3400" b="1" dirty="0" smtClean="0"/>
              <a:t>A Single European Currency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2000" y="1905000"/>
            <a:ext cx="7772400" cy="4343400"/>
          </a:xfrm>
        </p:spPr>
        <p:txBody>
          <a:bodyPr/>
          <a:lstStyle/>
          <a:p>
            <a:pPr algn="just"/>
            <a:r>
              <a:rPr lang="en-US" sz="2400" dirty="0" smtClean="0"/>
              <a:t>Within the euro zone, there is neither exchange rate risk nor foreign exchange transaction cost.</a:t>
            </a:r>
          </a:p>
          <a:p>
            <a:pPr algn="just"/>
            <a:endParaRPr lang="en-US" sz="2400" dirty="0" smtClean="0"/>
          </a:p>
          <a:p>
            <a:pPr algn="just"/>
            <a:r>
              <a:rPr lang="en-US" sz="2400" dirty="0" smtClean="0"/>
              <a:t>This means more comparable product pricing, and encourages more cross-border trade and capital flows.</a:t>
            </a:r>
          </a:p>
          <a:p>
            <a:pPr algn="just"/>
            <a:endParaRPr lang="en-US" sz="2400" dirty="0" smtClean="0"/>
          </a:p>
          <a:p>
            <a:pPr algn="just"/>
            <a:r>
              <a:rPr lang="en-US" sz="2400" dirty="0" smtClean="0"/>
              <a:t>It will also be easier to conduct and compare valuations of firms across the participating European countries.</a:t>
            </a:r>
          </a:p>
        </p:txBody>
      </p:sp>
      <p:grpSp>
        <p:nvGrpSpPr>
          <p:cNvPr id="2" name="Group 6"/>
          <p:cNvGrpSpPr>
            <a:grpSpLocks/>
          </p:cNvGrpSpPr>
          <p:nvPr/>
        </p:nvGrpSpPr>
        <p:grpSpPr bwMode="auto">
          <a:xfrm>
            <a:off x="5364163" y="765175"/>
            <a:ext cx="552450" cy="762000"/>
            <a:chOff x="4740" y="480"/>
            <a:chExt cx="348" cy="480"/>
          </a:xfrm>
        </p:grpSpPr>
        <p:sp>
          <p:nvSpPr>
            <p:cNvPr id="28677" name="Oval 7"/>
            <p:cNvSpPr>
              <a:spLocks noChangeArrowheads="1"/>
            </p:cNvSpPr>
            <p:nvPr/>
          </p:nvSpPr>
          <p:spPr bwMode="auto">
            <a:xfrm>
              <a:off x="4740" y="480"/>
              <a:ext cx="348" cy="480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en-GB">
                <a:latin typeface="Book Antiqua" pitchFamily="18" charset="0"/>
              </a:endParaRPr>
            </a:p>
          </p:txBody>
        </p:sp>
        <p:sp>
          <p:nvSpPr>
            <p:cNvPr id="28678" name="Text Box 8"/>
            <p:cNvSpPr txBox="1">
              <a:spLocks noChangeArrowheads="1"/>
            </p:cNvSpPr>
            <p:nvPr/>
          </p:nvSpPr>
          <p:spPr bwMode="auto">
            <a:xfrm>
              <a:off x="4752" y="480"/>
              <a:ext cx="312" cy="4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4400">
                  <a:solidFill>
                    <a:srgbClr val="FFFF00"/>
                  </a:solidFill>
                  <a:latin typeface="Book Antiqua" pitchFamily="18" charset="0"/>
                </a:rPr>
                <a:t>€</a:t>
              </a:r>
            </a:p>
          </p:txBody>
        </p:sp>
      </p:grpSp>
      <p:sp>
        <p:nvSpPr>
          <p:cNvPr id="28676" name="Rectangle 9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162800" cy="1143000"/>
          </a:xfrm>
          <a:noFill/>
        </p:spPr>
        <p:txBody>
          <a:bodyPr>
            <a:normAutofit/>
          </a:bodyPr>
          <a:lstStyle/>
          <a:p>
            <a:pPr algn="l"/>
            <a:r>
              <a:rPr lang="en-US" sz="3000" b="1" dirty="0" smtClean="0"/>
              <a:t>A Single European Currency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607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607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607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0771" grpId="0" build="p" bldLvl="2" autoUpdateAnimBg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752600"/>
            <a:ext cx="7772400" cy="4343400"/>
          </a:xfrm>
        </p:spPr>
        <p:txBody>
          <a:bodyPr/>
          <a:lstStyle/>
          <a:p>
            <a:pPr algn="just"/>
            <a:r>
              <a:rPr lang="en-US" sz="2400" smtClean="0"/>
              <a:t>The interest rates offered on government securities will have to be similar across the participating European countries. </a:t>
            </a:r>
          </a:p>
          <a:p>
            <a:pPr algn="just"/>
            <a:endParaRPr lang="en-US" sz="2400" smtClean="0"/>
          </a:p>
          <a:p>
            <a:pPr algn="just"/>
            <a:r>
              <a:rPr lang="en-US" sz="2400" smtClean="0"/>
              <a:t>Stock and bond prices will also be more comparable and there should be more cross-border investing. </a:t>
            </a:r>
          </a:p>
          <a:p>
            <a:pPr algn="just"/>
            <a:endParaRPr lang="en-US" sz="2400" smtClean="0"/>
          </a:p>
          <a:p>
            <a:pPr algn="just"/>
            <a:r>
              <a:rPr lang="en-US" sz="2400" smtClean="0"/>
              <a:t>However, non-European investors may not achieve as much diversification as in the past.</a:t>
            </a:r>
          </a:p>
        </p:txBody>
      </p:sp>
      <p:grpSp>
        <p:nvGrpSpPr>
          <p:cNvPr id="2" name="Group 6"/>
          <p:cNvGrpSpPr>
            <a:grpSpLocks/>
          </p:cNvGrpSpPr>
          <p:nvPr/>
        </p:nvGrpSpPr>
        <p:grpSpPr bwMode="auto">
          <a:xfrm>
            <a:off x="5003800" y="692150"/>
            <a:ext cx="552450" cy="762000"/>
            <a:chOff x="4740" y="480"/>
            <a:chExt cx="348" cy="480"/>
          </a:xfrm>
        </p:grpSpPr>
        <p:sp>
          <p:nvSpPr>
            <p:cNvPr id="29701" name="Oval 7"/>
            <p:cNvSpPr>
              <a:spLocks noChangeArrowheads="1"/>
            </p:cNvSpPr>
            <p:nvPr/>
          </p:nvSpPr>
          <p:spPr bwMode="auto">
            <a:xfrm>
              <a:off x="4740" y="480"/>
              <a:ext cx="348" cy="480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en-GB">
                <a:latin typeface="Book Antiqua" pitchFamily="18" charset="0"/>
              </a:endParaRPr>
            </a:p>
          </p:txBody>
        </p:sp>
        <p:sp>
          <p:nvSpPr>
            <p:cNvPr id="29702" name="Text Box 8"/>
            <p:cNvSpPr txBox="1">
              <a:spLocks noChangeArrowheads="1"/>
            </p:cNvSpPr>
            <p:nvPr/>
          </p:nvSpPr>
          <p:spPr bwMode="auto">
            <a:xfrm>
              <a:off x="4752" y="480"/>
              <a:ext cx="312" cy="4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4400">
                  <a:solidFill>
                    <a:srgbClr val="FFFF00"/>
                  </a:solidFill>
                  <a:latin typeface="Book Antiqua" pitchFamily="18" charset="0"/>
                </a:rPr>
                <a:t>€</a:t>
              </a:r>
            </a:p>
          </p:txBody>
        </p:sp>
      </p:grpSp>
      <p:sp>
        <p:nvSpPr>
          <p:cNvPr id="29700" name="Rectangle 9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162800" cy="1143000"/>
          </a:xfrm>
          <a:noFill/>
        </p:spPr>
        <p:txBody>
          <a:bodyPr/>
          <a:lstStyle/>
          <a:p>
            <a:pPr algn="l"/>
            <a:r>
              <a:rPr lang="en-US" sz="2400" b="1" smtClean="0"/>
              <a:t>A Single European Currency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40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40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40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40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40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40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403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403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403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034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GB" sz="2400" b="1" smtClean="0"/>
              <a:t>Impact on European Monetary Policy</a:t>
            </a:r>
            <a:br>
              <a:rPr lang="en-GB" sz="2400" b="1" smtClean="0"/>
            </a:br>
            <a:endParaRPr lang="en-GB" sz="2400" b="1" smtClean="0"/>
          </a:p>
        </p:txBody>
      </p:sp>
      <p:sp>
        <p:nvSpPr>
          <p:cNvPr id="46083" name="Content Placeholder 2"/>
          <p:cNvSpPr>
            <a:spLocks noGrp="1"/>
          </p:cNvSpPr>
          <p:nvPr>
            <p:ph idx="1"/>
          </p:nvPr>
        </p:nvSpPr>
        <p:spPr>
          <a:xfrm>
            <a:off x="684213" y="1844675"/>
            <a:ext cx="7772400" cy="4114800"/>
          </a:xfrm>
        </p:spPr>
        <p:txBody>
          <a:bodyPr rtlCol="0">
            <a:normAutofit fontScale="92500"/>
          </a:bodyPr>
          <a:lstStyle/>
          <a:p>
            <a:pPr algn="just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GB" sz="2400" dirty="0" smtClean="0"/>
              <a:t>The euro allows for a single money supply throughout much  of Europe,  rather  than a separate money  supply for each participating  currency.</a:t>
            </a:r>
          </a:p>
          <a:p>
            <a:pPr algn="just"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GB" sz="2400" dirty="0" smtClean="0"/>
          </a:p>
          <a:p>
            <a:pPr algn="just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GB" sz="2400" dirty="0" smtClean="0"/>
              <a:t>  Thus,  European  monetary policy is consolidated  because any effects on the money supply will have an impact on all European  countries  using the euro  as their  form of money.  </a:t>
            </a:r>
          </a:p>
          <a:p>
            <a:pPr algn="just"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GB" sz="2400" dirty="0" smtClean="0"/>
          </a:p>
          <a:p>
            <a:pPr algn="just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GB" sz="2400" dirty="0" smtClean="0"/>
              <a:t>The  implementation of a common  monetary  policy may promote more  political unity  among  European countries  with similar national </a:t>
            </a:r>
            <a:r>
              <a:rPr lang="en-GB" sz="2400" dirty="0" err="1" smtClean="0"/>
              <a:t>defense</a:t>
            </a:r>
            <a:r>
              <a:rPr lang="en-GB" sz="2400" dirty="0" smtClean="0"/>
              <a:t> and foreign policies.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60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60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60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60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60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60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60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60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60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08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itle 1"/>
          <p:cNvSpPr>
            <a:spLocks noGrp="1"/>
          </p:cNvSpPr>
          <p:nvPr>
            <p:ph type="title"/>
          </p:nvPr>
        </p:nvSpPr>
        <p:spPr>
          <a:xfrm>
            <a:off x="684213" y="260350"/>
            <a:ext cx="7772400" cy="1143000"/>
          </a:xfrm>
        </p:spPr>
        <p:txBody>
          <a:bodyPr/>
          <a:lstStyle/>
          <a:p>
            <a:pPr algn="l"/>
            <a:r>
              <a:rPr lang="en-GB" sz="3400" smtClean="0"/>
              <a:t>Impact on Business within Europe</a:t>
            </a:r>
          </a:p>
        </p:txBody>
      </p:sp>
      <p:sp>
        <p:nvSpPr>
          <p:cNvPr id="47107" name="Content Placeholder 2"/>
          <p:cNvSpPr>
            <a:spLocks noGrp="1"/>
          </p:cNvSpPr>
          <p:nvPr>
            <p:ph idx="1"/>
          </p:nvPr>
        </p:nvSpPr>
        <p:spPr>
          <a:xfrm>
            <a:off x="684213" y="1412875"/>
            <a:ext cx="7772400" cy="4752975"/>
          </a:xfrm>
        </p:spPr>
        <p:txBody>
          <a:bodyPr rtlCol="0">
            <a:normAutofit fontScale="92500" lnSpcReduction="10000"/>
          </a:bodyPr>
          <a:lstStyle/>
          <a:p>
            <a:pPr algn="just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GB" sz="2400" dirty="0" smtClean="0"/>
              <a:t>The euro enables residents of participating  countries  to engage in cross-border  trade </a:t>
            </a:r>
            <a:r>
              <a:rPr lang="en-GB" sz="2400" dirty="0" err="1" smtClean="0"/>
              <a:t>ﬂows</a:t>
            </a:r>
            <a:r>
              <a:rPr lang="en-GB" sz="2400" dirty="0" smtClean="0"/>
              <a:t> and capital </a:t>
            </a:r>
            <a:r>
              <a:rPr lang="en-GB" sz="2400" dirty="0" err="1" smtClean="0"/>
              <a:t>ﬂows</a:t>
            </a:r>
            <a:r>
              <a:rPr lang="en-GB" sz="2400" dirty="0" smtClean="0"/>
              <a:t> throughout the so-called euro zone (of participating  countries) without  converting  to a different  currency.</a:t>
            </a:r>
          </a:p>
          <a:p>
            <a:pPr algn="just"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GB" sz="2400" dirty="0" smtClean="0"/>
          </a:p>
          <a:p>
            <a:pPr algn="just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GB" sz="2400" dirty="0" smtClean="0"/>
              <a:t>  The  elimination  of currency  movements among  European  countries  also encourages  more  long-term business arrangements between  </a:t>
            </a:r>
            <a:r>
              <a:rPr lang="en-GB" sz="2400" dirty="0" err="1" smtClean="0"/>
              <a:t>ﬁrms</a:t>
            </a:r>
            <a:r>
              <a:rPr lang="en-GB" sz="2400" dirty="0" smtClean="0"/>
              <a:t> of different  countries,  as they no longer  have to worry about  adverse effects due to currency movements.  </a:t>
            </a:r>
          </a:p>
          <a:p>
            <a:pPr algn="just"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GB" sz="2400" dirty="0" smtClean="0"/>
          </a:p>
          <a:p>
            <a:pPr algn="just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GB" sz="2400" dirty="0" smtClean="0"/>
              <a:t>Thus,  </a:t>
            </a:r>
            <a:r>
              <a:rPr lang="en-GB" sz="2400" dirty="0" err="1" smtClean="0"/>
              <a:t>ﬁrms</a:t>
            </a:r>
            <a:r>
              <a:rPr lang="en-GB" sz="2400" dirty="0" smtClean="0"/>
              <a:t> in different  European  countries  are increasingly engaging  in all types of business arrangements including  licensing, joint ventures, and acquisitions.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GB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71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71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71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71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71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71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71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71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71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107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GB" sz="3400" b="1" smtClean="0"/>
              <a:t>Impact on Financial Flows</a:t>
            </a:r>
          </a:p>
        </p:txBody>
      </p:sp>
      <p:sp>
        <p:nvSpPr>
          <p:cNvPr id="49155" name="Content Placeholder 2"/>
          <p:cNvSpPr>
            <a:spLocks noGrp="1"/>
          </p:cNvSpPr>
          <p:nvPr>
            <p:ph idx="1"/>
          </p:nvPr>
        </p:nvSpPr>
        <p:spPr/>
        <p:txBody>
          <a:bodyPr rtlCol="0">
            <a:normAutofit lnSpcReduction="10000"/>
          </a:bodyPr>
          <a:lstStyle/>
          <a:p>
            <a:pPr algn="just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GB" sz="2400" dirty="0" smtClean="0"/>
              <a:t>A single European  currency forces the interest  rate offered on government securities to  be similar across the  participating  European  countries.  </a:t>
            </a:r>
          </a:p>
          <a:p>
            <a:pPr algn="just"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GB" sz="2400" dirty="0" smtClean="0"/>
          </a:p>
          <a:p>
            <a:pPr algn="just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GB" sz="2400" dirty="0" smtClean="0"/>
              <a:t>Any discrepancy in rates would encourage  investors within these European  countries  to invest in the currency with the highest  rate, which would realign the interest  rates among  these countries. </a:t>
            </a:r>
          </a:p>
          <a:p>
            <a:pPr algn="just"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GB" sz="2400" dirty="0" smtClean="0"/>
          </a:p>
          <a:p>
            <a:pPr algn="just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GB" sz="2400" dirty="0" smtClean="0"/>
              <a:t>However,  the  rate may still vary between  two government securities with the  same maturity if they exhibit different levels of credit risk.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GB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91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91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91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91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91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91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91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91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91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155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GB" sz="3400" b="1" smtClean="0"/>
              <a:t>Impact on Financial Flows</a:t>
            </a:r>
          </a:p>
        </p:txBody>
      </p:sp>
      <p:sp>
        <p:nvSpPr>
          <p:cNvPr id="5017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GB" sz="2400" smtClean="0"/>
              <a:t>Stock prices are now more  comparable  among  the  European  countries  because they are denominated in the same currency.  </a:t>
            </a:r>
          </a:p>
          <a:p>
            <a:pPr algn="just"/>
            <a:endParaRPr lang="en-GB" sz="2400" smtClean="0"/>
          </a:p>
          <a:p>
            <a:pPr algn="just"/>
            <a:r>
              <a:rPr lang="en-GB" sz="2400" smtClean="0"/>
              <a:t>Investors  in the participating  European countries are now able to invest in stocks throughout these countries without  concern about  exchange rate risk. Thus, there is more cross-border  investing than there was in the past.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01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01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01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01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01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01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179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algn="l" fontAlgn="auto">
              <a:spcAft>
                <a:spcPts val="0"/>
              </a:spcAft>
              <a:defRPr/>
            </a:pPr>
            <a:r>
              <a:rPr lang="en-GB" sz="3400" b="1" dirty="0" smtClean="0"/>
              <a:t>Impact on Exchange </a:t>
            </a:r>
            <a:br>
              <a:rPr lang="en-GB" sz="3400" b="1" dirty="0" smtClean="0"/>
            </a:br>
            <a:r>
              <a:rPr lang="en-GB" sz="3400" b="1" dirty="0" smtClean="0"/>
              <a:t>Rate Risk</a:t>
            </a:r>
            <a:br>
              <a:rPr lang="en-GB" sz="3400" b="1" dirty="0" smtClean="0"/>
            </a:br>
            <a:endParaRPr lang="en-GB" sz="3400" b="1" dirty="0" smtClean="0"/>
          </a:p>
        </p:txBody>
      </p:sp>
      <p:sp>
        <p:nvSpPr>
          <p:cNvPr id="51203" name="Content Placeholder 2"/>
          <p:cNvSpPr>
            <a:spLocks noGrp="1"/>
          </p:cNvSpPr>
          <p:nvPr>
            <p:ph idx="1"/>
          </p:nvPr>
        </p:nvSpPr>
        <p:spPr>
          <a:xfrm>
            <a:off x="684213" y="1557338"/>
            <a:ext cx="7772400" cy="4114800"/>
          </a:xfrm>
        </p:spPr>
        <p:txBody>
          <a:bodyPr rtlCol="0">
            <a:normAutofit fontScale="92500" lnSpcReduction="20000"/>
          </a:bodyPr>
          <a:lstStyle/>
          <a:p>
            <a:pPr algn="just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GB" sz="2400" dirty="0" smtClean="0"/>
              <a:t>One  major advantage  of a single European  currency  is the  complete  elimination  of exchange  rate  risk between  the  participating  European  countries,  which  could  encourage  more  trade  and capital </a:t>
            </a:r>
            <a:r>
              <a:rPr lang="en-GB" sz="2400" dirty="0" err="1" smtClean="0"/>
              <a:t>ﬂows</a:t>
            </a:r>
            <a:r>
              <a:rPr lang="en-GB" sz="2400" dirty="0" smtClean="0"/>
              <a:t> across European  borders.  </a:t>
            </a:r>
          </a:p>
          <a:p>
            <a:pPr algn="just"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GB" sz="2400" dirty="0" smtClean="0"/>
          </a:p>
          <a:p>
            <a:pPr algn="just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GB" sz="2400" dirty="0" smtClean="0"/>
              <a:t>In addition,  foreign exchange transaction  costs associated with transactions  between  European countries have been eliminated. </a:t>
            </a:r>
          </a:p>
          <a:p>
            <a:pPr algn="just"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GB" sz="2400" dirty="0" smtClean="0"/>
          </a:p>
          <a:p>
            <a:pPr algn="just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GB" sz="2400" dirty="0" smtClean="0"/>
              <a:t>The single European currency is consistent with the goal of the Single European  Act to  remove  trade  barriers between  European  borders  since exchange rate risk is an implicit trade barrier.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GB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12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12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12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12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12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12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12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12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12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0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8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6629400" cy="1143000"/>
          </a:xfrm>
        </p:spPr>
        <p:txBody>
          <a:bodyPr/>
          <a:lstStyle/>
          <a:p>
            <a:pPr algn="l"/>
            <a:r>
              <a:rPr lang="en-US" sz="3400" b="1" smtClean="0"/>
              <a:t>Government Intervention</a:t>
            </a:r>
          </a:p>
        </p:txBody>
      </p:sp>
      <p:sp>
        <p:nvSpPr>
          <p:cNvPr id="122889" name="Rectangle 9"/>
          <p:cNvSpPr>
            <a:spLocks noGrp="1" noChangeArrowheads="1"/>
          </p:cNvSpPr>
          <p:nvPr>
            <p:ph type="body" idx="1"/>
          </p:nvPr>
        </p:nvSpPr>
        <p:spPr>
          <a:xfrm>
            <a:off x="685800" y="1752600"/>
            <a:ext cx="7772400" cy="4343400"/>
          </a:xfrm>
        </p:spPr>
        <p:txBody>
          <a:bodyPr/>
          <a:lstStyle/>
          <a:p>
            <a:pPr>
              <a:tabLst>
                <a:tab pos="7486650" algn="l"/>
              </a:tabLst>
            </a:pPr>
            <a:r>
              <a:rPr lang="en-US" sz="2600" smtClean="0"/>
              <a:t>Each country has a central bank that may intervene in the foreign exchange market to control its currency’s value. </a:t>
            </a:r>
          </a:p>
          <a:p>
            <a:pPr>
              <a:tabLst>
                <a:tab pos="7486650" algn="l"/>
              </a:tabLst>
            </a:pPr>
            <a:endParaRPr lang="en-US" sz="2600" smtClean="0"/>
          </a:p>
          <a:p>
            <a:pPr>
              <a:tabLst>
                <a:tab pos="7486650" algn="l"/>
              </a:tabLst>
            </a:pPr>
            <a:r>
              <a:rPr lang="en-US" sz="2600" smtClean="0"/>
              <a:t>A central bank may also attempt to control the money supply growth in its country.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28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2288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889" grpId="0" build="p" autoUpdateAnimBg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5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6629400" cy="1143000"/>
          </a:xfrm>
          <a:noFill/>
        </p:spPr>
        <p:txBody>
          <a:bodyPr/>
          <a:lstStyle/>
          <a:p>
            <a:pPr algn="l"/>
            <a:r>
              <a:rPr lang="en-US" sz="3400" b="1" smtClean="0"/>
              <a:t>Government Intervention</a:t>
            </a:r>
          </a:p>
        </p:txBody>
      </p:sp>
      <p:sp>
        <p:nvSpPr>
          <p:cNvPr id="164870" name="Rectangle 6"/>
          <p:cNvSpPr>
            <a:spLocks noGrp="1" noChangeArrowheads="1"/>
          </p:cNvSpPr>
          <p:nvPr>
            <p:ph type="body" idx="1"/>
          </p:nvPr>
        </p:nvSpPr>
        <p:spPr>
          <a:xfrm>
            <a:off x="685800" y="1752600"/>
            <a:ext cx="7772400" cy="4343400"/>
          </a:xfrm>
          <a:noFill/>
        </p:spPr>
        <p:txBody>
          <a:bodyPr/>
          <a:lstStyle/>
          <a:p>
            <a:r>
              <a:rPr lang="en-US" sz="2400" smtClean="0"/>
              <a:t>Central banks manage exchange rates</a:t>
            </a:r>
          </a:p>
          <a:p>
            <a:pPr lvl="1"/>
            <a:r>
              <a:rPr lang="en-US" sz="2400" smtClean="0"/>
              <a:t>to smooth exchange rate movements,</a:t>
            </a:r>
          </a:p>
          <a:p>
            <a:pPr lvl="1"/>
            <a:r>
              <a:rPr lang="en-US" sz="2400" smtClean="0"/>
              <a:t>to establish implicit exchange rate boundaries, and</a:t>
            </a:r>
          </a:p>
          <a:p>
            <a:pPr lvl="1"/>
            <a:r>
              <a:rPr lang="en-US" sz="2400" smtClean="0"/>
              <a:t>to respond to temporary disturbances.</a:t>
            </a:r>
          </a:p>
          <a:p>
            <a:endParaRPr lang="en-US" sz="2400" smtClean="0"/>
          </a:p>
          <a:p>
            <a:r>
              <a:rPr lang="en-US" sz="2400" smtClean="0"/>
              <a:t>Often, intervention is overwhelmed by market forces. However, currency movements may be even more volatile in the absence of intervention.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8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648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87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6487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87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6487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87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6487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87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6487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4870" grpId="0" build="p" bldLvl="2" autoUpdateAnimBg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GB" sz="3400" b="1" smtClean="0"/>
              <a:t>Establish Implicit</a:t>
            </a:r>
            <a:br>
              <a:rPr lang="en-GB" sz="3400" b="1" smtClean="0"/>
            </a:br>
            <a:r>
              <a:rPr lang="en-GB" sz="3400" b="1" smtClean="0"/>
              <a:t> Exchange Rate Boundaries</a:t>
            </a:r>
          </a:p>
        </p:txBody>
      </p:sp>
      <p:sp>
        <p:nvSpPr>
          <p:cNvPr id="54275" name="Content Placeholder 2"/>
          <p:cNvSpPr>
            <a:spLocks noGrp="1"/>
          </p:cNvSpPr>
          <p:nvPr>
            <p:ph idx="1"/>
          </p:nvPr>
        </p:nvSpPr>
        <p:spPr>
          <a:xfrm>
            <a:off x="457200" y="1916113"/>
            <a:ext cx="8229600" cy="4210050"/>
          </a:xfrm>
        </p:spPr>
        <p:txBody>
          <a:bodyPr/>
          <a:lstStyle/>
          <a:p>
            <a:pPr algn="just"/>
            <a:r>
              <a:rPr lang="en-GB" sz="2400" smtClean="0"/>
              <a:t>Some central banks attempt  to maintain  their home  currency rates within some unofficial, or implicit, boundaries. </a:t>
            </a:r>
          </a:p>
          <a:p>
            <a:pPr algn="just"/>
            <a:endParaRPr lang="en-GB" sz="2400" smtClean="0"/>
          </a:p>
          <a:p>
            <a:pPr algn="just"/>
            <a:r>
              <a:rPr lang="en-GB" sz="2400" smtClean="0"/>
              <a:t>Analysts are commonly  quoted as forecasting  that  a currency will not  fall below or rise above a particular  benchmark  value because the  central  bank would  intervene  to  prevent  that. </a:t>
            </a:r>
          </a:p>
          <a:p>
            <a:pPr algn="just"/>
            <a:endParaRPr lang="en-GB" sz="2400" smtClean="0"/>
          </a:p>
          <a:p>
            <a:endParaRPr lang="en-GB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42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42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42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42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42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42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275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GB" sz="3400" b="1" smtClean="0"/>
              <a:t>Smooth Exchange Rate Movements.</a:t>
            </a:r>
          </a:p>
        </p:txBody>
      </p:sp>
      <p:sp>
        <p:nvSpPr>
          <p:cNvPr id="55299" name="Content Placeholder 2"/>
          <p:cNvSpPr>
            <a:spLocks noGrp="1"/>
          </p:cNvSpPr>
          <p:nvPr>
            <p:ph idx="1"/>
          </p:nvPr>
        </p:nvSpPr>
        <p:spPr/>
        <p:txBody>
          <a:bodyPr rtlCol="0">
            <a:normAutofit lnSpcReduction="10000"/>
          </a:bodyPr>
          <a:lstStyle/>
          <a:p>
            <a:pPr algn="just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GB" sz="2400" dirty="0" smtClean="0"/>
              <a:t>If a central bank is concerned that  its economy  will be affected by abrupt  movements  in its home  currency’s value, it may attempt  to  smooth  the  currency  movements  over time. </a:t>
            </a:r>
          </a:p>
          <a:p>
            <a:pPr algn="just"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GB" sz="2400" dirty="0" smtClean="0"/>
          </a:p>
          <a:p>
            <a:pPr algn="just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GB" sz="2400" dirty="0" smtClean="0"/>
              <a:t> Its actions  may keep business cycles less volatile. The central bank may also encourage  international trade by reducing exchange rate uncertainty. </a:t>
            </a:r>
          </a:p>
          <a:p>
            <a:pPr algn="just"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GB" sz="2400" dirty="0" smtClean="0"/>
          </a:p>
          <a:p>
            <a:pPr algn="just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GB" sz="2400" dirty="0" smtClean="0"/>
              <a:t>Furthermore, smoothing currency movements may reduce  fears in the </a:t>
            </a:r>
            <a:r>
              <a:rPr lang="en-GB" sz="2400" dirty="0" err="1" smtClean="0"/>
              <a:t>ﬁnancial</a:t>
            </a:r>
            <a:r>
              <a:rPr lang="en-GB" sz="2400" dirty="0" smtClean="0"/>
              <a:t> markets and speculative activity that  could  cause a major decline in a currency’s value.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GB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52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52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52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52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52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52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52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52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52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299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GB" sz="3400" b="1" smtClean="0"/>
              <a:t>Respond to </a:t>
            </a:r>
            <a:br>
              <a:rPr lang="en-GB" sz="3400" b="1" smtClean="0"/>
            </a:br>
            <a:r>
              <a:rPr lang="en-GB" sz="3400" b="1" smtClean="0"/>
              <a:t>Temporary Disturbances : Example</a:t>
            </a:r>
          </a:p>
        </p:txBody>
      </p:sp>
      <p:sp>
        <p:nvSpPr>
          <p:cNvPr id="57347" name="Content Placeholder 2"/>
          <p:cNvSpPr>
            <a:spLocks noGrp="1"/>
          </p:cNvSpPr>
          <p:nvPr>
            <p:ph idx="1"/>
          </p:nvPr>
        </p:nvSpPr>
        <p:spPr>
          <a:xfrm>
            <a:off x="457200" y="1844675"/>
            <a:ext cx="8229600" cy="4281488"/>
          </a:xfrm>
        </p:spPr>
        <p:txBody>
          <a:bodyPr rtlCol="0">
            <a:normAutofit lnSpcReduction="10000"/>
          </a:bodyPr>
          <a:lstStyle/>
          <a:p>
            <a:pPr algn="just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GB" sz="2400" dirty="0" smtClean="0"/>
              <a:t>News that oil prices might rise could cause expectations of a future decline in the value of the Japanese yen because Japan exchanges yen for U.S. dollars to purchase oil from oil-exporting countries. </a:t>
            </a:r>
          </a:p>
          <a:p>
            <a:pPr algn="just"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GB" sz="2400" dirty="0" smtClean="0"/>
          </a:p>
          <a:p>
            <a:pPr algn="just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GB" sz="2400" dirty="0" smtClean="0"/>
              <a:t>Foreign exchange market speculators may exchange yen for dollars in anticipation of this decline. </a:t>
            </a:r>
          </a:p>
          <a:p>
            <a:pPr algn="just"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GB" sz="2400" dirty="0" smtClean="0"/>
          </a:p>
          <a:p>
            <a:pPr algn="just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GB" sz="2400" dirty="0" smtClean="0"/>
              <a:t>Central banks may therefore intervene to offset the immediate downward pressure on the yen caused by such market transactions.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73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73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73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73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73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73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73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73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73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347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Review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Dollarization  (e.g. Ecuador)</a:t>
            </a:r>
          </a:p>
          <a:p>
            <a:r>
              <a:rPr lang="en-US" dirty="0" smtClean="0"/>
              <a:t>Single European currency</a:t>
            </a:r>
          </a:p>
          <a:p>
            <a:pPr lvl="1"/>
            <a:r>
              <a:rPr lang="en-US" dirty="0" smtClean="0"/>
              <a:t>Impact on Monetary &amp; Fiscal Policy</a:t>
            </a:r>
          </a:p>
          <a:p>
            <a:pPr lvl="1"/>
            <a:r>
              <a:rPr lang="en-US" dirty="0" smtClean="0"/>
              <a:t>International trade</a:t>
            </a:r>
          </a:p>
          <a:p>
            <a:pPr lvl="1"/>
            <a:r>
              <a:rPr lang="en-US" dirty="0" smtClean="0"/>
              <a:t>International flows</a:t>
            </a:r>
          </a:p>
          <a:p>
            <a:pPr lvl="1"/>
            <a:r>
              <a:rPr lang="en-US" dirty="0" smtClean="0"/>
              <a:t>Impact on Exchange Rate Risk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Government Intervention                                                                  </a:t>
            </a:r>
          </a:p>
          <a:p>
            <a:pPr lvl="1"/>
            <a:r>
              <a:rPr lang="en-US" sz="1100" dirty="0" smtClean="0"/>
              <a:t>Adopted from South Western/ Thomson Learning 2006</a:t>
            </a:r>
            <a:endParaRPr lang="en-US" sz="1100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99</TotalTime>
  <Words>1231</Words>
  <Application>Microsoft Office PowerPoint</Application>
  <PresentationFormat>On-screen Show (4:3)</PresentationFormat>
  <Paragraphs>150</Paragraphs>
  <Slides>22</Slides>
  <Notes>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Office Theme</vt:lpstr>
      <vt:lpstr>INTERNATIONAL FINANCE</vt:lpstr>
      <vt:lpstr>Review</vt:lpstr>
      <vt:lpstr>Government Influence on  Exchange Rates</vt:lpstr>
      <vt:lpstr>Dollarization</vt:lpstr>
      <vt:lpstr>Dollarization </vt:lpstr>
      <vt:lpstr>Dollarization : Example </vt:lpstr>
      <vt:lpstr>Exchange Rate Arrangements</vt:lpstr>
      <vt:lpstr>A Single European Currency</vt:lpstr>
      <vt:lpstr>A Single European Currency</vt:lpstr>
      <vt:lpstr>A Single European Currency</vt:lpstr>
      <vt:lpstr>A Single European Currency</vt:lpstr>
      <vt:lpstr>Impact on European Monetary Policy </vt:lpstr>
      <vt:lpstr>Impact on Business within Europe</vt:lpstr>
      <vt:lpstr>Impact on Financial Flows</vt:lpstr>
      <vt:lpstr>Impact on Financial Flows</vt:lpstr>
      <vt:lpstr>Impact on Exchange  Rate Risk </vt:lpstr>
      <vt:lpstr>Government Intervention</vt:lpstr>
      <vt:lpstr>Government Intervention</vt:lpstr>
      <vt:lpstr>Establish Implicit  Exchange Rate Boundaries</vt:lpstr>
      <vt:lpstr>Smooth Exchange Rate Movements.</vt:lpstr>
      <vt:lpstr>Respond to  Temporary Disturbances : Example</vt:lpstr>
      <vt:lpstr>Review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INTERNATIONAL FINANCE</dc:title>
  <dc:creator>Administrator</dc:creator>
  <cp:lastModifiedBy>Administrator</cp:lastModifiedBy>
  <cp:revision>5</cp:revision>
  <dcterms:created xsi:type="dcterms:W3CDTF">2014-06-05T07:52:37Z</dcterms:created>
  <dcterms:modified xsi:type="dcterms:W3CDTF">2014-06-05T09:33:53Z</dcterms:modified>
</cp:coreProperties>
</file>