
<file path=[Content_Types].xml><?xml version="1.0" encoding="utf-8"?>
<Types xmlns="http://schemas.openxmlformats.org/package/2006/content-types">
  <Default Extension="emf" ContentType="image/x-emf"/>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7" r:id="rId2"/>
    <p:sldId id="258" r:id="rId3"/>
    <p:sldId id="401" r:id="rId4"/>
    <p:sldId id="402" r:id="rId5"/>
    <p:sldId id="403" r:id="rId6"/>
    <p:sldId id="404" r:id="rId7"/>
    <p:sldId id="405" r:id="rId8"/>
    <p:sldId id="406" r:id="rId9"/>
    <p:sldId id="408" r:id="rId10"/>
    <p:sldId id="409" r:id="rId11"/>
    <p:sldId id="410" r:id="rId12"/>
    <p:sldId id="411" r:id="rId13"/>
    <p:sldId id="412" r:id="rId14"/>
    <p:sldId id="413" r:id="rId15"/>
    <p:sldId id="414" r:id="rId16"/>
    <p:sldId id="415" r:id="rId17"/>
    <p:sldId id="416" r:id="rId18"/>
    <p:sldId id="417" r:id="rId19"/>
    <p:sldId id="418" r:id="rId20"/>
    <p:sldId id="419" r:id="rId21"/>
    <p:sldId id="420" r:id="rId22"/>
    <p:sldId id="421" r:id="rId23"/>
    <p:sldId id="422" r:id="rId24"/>
    <p:sldId id="423" r:id="rId25"/>
    <p:sldId id="424" r:id="rId26"/>
    <p:sldId id="425" r:id="rId27"/>
    <p:sldId id="427" r:id="rId28"/>
    <p:sldId id="428" r:id="rId29"/>
    <p:sldId id="429" r:id="rId30"/>
    <p:sldId id="430" r:id="rId31"/>
    <p:sldId id="431" r:id="rId32"/>
    <p:sldId id="433" r:id="rId33"/>
    <p:sldId id="434" r:id="rId34"/>
    <p:sldId id="435" r:id="rId35"/>
    <p:sldId id="436" r:id="rId36"/>
    <p:sldId id="437" r:id="rId37"/>
    <p:sldId id="438" r:id="rId38"/>
    <p:sldId id="439" r:id="rId39"/>
    <p:sldId id="440" r:id="rId40"/>
    <p:sldId id="441" r:id="rId41"/>
    <p:sldId id="442" r:id="rId42"/>
    <p:sldId id="443" r:id="rId43"/>
    <p:sldId id="451" r:id="rId44"/>
    <p:sldId id="444" r:id="rId45"/>
    <p:sldId id="452" r:id="rId46"/>
    <p:sldId id="453" r:id="rId47"/>
    <p:sldId id="445" r:id="rId48"/>
    <p:sldId id="446" r:id="rId49"/>
    <p:sldId id="447" r:id="rId50"/>
    <p:sldId id="454" r:id="rId51"/>
    <p:sldId id="455" r:id="rId52"/>
    <p:sldId id="456" r:id="rId53"/>
    <p:sldId id="448" r:id="rId54"/>
    <p:sldId id="449" r:id="rId55"/>
    <p:sldId id="450" r:id="rId5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500" autoAdjust="0"/>
  </p:normalViewPr>
  <p:slideViewPr>
    <p:cSldViewPr>
      <p:cViewPr varScale="1">
        <p:scale>
          <a:sx n="47" d="100"/>
          <a:sy n="47" d="100"/>
        </p:scale>
        <p:origin x="-1404"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7E0B57-3AEF-4A91-B779-1A484DE49F0A}" type="doc">
      <dgm:prSet loTypeId="urn:microsoft.com/office/officeart/2005/8/layout/cycle6" loCatId="cycle" qsTypeId="urn:microsoft.com/office/officeart/2005/8/quickstyle/simple1" qsCatId="simple" csTypeId="urn:microsoft.com/office/officeart/2005/8/colors/accent0_3" csCatId="mainScheme" phldr="1"/>
      <dgm:spPr/>
      <dgm:t>
        <a:bodyPr/>
        <a:lstStyle/>
        <a:p>
          <a:endParaRPr lang="en-US"/>
        </a:p>
      </dgm:t>
    </dgm:pt>
    <dgm:pt modelId="{A8286078-3A9A-4929-959C-EE8FC871BD02}">
      <dgm:prSet phldrT="[Text]"/>
      <dgm:spPr/>
      <dgm:t>
        <a:bodyPr/>
        <a:lstStyle/>
        <a:p>
          <a:r>
            <a:rPr lang="en-US" dirty="0" smtClean="0"/>
            <a:t>Concrete Experience</a:t>
          </a:r>
          <a:endParaRPr lang="en-US" dirty="0"/>
        </a:p>
      </dgm:t>
    </dgm:pt>
    <dgm:pt modelId="{BB49C878-7611-4F2B-9E0C-93BD5601B678}" type="parTrans" cxnId="{F8C43556-6715-46BA-A050-B7C4AEA699F3}">
      <dgm:prSet/>
      <dgm:spPr/>
      <dgm:t>
        <a:bodyPr/>
        <a:lstStyle/>
        <a:p>
          <a:endParaRPr lang="en-US"/>
        </a:p>
      </dgm:t>
    </dgm:pt>
    <dgm:pt modelId="{95E763F7-81AE-41EA-A7C8-D767A9EB21AE}" type="sibTrans" cxnId="{F8C43556-6715-46BA-A050-B7C4AEA699F3}">
      <dgm:prSet/>
      <dgm:spPr/>
      <dgm:t>
        <a:bodyPr/>
        <a:lstStyle/>
        <a:p>
          <a:endParaRPr lang="en-US" dirty="0"/>
        </a:p>
      </dgm:t>
    </dgm:pt>
    <dgm:pt modelId="{49CDD8A2-1285-4110-8B00-BC7EC441770B}">
      <dgm:prSet phldrT="[Text]"/>
      <dgm:spPr/>
      <dgm:t>
        <a:bodyPr/>
        <a:lstStyle/>
        <a:p>
          <a:r>
            <a:rPr lang="en-US" dirty="0" smtClean="0"/>
            <a:t>Reflective Observation</a:t>
          </a:r>
          <a:endParaRPr lang="en-US" dirty="0"/>
        </a:p>
      </dgm:t>
    </dgm:pt>
    <dgm:pt modelId="{558E6EDC-668A-4389-80D2-D004583DADE4}" type="parTrans" cxnId="{0FB6DE45-7949-4437-8AA0-8DEDC27B03AC}">
      <dgm:prSet/>
      <dgm:spPr/>
      <dgm:t>
        <a:bodyPr/>
        <a:lstStyle/>
        <a:p>
          <a:endParaRPr lang="en-US"/>
        </a:p>
      </dgm:t>
    </dgm:pt>
    <dgm:pt modelId="{188455A9-FA8F-4026-8678-B2353941006B}" type="sibTrans" cxnId="{0FB6DE45-7949-4437-8AA0-8DEDC27B03AC}">
      <dgm:prSet/>
      <dgm:spPr/>
      <dgm:t>
        <a:bodyPr/>
        <a:lstStyle/>
        <a:p>
          <a:endParaRPr lang="en-US" dirty="0"/>
        </a:p>
      </dgm:t>
    </dgm:pt>
    <dgm:pt modelId="{B0D6ADCF-82C6-404D-8AE0-512F74D81D16}">
      <dgm:prSet phldrT="[Text]"/>
      <dgm:spPr/>
      <dgm:t>
        <a:bodyPr/>
        <a:lstStyle/>
        <a:p>
          <a:r>
            <a:rPr lang="en-US" dirty="0" smtClean="0"/>
            <a:t>Abstract</a:t>
          </a:r>
        </a:p>
        <a:p>
          <a:r>
            <a:rPr lang="en-US" dirty="0" smtClean="0"/>
            <a:t>Conceptualization</a:t>
          </a:r>
          <a:endParaRPr lang="en-US" dirty="0"/>
        </a:p>
      </dgm:t>
    </dgm:pt>
    <dgm:pt modelId="{7A0F2C4C-EDA7-4DB7-B368-DB553A2FF3E7}" type="parTrans" cxnId="{32471F36-911E-4F6D-920D-7C554D8D1B6E}">
      <dgm:prSet/>
      <dgm:spPr/>
      <dgm:t>
        <a:bodyPr/>
        <a:lstStyle/>
        <a:p>
          <a:endParaRPr lang="en-US"/>
        </a:p>
      </dgm:t>
    </dgm:pt>
    <dgm:pt modelId="{0B0B0885-87E4-4693-80EB-C3F64535EA85}" type="sibTrans" cxnId="{32471F36-911E-4F6D-920D-7C554D8D1B6E}">
      <dgm:prSet/>
      <dgm:spPr/>
      <dgm:t>
        <a:bodyPr/>
        <a:lstStyle/>
        <a:p>
          <a:endParaRPr lang="en-US" dirty="0"/>
        </a:p>
      </dgm:t>
    </dgm:pt>
    <dgm:pt modelId="{09159BB4-0405-40FA-AC18-9A23CB65BE7A}">
      <dgm:prSet phldrT="[Text]"/>
      <dgm:spPr/>
      <dgm:t>
        <a:bodyPr/>
        <a:lstStyle/>
        <a:p>
          <a:r>
            <a:rPr lang="en-US" dirty="0" smtClean="0"/>
            <a:t>Active </a:t>
          </a:r>
        </a:p>
        <a:p>
          <a:r>
            <a:rPr lang="en-US" dirty="0" smtClean="0"/>
            <a:t>Experimentation</a:t>
          </a:r>
          <a:endParaRPr lang="en-US" dirty="0"/>
        </a:p>
      </dgm:t>
    </dgm:pt>
    <dgm:pt modelId="{33162136-1E78-4001-84DD-F1F8B3B0E496}" type="parTrans" cxnId="{4A147974-1BAF-4BC4-B3E7-02187CEC9262}">
      <dgm:prSet/>
      <dgm:spPr/>
      <dgm:t>
        <a:bodyPr/>
        <a:lstStyle/>
        <a:p>
          <a:endParaRPr lang="en-US"/>
        </a:p>
      </dgm:t>
    </dgm:pt>
    <dgm:pt modelId="{876BE8B9-B21A-431F-9DB6-5C1DADDD119F}" type="sibTrans" cxnId="{4A147974-1BAF-4BC4-B3E7-02187CEC9262}">
      <dgm:prSet/>
      <dgm:spPr/>
      <dgm:t>
        <a:bodyPr/>
        <a:lstStyle/>
        <a:p>
          <a:endParaRPr lang="en-US" dirty="0"/>
        </a:p>
      </dgm:t>
    </dgm:pt>
    <dgm:pt modelId="{2EDF87FF-55A3-4C94-AD7D-CEC45494967C}" type="pres">
      <dgm:prSet presAssocID="{097E0B57-3AEF-4A91-B779-1A484DE49F0A}" presName="cycle" presStyleCnt="0">
        <dgm:presLayoutVars>
          <dgm:dir/>
          <dgm:resizeHandles val="exact"/>
        </dgm:presLayoutVars>
      </dgm:prSet>
      <dgm:spPr/>
      <dgm:t>
        <a:bodyPr/>
        <a:lstStyle/>
        <a:p>
          <a:endParaRPr lang="en-US"/>
        </a:p>
      </dgm:t>
    </dgm:pt>
    <dgm:pt modelId="{EF169535-8CF7-46D7-A592-24B4E5C6133F}" type="pres">
      <dgm:prSet presAssocID="{A8286078-3A9A-4929-959C-EE8FC871BD02}" presName="node" presStyleLbl="node1" presStyleIdx="0" presStyleCnt="4">
        <dgm:presLayoutVars>
          <dgm:bulletEnabled val="1"/>
        </dgm:presLayoutVars>
      </dgm:prSet>
      <dgm:spPr/>
      <dgm:t>
        <a:bodyPr/>
        <a:lstStyle/>
        <a:p>
          <a:endParaRPr lang="en-US"/>
        </a:p>
      </dgm:t>
    </dgm:pt>
    <dgm:pt modelId="{19667786-033F-457B-A15D-BB3B229B5D6C}" type="pres">
      <dgm:prSet presAssocID="{A8286078-3A9A-4929-959C-EE8FC871BD02}" presName="spNode" presStyleCnt="0"/>
      <dgm:spPr/>
      <dgm:t>
        <a:bodyPr/>
        <a:lstStyle/>
        <a:p>
          <a:endParaRPr lang="en-US"/>
        </a:p>
      </dgm:t>
    </dgm:pt>
    <dgm:pt modelId="{4BD14A04-D25E-4A1E-9C7F-858CDCEA2068}" type="pres">
      <dgm:prSet presAssocID="{95E763F7-81AE-41EA-A7C8-D767A9EB21AE}" presName="sibTrans" presStyleLbl="sibTrans1D1" presStyleIdx="0" presStyleCnt="4"/>
      <dgm:spPr/>
      <dgm:t>
        <a:bodyPr/>
        <a:lstStyle/>
        <a:p>
          <a:endParaRPr lang="en-US"/>
        </a:p>
      </dgm:t>
    </dgm:pt>
    <dgm:pt modelId="{E476E871-DBAA-4DEE-9552-FBDFB5BF91CB}" type="pres">
      <dgm:prSet presAssocID="{49CDD8A2-1285-4110-8B00-BC7EC441770B}" presName="node" presStyleLbl="node1" presStyleIdx="1" presStyleCnt="4">
        <dgm:presLayoutVars>
          <dgm:bulletEnabled val="1"/>
        </dgm:presLayoutVars>
      </dgm:prSet>
      <dgm:spPr/>
      <dgm:t>
        <a:bodyPr/>
        <a:lstStyle/>
        <a:p>
          <a:endParaRPr lang="en-US"/>
        </a:p>
      </dgm:t>
    </dgm:pt>
    <dgm:pt modelId="{9B742D6B-C69C-4AEC-AC06-A9F25FD14477}" type="pres">
      <dgm:prSet presAssocID="{49CDD8A2-1285-4110-8B00-BC7EC441770B}" presName="spNode" presStyleCnt="0"/>
      <dgm:spPr/>
      <dgm:t>
        <a:bodyPr/>
        <a:lstStyle/>
        <a:p>
          <a:endParaRPr lang="en-US"/>
        </a:p>
      </dgm:t>
    </dgm:pt>
    <dgm:pt modelId="{3182DFA7-7D77-4301-96F5-19493BC8AFB8}" type="pres">
      <dgm:prSet presAssocID="{188455A9-FA8F-4026-8678-B2353941006B}" presName="sibTrans" presStyleLbl="sibTrans1D1" presStyleIdx="1" presStyleCnt="4"/>
      <dgm:spPr/>
      <dgm:t>
        <a:bodyPr/>
        <a:lstStyle/>
        <a:p>
          <a:endParaRPr lang="en-US"/>
        </a:p>
      </dgm:t>
    </dgm:pt>
    <dgm:pt modelId="{6E46DA7B-F1F2-4C7A-95F5-2D71D38E4748}" type="pres">
      <dgm:prSet presAssocID="{B0D6ADCF-82C6-404D-8AE0-512F74D81D16}" presName="node" presStyleLbl="node1" presStyleIdx="2" presStyleCnt="4">
        <dgm:presLayoutVars>
          <dgm:bulletEnabled val="1"/>
        </dgm:presLayoutVars>
      </dgm:prSet>
      <dgm:spPr/>
      <dgm:t>
        <a:bodyPr/>
        <a:lstStyle/>
        <a:p>
          <a:endParaRPr lang="en-US"/>
        </a:p>
      </dgm:t>
    </dgm:pt>
    <dgm:pt modelId="{2E4E9345-0E90-4551-806D-2A6A69CA957D}" type="pres">
      <dgm:prSet presAssocID="{B0D6ADCF-82C6-404D-8AE0-512F74D81D16}" presName="spNode" presStyleCnt="0"/>
      <dgm:spPr/>
      <dgm:t>
        <a:bodyPr/>
        <a:lstStyle/>
        <a:p>
          <a:endParaRPr lang="en-US"/>
        </a:p>
      </dgm:t>
    </dgm:pt>
    <dgm:pt modelId="{39AC0DC6-0719-4A2C-9D77-97473253CF65}" type="pres">
      <dgm:prSet presAssocID="{0B0B0885-87E4-4693-80EB-C3F64535EA85}" presName="sibTrans" presStyleLbl="sibTrans1D1" presStyleIdx="2" presStyleCnt="4"/>
      <dgm:spPr/>
      <dgm:t>
        <a:bodyPr/>
        <a:lstStyle/>
        <a:p>
          <a:endParaRPr lang="en-US"/>
        </a:p>
      </dgm:t>
    </dgm:pt>
    <dgm:pt modelId="{B6BBBD96-99ED-495A-99F8-987DEF298CB5}" type="pres">
      <dgm:prSet presAssocID="{09159BB4-0405-40FA-AC18-9A23CB65BE7A}" presName="node" presStyleLbl="node1" presStyleIdx="3" presStyleCnt="4">
        <dgm:presLayoutVars>
          <dgm:bulletEnabled val="1"/>
        </dgm:presLayoutVars>
      </dgm:prSet>
      <dgm:spPr/>
      <dgm:t>
        <a:bodyPr/>
        <a:lstStyle/>
        <a:p>
          <a:endParaRPr lang="en-US"/>
        </a:p>
      </dgm:t>
    </dgm:pt>
    <dgm:pt modelId="{6CBEECC4-931B-4368-AE6D-0790B028ACD4}" type="pres">
      <dgm:prSet presAssocID="{09159BB4-0405-40FA-AC18-9A23CB65BE7A}" presName="spNode" presStyleCnt="0"/>
      <dgm:spPr/>
      <dgm:t>
        <a:bodyPr/>
        <a:lstStyle/>
        <a:p>
          <a:endParaRPr lang="en-US"/>
        </a:p>
      </dgm:t>
    </dgm:pt>
    <dgm:pt modelId="{2CEFF504-AEF7-4D4D-8648-C728EE2716C0}" type="pres">
      <dgm:prSet presAssocID="{876BE8B9-B21A-431F-9DB6-5C1DADDD119F}" presName="sibTrans" presStyleLbl="sibTrans1D1" presStyleIdx="3" presStyleCnt="4"/>
      <dgm:spPr/>
      <dgm:t>
        <a:bodyPr/>
        <a:lstStyle/>
        <a:p>
          <a:endParaRPr lang="en-US"/>
        </a:p>
      </dgm:t>
    </dgm:pt>
  </dgm:ptLst>
  <dgm:cxnLst>
    <dgm:cxn modelId="{B36D3E58-DF0A-4335-8AF6-495F6BDE64BC}" type="presOf" srcId="{188455A9-FA8F-4026-8678-B2353941006B}" destId="{3182DFA7-7D77-4301-96F5-19493BC8AFB8}" srcOrd="0" destOrd="0" presId="urn:microsoft.com/office/officeart/2005/8/layout/cycle6"/>
    <dgm:cxn modelId="{32471F36-911E-4F6D-920D-7C554D8D1B6E}" srcId="{097E0B57-3AEF-4A91-B779-1A484DE49F0A}" destId="{B0D6ADCF-82C6-404D-8AE0-512F74D81D16}" srcOrd="2" destOrd="0" parTransId="{7A0F2C4C-EDA7-4DB7-B368-DB553A2FF3E7}" sibTransId="{0B0B0885-87E4-4693-80EB-C3F64535EA85}"/>
    <dgm:cxn modelId="{4A147974-1BAF-4BC4-B3E7-02187CEC9262}" srcId="{097E0B57-3AEF-4A91-B779-1A484DE49F0A}" destId="{09159BB4-0405-40FA-AC18-9A23CB65BE7A}" srcOrd="3" destOrd="0" parTransId="{33162136-1E78-4001-84DD-F1F8B3B0E496}" sibTransId="{876BE8B9-B21A-431F-9DB6-5C1DADDD119F}"/>
    <dgm:cxn modelId="{763B434C-0497-4394-BBED-BFE61D69F59D}" type="presOf" srcId="{95E763F7-81AE-41EA-A7C8-D767A9EB21AE}" destId="{4BD14A04-D25E-4A1E-9C7F-858CDCEA2068}" srcOrd="0" destOrd="0" presId="urn:microsoft.com/office/officeart/2005/8/layout/cycle6"/>
    <dgm:cxn modelId="{467967CC-C785-48E7-93EB-E3701A5A8C22}" type="presOf" srcId="{B0D6ADCF-82C6-404D-8AE0-512F74D81D16}" destId="{6E46DA7B-F1F2-4C7A-95F5-2D71D38E4748}" srcOrd="0" destOrd="0" presId="urn:microsoft.com/office/officeart/2005/8/layout/cycle6"/>
    <dgm:cxn modelId="{E5F46ADE-44EE-4A61-B3AF-28CE3E7BBC89}" type="presOf" srcId="{0B0B0885-87E4-4693-80EB-C3F64535EA85}" destId="{39AC0DC6-0719-4A2C-9D77-97473253CF65}" srcOrd="0" destOrd="0" presId="urn:microsoft.com/office/officeart/2005/8/layout/cycle6"/>
    <dgm:cxn modelId="{82E50946-ECE4-4BF9-B35C-C462042A21E8}" type="presOf" srcId="{876BE8B9-B21A-431F-9DB6-5C1DADDD119F}" destId="{2CEFF504-AEF7-4D4D-8648-C728EE2716C0}" srcOrd="0" destOrd="0" presId="urn:microsoft.com/office/officeart/2005/8/layout/cycle6"/>
    <dgm:cxn modelId="{7574E85B-A399-4752-82E1-1E0D2ED73DFA}" type="presOf" srcId="{09159BB4-0405-40FA-AC18-9A23CB65BE7A}" destId="{B6BBBD96-99ED-495A-99F8-987DEF298CB5}" srcOrd="0" destOrd="0" presId="urn:microsoft.com/office/officeart/2005/8/layout/cycle6"/>
    <dgm:cxn modelId="{0FB6DE45-7949-4437-8AA0-8DEDC27B03AC}" srcId="{097E0B57-3AEF-4A91-B779-1A484DE49F0A}" destId="{49CDD8A2-1285-4110-8B00-BC7EC441770B}" srcOrd="1" destOrd="0" parTransId="{558E6EDC-668A-4389-80D2-D004583DADE4}" sibTransId="{188455A9-FA8F-4026-8678-B2353941006B}"/>
    <dgm:cxn modelId="{03BAEF51-1675-4EA3-BDD9-7B663E9044F8}" type="presOf" srcId="{097E0B57-3AEF-4A91-B779-1A484DE49F0A}" destId="{2EDF87FF-55A3-4C94-AD7D-CEC45494967C}" srcOrd="0" destOrd="0" presId="urn:microsoft.com/office/officeart/2005/8/layout/cycle6"/>
    <dgm:cxn modelId="{F8C43556-6715-46BA-A050-B7C4AEA699F3}" srcId="{097E0B57-3AEF-4A91-B779-1A484DE49F0A}" destId="{A8286078-3A9A-4929-959C-EE8FC871BD02}" srcOrd="0" destOrd="0" parTransId="{BB49C878-7611-4F2B-9E0C-93BD5601B678}" sibTransId="{95E763F7-81AE-41EA-A7C8-D767A9EB21AE}"/>
    <dgm:cxn modelId="{44222E14-A55D-4697-BDC4-D15EF7AA169D}" type="presOf" srcId="{A8286078-3A9A-4929-959C-EE8FC871BD02}" destId="{EF169535-8CF7-46D7-A592-24B4E5C6133F}" srcOrd="0" destOrd="0" presId="urn:microsoft.com/office/officeart/2005/8/layout/cycle6"/>
    <dgm:cxn modelId="{21539B1A-BDC0-411C-88C8-892992BBDA1E}" type="presOf" srcId="{49CDD8A2-1285-4110-8B00-BC7EC441770B}" destId="{E476E871-DBAA-4DEE-9552-FBDFB5BF91CB}" srcOrd="0" destOrd="0" presId="urn:microsoft.com/office/officeart/2005/8/layout/cycle6"/>
    <dgm:cxn modelId="{28B9FB68-2AA6-4461-B032-A07DB867C364}" type="presParOf" srcId="{2EDF87FF-55A3-4C94-AD7D-CEC45494967C}" destId="{EF169535-8CF7-46D7-A592-24B4E5C6133F}" srcOrd="0" destOrd="0" presId="urn:microsoft.com/office/officeart/2005/8/layout/cycle6"/>
    <dgm:cxn modelId="{3ADE8020-454A-4500-A166-8C62DA606D77}" type="presParOf" srcId="{2EDF87FF-55A3-4C94-AD7D-CEC45494967C}" destId="{19667786-033F-457B-A15D-BB3B229B5D6C}" srcOrd="1" destOrd="0" presId="urn:microsoft.com/office/officeart/2005/8/layout/cycle6"/>
    <dgm:cxn modelId="{CDA54A90-93C4-4283-8D26-CA1BF243ED58}" type="presParOf" srcId="{2EDF87FF-55A3-4C94-AD7D-CEC45494967C}" destId="{4BD14A04-D25E-4A1E-9C7F-858CDCEA2068}" srcOrd="2" destOrd="0" presId="urn:microsoft.com/office/officeart/2005/8/layout/cycle6"/>
    <dgm:cxn modelId="{92BEDC8B-C05F-41FF-9D9E-0C9410347404}" type="presParOf" srcId="{2EDF87FF-55A3-4C94-AD7D-CEC45494967C}" destId="{E476E871-DBAA-4DEE-9552-FBDFB5BF91CB}" srcOrd="3" destOrd="0" presId="urn:microsoft.com/office/officeart/2005/8/layout/cycle6"/>
    <dgm:cxn modelId="{A8881570-2446-487B-B55C-08B0E6AB4FD0}" type="presParOf" srcId="{2EDF87FF-55A3-4C94-AD7D-CEC45494967C}" destId="{9B742D6B-C69C-4AEC-AC06-A9F25FD14477}" srcOrd="4" destOrd="0" presId="urn:microsoft.com/office/officeart/2005/8/layout/cycle6"/>
    <dgm:cxn modelId="{3F9D0475-25ED-4EC3-A262-D80BB9AF9E44}" type="presParOf" srcId="{2EDF87FF-55A3-4C94-AD7D-CEC45494967C}" destId="{3182DFA7-7D77-4301-96F5-19493BC8AFB8}" srcOrd="5" destOrd="0" presId="urn:microsoft.com/office/officeart/2005/8/layout/cycle6"/>
    <dgm:cxn modelId="{405D8A32-AF9F-4ECF-BF80-B7F83055DEF4}" type="presParOf" srcId="{2EDF87FF-55A3-4C94-AD7D-CEC45494967C}" destId="{6E46DA7B-F1F2-4C7A-95F5-2D71D38E4748}" srcOrd="6" destOrd="0" presId="urn:microsoft.com/office/officeart/2005/8/layout/cycle6"/>
    <dgm:cxn modelId="{1EAEB944-CD79-44CE-9698-A1009D4E10AE}" type="presParOf" srcId="{2EDF87FF-55A3-4C94-AD7D-CEC45494967C}" destId="{2E4E9345-0E90-4551-806D-2A6A69CA957D}" srcOrd="7" destOrd="0" presId="urn:microsoft.com/office/officeart/2005/8/layout/cycle6"/>
    <dgm:cxn modelId="{D6975BA4-6D3D-4C11-8DAA-9DBDD82E7DC5}" type="presParOf" srcId="{2EDF87FF-55A3-4C94-AD7D-CEC45494967C}" destId="{39AC0DC6-0719-4A2C-9D77-97473253CF65}" srcOrd="8" destOrd="0" presId="urn:microsoft.com/office/officeart/2005/8/layout/cycle6"/>
    <dgm:cxn modelId="{E1EC771A-9631-4838-9AAE-B6EC0B252658}" type="presParOf" srcId="{2EDF87FF-55A3-4C94-AD7D-CEC45494967C}" destId="{B6BBBD96-99ED-495A-99F8-987DEF298CB5}" srcOrd="9" destOrd="0" presId="urn:microsoft.com/office/officeart/2005/8/layout/cycle6"/>
    <dgm:cxn modelId="{75698E7C-FC79-4BAE-AB32-155C8C1F1D84}" type="presParOf" srcId="{2EDF87FF-55A3-4C94-AD7D-CEC45494967C}" destId="{6CBEECC4-931B-4368-AE6D-0790B028ACD4}" srcOrd="10" destOrd="0" presId="urn:microsoft.com/office/officeart/2005/8/layout/cycle6"/>
    <dgm:cxn modelId="{E81C9311-EBE3-4474-BB49-8511BBE75B27}" type="presParOf" srcId="{2EDF87FF-55A3-4C94-AD7D-CEC45494967C}" destId="{2CEFF504-AEF7-4D4D-8648-C728EE2716C0}" srcOrd="11"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BDE6BD-C45E-4FFA-87E7-EE1929EDE945}" type="doc">
      <dgm:prSet loTypeId="urn:microsoft.com/office/officeart/2005/8/layout/pList1#1" loCatId="list" qsTypeId="urn:microsoft.com/office/officeart/2005/8/quickstyle/simple1" qsCatId="simple" csTypeId="urn:microsoft.com/office/officeart/2005/8/colors/accent1_2" csCatId="accent1" phldr="1"/>
      <dgm:spPr/>
      <dgm:t>
        <a:bodyPr/>
        <a:lstStyle/>
        <a:p>
          <a:endParaRPr lang="en-US"/>
        </a:p>
      </dgm:t>
    </dgm:pt>
    <dgm:pt modelId="{0102ACBB-8AFE-4B3E-93AC-C9D97FA5BAF5}">
      <dgm:prSet phldrT="[Text]"/>
      <dgm:spPr/>
      <dgm:t>
        <a:bodyPr/>
        <a:lstStyle/>
        <a:p>
          <a:r>
            <a:rPr lang="en-US" dirty="0" smtClean="0"/>
            <a:t>Accommodator</a:t>
          </a:r>
          <a:endParaRPr lang="en-US" dirty="0"/>
        </a:p>
      </dgm:t>
    </dgm:pt>
    <dgm:pt modelId="{C4870093-2615-4516-AC4E-D0EE32B85BA9}" type="parTrans" cxnId="{FDA4DC4B-6646-4935-A15B-3F30F34EA18E}">
      <dgm:prSet/>
      <dgm:spPr/>
      <dgm:t>
        <a:bodyPr/>
        <a:lstStyle/>
        <a:p>
          <a:endParaRPr lang="en-US"/>
        </a:p>
      </dgm:t>
    </dgm:pt>
    <dgm:pt modelId="{C4F624CF-1CD0-4A5F-9B01-CB07D8D165F4}" type="sibTrans" cxnId="{FDA4DC4B-6646-4935-A15B-3F30F34EA18E}">
      <dgm:prSet/>
      <dgm:spPr/>
      <dgm:t>
        <a:bodyPr/>
        <a:lstStyle/>
        <a:p>
          <a:endParaRPr lang="en-US"/>
        </a:p>
      </dgm:t>
    </dgm:pt>
    <dgm:pt modelId="{108239EB-0E12-4870-AFF1-1D533CA2DCC6}">
      <dgm:prSet phldrT="[Text]"/>
      <dgm:spPr/>
      <dgm:t>
        <a:bodyPr/>
        <a:lstStyle/>
        <a:p>
          <a:r>
            <a:rPr lang="en-US" dirty="0" err="1" smtClean="0"/>
            <a:t>Diverger</a:t>
          </a:r>
          <a:endParaRPr lang="en-US" dirty="0"/>
        </a:p>
      </dgm:t>
    </dgm:pt>
    <dgm:pt modelId="{D25420B5-C9C6-4D66-90BF-1DC1268B5413}" type="parTrans" cxnId="{5E0AAFD8-56B9-4600-9111-6B83E19C5B22}">
      <dgm:prSet/>
      <dgm:spPr/>
      <dgm:t>
        <a:bodyPr/>
        <a:lstStyle/>
        <a:p>
          <a:endParaRPr lang="en-US"/>
        </a:p>
      </dgm:t>
    </dgm:pt>
    <dgm:pt modelId="{AF98F66D-F5D2-4957-A057-BE269D177BA7}" type="sibTrans" cxnId="{5E0AAFD8-56B9-4600-9111-6B83E19C5B22}">
      <dgm:prSet/>
      <dgm:spPr/>
      <dgm:t>
        <a:bodyPr/>
        <a:lstStyle/>
        <a:p>
          <a:endParaRPr lang="en-US"/>
        </a:p>
      </dgm:t>
    </dgm:pt>
    <dgm:pt modelId="{607C7AC7-50B7-4E3A-9D8B-923075456C76}">
      <dgm:prSet phldrT="[Text]"/>
      <dgm:spPr/>
      <dgm:t>
        <a:bodyPr/>
        <a:lstStyle/>
        <a:p>
          <a:r>
            <a:rPr lang="en-US" dirty="0" err="1" smtClean="0"/>
            <a:t>Converger</a:t>
          </a:r>
          <a:endParaRPr lang="en-US" dirty="0"/>
        </a:p>
      </dgm:t>
    </dgm:pt>
    <dgm:pt modelId="{FD27E080-B205-4BFC-B832-43B078AA487C}" type="parTrans" cxnId="{C35B77E1-2979-4677-9080-9491A57CEEC3}">
      <dgm:prSet/>
      <dgm:spPr/>
      <dgm:t>
        <a:bodyPr/>
        <a:lstStyle/>
        <a:p>
          <a:endParaRPr lang="en-US"/>
        </a:p>
      </dgm:t>
    </dgm:pt>
    <dgm:pt modelId="{1A3FD956-3A27-4364-BB4C-FDF14F5575C4}" type="sibTrans" cxnId="{C35B77E1-2979-4677-9080-9491A57CEEC3}">
      <dgm:prSet/>
      <dgm:spPr/>
      <dgm:t>
        <a:bodyPr/>
        <a:lstStyle/>
        <a:p>
          <a:endParaRPr lang="en-US"/>
        </a:p>
      </dgm:t>
    </dgm:pt>
    <dgm:pt modelId="{110A0D1C-9EB8-4ABA-B5DE-FE6677BB7044}">
      <dgm:prSet phldrT="[Text]"/>
      <dgm:spPr/>
      <dgm:t>
        <a:bodyPr/>
        <a:lstStyle/>
        <a:p>
          <a:r>
            <a:rPr lang="en-US" dirty="0" smtClean="0"/>
            <a:t>Assimilator</a:t>
          </a:r>
          <a:endParaRPr lang="en-US" dirty="0"/>
        </a:p>
      </dgm:t>
    </dgm:pt>
    <dgm:pt modelId="{E8ECCF29-8420-4F96-AEFE-FADACCE03CF0}" type="parTrans" cxnId="{FA745D52-8E20-422C-8BF6-2FD1E6313C52}">
      <dgm:prSet/>
      <dgm:spPr/>
      <dgm:t>
        <a:bodyPr/>
        <a:lstStyle/>
        <a:p>
          <a:endParaRPr lang="en-US"/>
        </a:p>
      </dgm:t>
    </dgm:pt>
    <dgm:pt modelId="{5665AA2B-C98E-4171-818D-FAD9B1C0BAF8}" type="sibTrans" cxnId="{FA745D52-8E20-422C-8BF6-2FD1E6313C52}">
      <dgm:prSet/>
      <dgm:spPr/>
      <dgm:t>
        <a:bodyPr/>
        <a:lstStyle/>
        <a:p>
          <a:endParaRPr lang="en-US"/>
        </a:p>
      </dgm:t>
    </dgm:pt>
    <dgm:pt modelId="{F7A1E058-BCE7-473F-869B-23399D28AB4A}" type="pres">
      <dgm:prSet presAssocID="{6EBDE6BD-C45E-4FFA-87E7-EE1929EDE945}" presName="Name0" presStyleCnt="0">
        <dgm:presLayoutVars>
          <dgm:dir/>
          <dgm:resizeHandles val="exact"/>
        </dgm:presLayoutVars>
      </dgm:prSet>
      <dgm:spPr/>
      <dgm:t>
        <a:bodyPr/>
        <a:lstStyle/>
        <a:p>
          <a:endParaRPr lang="en-US"/>
        </a:p>
      </dgm:t>
    </dgm:pt>
    <dgm:pt modelId="{C5BFD3D9-2247-4D90-931D-B05A329C05D6}" type="pres">
      <dgm:prSet presAssocID="{0102ACBB-8AFE-4B3E-93AC-C9D97FA5BAF5}" presName="compNode" presStyleCnt="0"/>
      <dgm:spPr/>
    </dgm:pt>
    <dgm:pt modelId="{B8F75511-4BF4-4DE7-82BF-31F095D60BB1}" type="pres">
      <dgm:prSet presAssocID="{0102ACBB-8AFE-4B3E-93AC-C9D97FA5BAF5}" presName="pictRect" presStyleLbl="node1" presStyleIdx="0" presStyleCnt="4" custLinFactNeighborX="-534" custLinFactNeighborY="5831"/>
      <dgm:spPr/>
    </dgm:pt>
    <dgm:pt modelId="{84661AC3-B3FF-4B0A-B047-A27DA36666D3}" type="pres">
      <dgm:prSet presAssocID="{0102ACBB-8AFE-4B3E-93AC-C9D97FA5BAF5}" presName="textRect" presStyleLbl="revTx" presStyleIdx="0" presStyleCnt="4" custScaleY="81998">
        <dgm:presLayoutVars>
          <dgm:bulletEnabled val="1"/>
        </dgm:presLayoutVars>
      </dgm:prSet>
      <dgm:spPr/>
      <dgm:t>
        <a:bodyPr/>
        <a:lstStyle/>
        <a:p>
          <a:endParaRPr lang="en-US"/>
        </a:p>
      </dgm:t>
    </dgm:pt>
    <dgm:pt modelId="{9A713B4E-1C0C-47D6-97B5-D670E68C419E}" type="pres">
      <dgm:prSet presAssocID="{C4F624CF-1CD0-4A5F-9B01-CB07D8D165F4}" presName="sibTrans" presStyleLbl="sibTrans2D1" presStyleIdx="0" presStyleCnt="0"/>
      <dgm:spPr/>
      <dgm:t>
        <a:bodyPr/>
        <a:lstStyle/>
        <a:p>
          <a:endParaRPr lang="en-US"/>
        </a:p>
      </dgm:t>
    </dgm:pt>
    <dgm:pt modelId="{7E8F6C58-A7D0-4A7F-9A7F-60CEEF389A8F}" type="pres">
      <dgm:prSet presAssocID="{108239EB-0E12-4870-AFF1-1D533CA2DCC6}" presName="compNode" presStyleCnt="0"/>
      <dgm:spPr/>
    </dgm:pt>
    <dgm:pt modelId="{F79C2116-EAC3-468C-BE1D-8BD5C13C5478}" type="pres">
      <dgm:prSet presAssocID="{108239EB-0E12-4870-AFF1-1D533CA2DCC6}" presName="pictRect" presStyleLbl="node1" presStyleIdx="1" presStyleCnt="4" custLinFactX="-14454" custLinFactY="67378" custLinFactNeighborX="-100000" custLinFactNeighborY="100000"/>
      <dgm:spPr/>
    </dgm:pt>
    <dgm:pt modelId="{6DAFE565-830D-4D43-8CBC-033F8B015F81}" type="pres">
      <dgm:prSet presAssocID="{108239EB-0E12-4870-AFF1-1D533CA2DCC6}" presName="textRect" presStyleLbl="revTx" presStyleIdx="1" presStyleCnt="4" custLinFactNeighborX="65662" custLinFactNeighborY="9036">
        <dgm:presLayoutVars>
          <dgm:bulletEnabled val="1"/>
        </dgm:presLayoutVars>
      </dgm:prSet>
      <dgm:spPr/>
      <dgm:t>
        <a:bodyPr/>
        <a:lstStyle/>
        <a:p>
          <a:endParaRPr lang="en-US"/>
        </a:p>
      </dgm:t>
    </dgm:pt>
    <dgm:pt modelId="{1BA764B7-05FB-4248-B382-D8A633D1C2A4}" type="pres">
      <dgm:prSet presAssocID="{AF98F66D-F5D2-4957-A057-BE269D177BA7}" presName="sibTrans" presStyleLbl="sibTrans2D1" presStyleIdx="0" presStyleCnt="0"/>
      <dgm:spPr/>
      <dgm:t>
        <a:bodyPr/>
        <a:lstStyle/>
        <a:p>
          <a:endParaRPr lang="en-US"/>
        </a:p>
      </dgm:t>
    </dgm:pt>
    <dgm:pt modelId="{98D0CDEE-16CD-47DE-A643-05E90684C729}" type="pres">
      <dgm:prSet presAssocID="{607C7AC7-50B7-4E3A-9D8B-923075456C76}" presName="compNode" presStyleCnt="0"/>
      <dgm:spPr/>
    </dgm:pt>
    <dgm:pt modelId="{5D27BA65-F9C7-48E5-9F5E-5D50608D7FD6}" type="pres">
      <dgm:prSet presAssocID="{607C7AC7-50B7-4E3A-9D8B-923075456C76}" presName="pictRect" presStyleLbl="node1" presStyleIdx="2" presStyleCnt="4" custLinFactNeighborX="-44342" custLinFactNeighborY="8255"/>
      <dgm:spPr/>
    </dgm:pt>
    <dgm:pt modelId="{25444E93-59BD-46AB-A9C5-6CC176597350}" type="pres">
      <dgm:prSet presAssocID="{607C7AC7-50B7-4E3A-9D8B-923075456C76}" presName="textRect" presStyleLbl="revTx" presStyleIdx="2" presStyleCnt="4" custLinFactX="-100000" custLinFactY="104550" custLinFactNeighborX="-128374" custLinFactNeighborY="200000">
        <dgm:presLayoutVars>
          <dgm:bulletEnabled val="1"/>
        </dgm:presLayoutVars>
      </dgm:prSet>
      <dgm:spPr/>
      <dgm:t>
        <a:bodyPr/>
        <a:lstStyle/>
        <a:p>
          <a:endParaRPr lang="en-US"/>
        </a:p>
      </dgm:t>
    </dgm:pt>
    <dgm:pt modelId="{F0837B09-E9E6-4B76-A3EC-59387CAD9B37}" type="pres">
      <dgm:prSet presAssocID="{1A3FD956-3A27-4364-BB4C-FDF14F5575C4}" presName="sibTrans" presStyleLbl="sibTrans2D1" presStyleIdx="0" presStyleCnt="0"/>
      <dgm:spPr/>
      <dgm:t>
        <a:bodyPr/>
        <a:lstStyle/>
        <a:p>
          <a:endParaRPr lang="en-US"/>
        </a:p>
      </dgm:t>
    </dgm:pt>
    <dgm:pt modelId="{A07DE9F9-ADAE-4F00-9C5E-78D99DA81FCC}" type="pres">
      <dgm:prSet presAssocID="{110A0D1C-9EB8-4ABA-B5DE-FE6677BB7044}" presName="compNode" presStyleCnt="0"/>
      <dgm:spPr/>
    </dgm:pt>
    <dgm:pt modelId="{7DADE476-882B-4A78-83D8-2A66DF76C758}" type="pres">
      <dgm:prSet presAssocID="{110A0D1C-9EB8-4ABA-B5DE-FE6677BB7044}" presName="pictRect" presStyleLbl="node1" presStyleIdx="3" presStyleCnt="4" custLinFactNeighborX="65662" custLinFactNeighborY="-6665"/>
      <dgm:spPr/>
    </dgm:pt>
    <dgm:pt modelId="{8B7711A4-892B-44DF-AEED-5482F3CB5B97}" type="pres">
      <dgm:prSet presAssocID="{110A0D1C-9EB8-4ABA-B5DE-FE6677BB7044}" presName="textRect" presStyleLbl="revTx" presStyleIdx="3" presStyleCnt="4" custLinFactNeighborX="65662" custLinFactNeighborY="2436">
        <dgm:presLayoutVars>
          <dgm:bulletEnabled val="1"/>
        </dgm:presLayoutVars>
      </dgm:prSet>
      <dgm:spPr/>
      <dgm:t>
        <a:bodyPr/>
        <a:lstStyle/>
        <a:p>
          <a:endParaRPr lang="en-US"/>
        </a:p>
      </dgm:t>
    </dgm:pt>
  </dgm:ptLst>
  <dgm:cxnLst>
    <dgm:cxn modelId="{220756C9-9CB5-43E5-B54D-D49C927DF21A}" type="presOf" srcId="{0102ACBB-8AFE-4B3E-93AC-C9D97FA5BAF5}" destId="{84661AC3-B3FF-4B0A-B047-A27DA36666D3}" srcOrd="0" destOrd="0" presId="urn:microsoft.com/office/officeart/2005/8/layout/pList1#1"/>
    <dgm:cxn modelId="{593BE9D5-ECA0-41CE-A013-A0BADD3B6215}" type="presOf" srcId="{1A3FD956-3A27-4364-BB4C-FDF14F5575C4}" destId="{F0837B09-E9E6-4B76-A3EC-59387CAD9B37}" srcOrd="0" destOrd="0" presId="urn:microsoft.com/office/officeart/2005/8/layout/pList1#1"/>
    <dgm:cxn modelId="{E977F6D3-F180-4EA5-BFD5-41E68C00A935}" type="presOf" srcId="{AF98F66D-F5D2-4957-A057-BE269D177BA7}" destId="{1BA764B7-05FB-4248-B382-D8A633D1C2A4}" srcOrd="0" destOrd="0" presId="urn:microsoft.com/office/officeart/2005/8/layout/pList1#1"/>
    <dgm:cxn modelId="{B0EF4931-837D-4C96-AFDA-4A26559714C9}" type="presOf" srcId="{110A0D1C-9EB8-4ABA-B5DE-FE6677BB7044}" destId="{8B7711A4-892B-44DF-AEED-5482F3CB5B97}" srcOrd="0" destOrd="0" presId="urn:microsoft.com/office/officeart/2005/8/layout/pList1#1"/>
    <dgm:cxn modelId="{9EA19E58-DB59-4E69-8184-2A11B8C0449F}" type="presOf" srcId="{108239EB-0E12-4870-AFF1-1D533CA2DCC6}" destId="{6DAFE565-830D-4D43-8CBC-033F8B015F81}" srcOrd="0" destOrd="0" presId="urn:microsoft.com/office/officeart/2005/8/layout/pList1#1"/>
    <dgm:cxn modelId="{3C8842A7-DC45-4525-A2AB-5D148BAAD555}" type="presOf" srcId="{6EBDE6BD-C45E-4FFA-87E7-EE1929EDE945}" destId="{F7A1E058-BCE7-473F-869B-23399D28AB4A}" srcOrd="0" destOrd="0" presId="urn:microsoft.com/office/officeart/2005/8/layout/pList1#1"/>
    <dgm:cxn modelId="{5E0AAFD8-56B9-4600-9111-6B83E19C5B22}" srcId="{6EBDE6BD-C45E-4FFA-87E7-EE1929EDE945}" destId="{108239EB-0E12-4870-AFF1-1D533CA2DCC6}" srcOrd="1" destOrd="0" parTransId="{D25420B5-C9C6-4D66-90BF-1DC1268B5413}" sibTransId="{AF98F66D-F5D2-4957-A057-BE269D177BA7}"/>
    <dgm:cxn modelId="{F1AE7CD0-A7B8-4A24-AB4F-929005EFC768}" type="presOf" srcId="{607C7AC7-50B7-4E3A-9D8B-923075456C76}" destId="{25444E93-59BD-46AB-A9C5-6CC176597350}" srcOrd="0" destOrd="0" presId="urn:microsoft.com/office/officeart/2005/8/layout/pList1#1"/>
    <dgm:cxn modelId="{FDA4DC4B-6646-4935-A15B-3F30F34EA18E}" srcId="{6EBDE6BD-C45E-4FFA-87E7-EE1929EDE945}" destId="{0102ACBB-8AFE-4B3E-93AC-C9D97FA5BAF5}" srcOrd="0" destOrd="0" parTransId="{C4870093-2615-4516-AC4E-D0EE32B85BA9}" sibTransId="{C4F624CF-1CD0-4A5F-9B01-CB07D8D165F4}"/>
    <dgm:cxn modelId="{169DB13E-D5B7-4FAD-BA41-7DE83BA11C6B}" type="presOf" srcId="{C4F624CF-1CD0-4A5F-9B01-CB07D8D165F4}" destId="{9A713B4E-1C0C-47D6-97B5-D670E68C419E}" srcOrd="0" destOrd="0" presId="urn:microsoft.com/office/officeart/2005/8/layout/pList1#1"/>
    <dgm:cxn modelId="{FA745D52-8E20-422C-8BF6-2FD1E6313C52}" srcId="{6EBDE6BD-C45E-4FFA-87E7-EE1929EDE945}" destId="{110A0D1C-9EB8-4ABA-B5DE-FE6677BB7044}" srcOrd="3" destOrd="0" parTransId="{E8ECCF29-8420-4F96-AEFE-FADACCE03CF0}" sibTransId="{5665AA2B-C98E-4171-818D-FAD9B1C0BAF8}"/>
    <dgm:cxn modelId="{C35B77E1-2979-4677-9080-9491A57CEEC3}" srcId="{6EBDE6BD-C45E-4FFA-87E7-EE1929EDE945}" destId="{607C7AC7-50B7-4E3A-9D8B-923075456C76}" srcOrd="2" destOrd="0" parTransId="{FD27E080-B205-4BFC-B832-43B078AA487C}" sibTransId="{1A3FD956-3A27-4364-BB4C-FDF14F5575C4}"/>
    <dgm:cxn modelId="{3C38434D-2160-4C9C-BDF2-36B5A3269806}" type="presParOf" srcId="{F7A1E058-BCE7-473F-869B-23399D28AB4A}" destId="{C5BFD3D9-2247-4D90-931D-B05A329C05D6}" srcOrd="0" destOrd="0" presId="urn:microsoft.com/office/officeart/2005/8/layout/pList1#1"/>
    <dgm:cxn modelId="{6EFE4F29-7828-491C-BC92-578DEE66FB01}" type="presParOf" srcId="{C5BFD3D9-2247-4D90-931D-B05A329C05D6}" destId="{B8F75511-4BF4-4DE7-82BF-31F095D60BB1}" srcOrd="0" destOrd="0" presId="urn:microsoft.com/office/officeart/2005/8/layout/pList1#1"/>
    <dgm:cxn modelId="{65CAD839-BB6A-47AB-A535-7BE1086D848A}" type="presParOf" srcId="{C5BFD3D9-2247-4D90-931D-B05A329C05D6}" destId="{84661AC3-B3FF-4B0A-B047-A27DA36666D3}" srcOrd="1" destOrd="0" presId="urn:microsoft.com/office/officeart/2005/8/layout/pList1#1"/>
    <dgm:cxn modelId="{54CE2D77-B44E-4539-BE4E-ECF0742E62EC}" type="presParOf" srcId="{F7A1E058-BCE7-473F-869B-23399D28AB4A}" destId="{9A713B4E-1C0C-47D6-97B5-D670E68C419E}" srcOrd="1" destOrd="0" presId="urn:microsoft.com/office/officeart/2005/8/layout/pList1#1"/>
    <dgm:cxn modelId="{48665D60-2C68-4CBD-B1E8-24265A6DE00D}" type="presParOf" srcId="{F7A1E058-BCE7-473F-869B-23399D28AB4A}" destId="{7E8F6C58-A7D0-4A7F-9A7F-60CEEF389A8F}" srcOrd="2" destOrd="0" presId="urn:microsoft.com/office/officeart/2005/8/layout/pList1#1"/>
    <dgm:cxn modelId="{9F73F987-3B36-4CB8-9015-18F813D1C9D7}" type="presParOf" srcId="{7E8F6C58-A7D0-4A7F-9A7F-60CEEF389A8F}" destId="{F79C2116-EAC3-468C-BE1D-8BD5C13C5478}" srcOrd="0" destOrd="0" presId="urn:microsoft.com/office/officeart/2005/8/layout/pList1#1"/>
    <dgm:cxn modelId="{1FB1922E-9CC4-4B5F-98F4-A9A5664B408A}" type="presParOf" srcId="{7E8F6C58-A7D0-4A7F-9A7F-60CEEF389A8F}" destId="{6DAFE565-830D-4D43-8CBC-033F8B015F81}" srcOrd="1" destOrd="0" presId="urn:microsoft.com/office/officeart/2005/8/layout/pList1#1"/>
    <dgm:cxn modelId="{8BFDD167-D44A-4641-AD55-2B0F834EEE69}" type="presParOf" srcId="{F7A1E058-BCE7-473F-869B-23399D28AB4A}" destId="{1BA764B7-05FB-4248-B382-D8A633D1C2A4}" srcOrd="3" destOrd="0" presId="urn:microsoft.com/office/officeart/2005/8/layout/pList1#1"/>
    <dgm:cxn modelId="{0DEF62AF-421A-49AE-B85F-2679AEE6ADE7}" type="presParOf" srcId="{F7A1E058-BCE7-473F-869B-23399D28AB4A}" destId="{98D0CDEE-16CD-47DE-A643-05E90684C729}" srcOrd="4" destOrd="0" presId="urn:microsoft.com/office/officeart/2005/8/layout/pList1#1"/>
    <dgm:cxn modelId="{63B9D599-1567-44E7-8CE3-645AA740441A}" type="presParOf" srcId="{98D0CDEE-16CD-47DE-A643-05E90684C729}" destId="{5D27BA65-F9C7-48E5-9F5E-5D50608D7FD6}" srcOrd="0" destOrd="0" presId="urn:microsoft.com/office/officeart/2005/8/layout/pList1#1"/>
    <dgm:cxn modelId="{E2B4CF7F-5CB4-45E5-8D90-FA39D36B94A8}" type="presParOf" srcId="{98D0CDEE-16CD-47DE-A643-05E90684C729}" destId="{25444E93-59BD-46AB-A9C5-6CC176597350}" srcOrd="1" destOrd="0" presId="urn:microsoft.com/office/officeart/2005/8/layout/pList1#1"/>
    <dgm:cxn modelId="{5B0C91B9-30C4-4866-BCAE-EFC360995978}" type="presParOf" srcId="{F7A1E058-BCE7-473F-869B-23399D28AB4A}" destId="{F0837B09-E9E6-4B76-A3EC-59387CAD9B37}" srcOrd="5" destOrd="0" presId="urn:microsoft.com/office/officeart/2005/8/layout/pList1#1"/>
    <dgm:cxn modelId="{FE3D23EC-15B5-48F2-BBAC-12BEAF959E8E}" type="presParOf" srcId="{F7A1E058-BCE7-473F-869B-23399D28AB4A}" destId="{A07DE9F9-ADAE-4F00-9C5E-78D99DA81FCC}" srcOrd="6" destOrd="0" presId="urn:microsoft.com/office/officeart/2005/8/layout/pList1#1"/>
    <dgm:cxn modelId="{466B58FA-B821-4356-A2D2-FBC870A1D4C6}" type="presParOf" srcId="{A07DE9F9-ADAE-4F00-9C5E-78D99DA81FCC}" destId="{7DADE476-882B-4A78-83D8-2A66DF76C758}" srcOrd="0" destOrd="0" presId="urn:microsoft.com/office/officeart/2005/8/layout/pList1#1"/>
    <dgm:cxn modelId="{BCBAC320-6A7D-49E8-9C43-F1847A9A94DB}" type="presParOf" srcId="{A07DE9F9-ADAE-4F00-9C5E-78D99DA81FCC}" destId="{8B7711A4-892B-44DF-AEED-5482F3CB5B97}" srcOrd="1" destOrd="0" presId="urn:microsoft.com/office/officeart/2005/8/layout/pList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29365E-DF2B-45DD-BBA7-36FE3E7C7C51}" type="doc">
      <dgm:prSet loTypeId="urn:microsoft.com/office/officeart/2005/8/layout/cycle4#1" loCatId="cycle" qsTypeId="urn:microsoft.com/office/officeart/2005/8/quickstyle/simple1" qsCatId="simple" csTypeId="urn:microsoft.com/office/officeart/2005/8/colors/accent1_2" csCatId="accent1" phldr="1"/>
      <dgm:spPr/>
      <dgm:t>
        <a:bodyPr/>
        <a:lstStyle/>
        <a:p>
          <a:endParaRPr lang="en-US"/>
        </a:p>
      </dgm:t>
    </dgm:pt>
    <dgm:pt modelId="{EDDB5C23-5339-426C-85F4-3BCED1A9A762}">
      <dgm:prSet phldrT="[Text]"/>
      <dgm:spPr/>
      <dgm:t>
        <a:bodyPr/>
        <a:lstStyle/>
        <a:p>
          <a:r>
            <a:rPr lang="en-US" dirty="0" smtClean="0"/>
            <a:t>Accommodator</a:t>
          </a:r>
          <a:endParaRPr lang="en-US" dirty="0"/>
        </a:p>
      </dgm:t>
    </dgm:pt>
    <dgm:pt modelId="{809CE252-C7B8-4061-A10C-2DDA3CB5A10A}" type="parTrans" cxnId="{63EF5380-5378-4BAF-B916-BD14CF336765}">
      <dgm:prSet/>
      <dgm:spPr/>
      <dgm:t>
        <a:bodyPr/>
        <a:lstStyle/>
        <a:p>
          <a:endParaRPr lang="en-US"/>
        </a:p>
      </dgm:t>
    </dgm:pt>
    <dgm:pt modelId="{C81A9AC5-C085-486B-8143-755F8B2F1073}" type="sibTrans" cxnId="{63EF5380-5378-4BAF-B916-BD14CF336765}">
      <dgm:prSet/>
      <dgm:spPr/>
      <dgm:t>
        <a:bodyPr/>
        <a:lstStyle/>
        <a:p>
          <a:endParaRPr lang="en-US"/>
        </a:p>
      </dgm:t>
    </dgm:pt>
    <dgm:pt modelId="{AE28EF17-A446-486B-8CD6-C11E040ECDDD}">
      <dgm:prSet phldrT="[Text]"/>
      <dgm:spPr/>
      <dgm:t>
        <a:bodyPr/>
        <a:lstStyle/>
        <a:p>
          <a:r>
            <a:rPr lang="en-US" dirty="0" smtClean="0"/>
            <a:t>Concrete Experience</a:t>
          </a:r>
          <a:endParaRPr lang="en-US" dirty="0"/>
        </a:p>
      </dgm:t>
    </dgm:pt>
    <dgm:pt modelId="{8DA82AA7-CBB9-4718-976F-D80ACCD2EF39}" type="parTrans" cxnId="{E6DE9E12-B72C-43B9-99D6-91ED47B5E1D1}">
      <dgm:prSet/>
      <dgm:spPr/>
      <dgm:t>
        <a:bodyPr/>
        <a:lstStyle/>
        <a:p>
          <a:endParaRPr lang="en-US"/>
        </a:p>
      </dgm:t>
    </dgm:pt>
    <dgm:pt modelId="{3A6C4584-A575-4C31-A467-6B2838985F28}" type="sibTrans" cxnId="{E6DE9E12-B72C-43B9-99D6-91ED47B5E1D1}">
      <dgm:prSet/>
      <dgm:spPr/>
      <dgm:t>
        <a:bodyPr/>
        <a:lstStyle/>
        <a:p>
          <a:endParaRPr lang="en-US"/>
        </a:p>
      </dgm:t>
    </dgm:pt>
    <dgm:pt modelId="{84DAC2D1-2743-403A-8519-A6DF798DBDC7}">
      <dgm:prSet phldrT="[Text]"/>
      <dgm:spPr/>
      <dgm:t>
        <a:bodyPr/>
        <a:lstStyle/>
        <a:p>
          <a:r>
            <a:rPr lang="en-US" dirty="0" err="1" smtClean="0"/>
            <a:t>Diverger</a:t>
          </a:r>
          <a:endParaRPr lang="en-US" dirty="0"/>
        </a:p>
      </dgm:t>
    </dgm:pt>
    <dgm:pt modelId="{CA18ED9C-EB6A-46BB-B223-C44FDF999C4A}" type="parTrans" cxnId="{AA5F163A-7FD0-4834-9401-737C93640816}">
      <dgm:prSet/>
      <dgm:spPr/>
      <dgm:t>
        <a:bodyPr/>
        <a:lstStyle/>
        <a:p>
          <a:endParaRPr lang="en-US"/>
        </a:p>
      </dgm:t>
    </dgm:pt>
    <dgm:pt modelId="{27447AE7-CB31-4E6F-961D-E7E19A945C4E}" type="sibTrans" cxnId="{AA5F163A-7FD0-4834-9401-737C93640816}">
      <dgm:prSet/>
      <dgm:spPr/>
      <dgm:t>
        <a:bodyPr/>
        <a:lstStyle/>
        <a:p>
          <a:endParaRPr lang="en-US"/>
        </a:p>
      </dgm:t>
    </dgm:pt>
    <dgm:pt modelId="{27DA6DFD-7926-4848-9809-D70255DA939E}">
      <dgm:prSet phldrT="[Text]"/>
      <dgm:spPr/>
      <dgm:t>
        <a:bodyPr/>
        <a:lstStyle/>
        <a:p>
          <a:r>
            <a:rPr lang="en-US" dirty="0" smtClean="0"/>
            <a:t>Reflective Observation</a:t>
          </a:r>
          <a:endParaRPr lang="en-US" dirty="0"/>
        </a:p>
      </dgm:t>
    </dgm:pt>
    <dgm:pt modelId="{61AB8961-6A82-406A-825A-6E23A09AAE5F}" type="parTrans" cxnId="{8E2260C1-7D71-4E9D-95EB-839340973CD5}">
      <dgm:prSet/>
      <dgm:spPr/>
      <dgm:t>
        <a:bodyPr/>
        <a:lstStyle/>
        <a:p>
          <a:endParaRPr lang="en-US"/>
        </a:p>
      </dgm:t>
    </dgm:pt>
    <dgm:pt modelId="{4D3DD092-F71D-4006-9E57-B4AFEDA8DFA3}" type="sibTrans" cxnId="{8E2260C1-7D71-4E9D-95EB-839340973CD5}">
      <dgm:prSet/>
      <dgm:spPr/>
      <dgm:t>
        <a:bodyPr/>
        <a:lstStyle/>
        <a:p>
          <a:endParaRPr lang="en-US"/>
        </a:p>
      </dgm:t>
    </dgm:pt>
    <dgm:pt modelId="{3467EBCC-F408-4C4B-9248-903900E65DFF}">
      <dgm:prSet phldrT="[Text]"/>
      <dgm:spPr/>
      <dgm:t>
        <a:bodyPr/>
        <a:lstStyle/>
        <a:p>
          <a:r>
            <a:rPr lang="en-US" dirty="0" smtClean="0"/>
            <a:t>Assimilator</a:t>
          </a:r>
          <a:endParaRPr lang="en-US" dirty="0"/>
        </a:p>
      </dgm:t>
    </dgm:pt>
    <dgm:pt modelId="{939D6B8E-B0F3-44A6-84FD-71E1B3A94752}" type="parTrans" cxnId="{5A71F7C2-D746-4EF6-8319-1CDE2836DBA8}">
      <dgm:prSet/>
      <dgm:spPr/>
      <dgm:t>
        <a:bodyPr/>
        <a:lstStyle/>
        <a:p>
          <a:endParaRPr lang="en-US"/>
        </a:p>
      </dgm:t>
    </dgm:pt>
    <dgm:pt modelId="{C4EE3ED3-23EC-4645-BED0-B8B518812F34}" type="sibTrans" cxnId="{5A71F7C2-D746-4EF6-8319-1CDE2836DBA8}">
      <dgm:prSet/>
      <dgm:spPr/>
      <dgm:t>
        <a:bodyPr/>
        <a:lstStyle/>
        <a:p>
          <a:endParaRPr lang="en-US"/>
        </a:p>
      </dgm:t>
    </dgm:pt>
    <dgm:pt modelId="{753FF7D8-E58F-471B-8D4C-9A746BD34354}">
      <dgm:prSet phldrT="[Text]"/>
      <dgm:spPr/>
      <dgm:t>
        <a:bodyPr/>
        <a:lstStyle/>
        <a:p>
          <a:r>
            <a:rPr lang="en-US" dirty="0" smtClean="0"/>
            <a:t>Abstract Conceptualization</a:t>
          </a:r>
          <a:endParaRPr lang="en-US" dirty="0"/>
        </a:p>
      </dgm:t>
    </dgm:pt>
    <dgm:pt modelId="{C2F43664-06E2-4C70-B25B-55CCC2B31DC5}" type="parTrans" cxnId="{C93B4C67-209F-47EE-AE21-0DF237FEEC47}">
      <dgm:prSet/>
      <dgm:spPr/>
      <dgm:t>
        <a:bodyPr/>
        <a:lstStyle/>
        <a:p>
          <a:endParaRPr lang="en-US"/>
        </a:p>
      </dgm:t>
    </dgm:pt>
    <dgm:pt modelId="{00E7DF83-4067-4F18-98CD-B66CCDECE6DB}" type="sibTrans" cxnId="{C93B4C67-209F-47EE-AE21-0DF237FEEC47}">
      <dgm:prSet/>
      <dgm:spPr/>
      <dgm:t>
        <a:bodyPr/>
        <a:lstStyle/>
        <a:p>
          <a:endParaRPr lang="en-US"/>
        </a:p>
      </dgm:t>
    </dgm:pt>
    <dgm:pt modelId="{1F4E4040-C9A0-476B-AF28-D9A29D011EB4}">
      <dgm:prSet phldrT="[Text]"/>
      <dgm:spPr/>
      <dgm:t>
        <a:bodyPr/>
        <a:lstStyle/>
        <a:p>
          <a:r>
            <a:rPr lang="en-US" dirty="0" err="1" smtClean="0"/>
            <a:t>Converger</a:t>
          </a:r>
          <a:endParaRPr lang="en-US" dirty="0"/>
        </a:p>
      </dgm:t>
    </dgm:pt>
    <dgm:pt modelId="{701D171F-8C47-4F68-9E7A-536E923BAFC0}" type="parTrans" cxnId="{4DC1E4A3-375C-4AD5-9845-2FD910B0612E}">
      <dgm:prSet/>
      <dgm:spPr/>
      <dgm:t>
        <a:bodyPr/>
        <a:lstStyle/>
        <a:p>
          <a:endParaRPr lang="en-US"/>
        </a:p>
      </dgm:t>
    </dgm:pt>
    <dgm:pt modelId="{A95033D0-000C-4E27-8B06-D670D3C35F0B}" type="sibTrans" cxnId="{4DC1E4A3-375C-4AD5-9845-2FD910B0612E}">
      <dgm:prSet/>
      <dgm:spPr/>
      <dgm:t>
        <a:bodyPr/>
        <a:lstStyle/>
        <a:p>
          <a:endParaRPr lang="en-US"/>
        </a:p>
      </dgm:t>
    </dgm:pt>
    <dgm:pt modelId="{129E8545-E80B-4968-8315-01A71E544966}">
      <dgm:prSet phldrT="[Text]"/>
      <dgm:spPr/>
      <dgm:t>
        <a:bodyPr/>
        <a:lstStyle/>
        <a:p>
          <a:r>
            <a:rPr lang="en-US" dirty="0" smtClean="0"/>
            <a:t>Active Experimentation</a:t>
          </a:r>
          <a:endParaRPr lang="en-US" dirty="0"/>
        </a:p>
      </dgm:t>
    </dgm:pt>
    <dgm:pt modelId="{D7FD8038-5F49-45F8-A5FF-ABA110A75FB6}" type="parTrans" cxnId="{7D526D37-4D26-4091-8C78-E9F034D62185}">
      <dgm:prSet/>
      <dgm:spPr/>
      <dgm:t>
        <a:bodyPr/>
        <a:lstStyle/>
        <a:p>
          <a:endParaRPr lang="en-US"/>
        </a:p>
      </dgm:t>
    </dgm:pt>
    <dgm:pt modelId="{2D4513A3-DF8F-465F-B830-FB256BB9E62A}" type="sibTrans" cxnId="{7D526D37-4D26-4091-8C78-E9F034D62185}">
      <dgm:prSet/>
      <dgm:spPr/>
      <dgm:t>
        <a:bodyPr/>
        <a:lstStyle/>
        <a:p>
          <a:endParaRPr lang="en-US"/>
        </a:p>
      </dgm:t>
    </dgm:pt>
    <dgm:pt modelId="{7354FD3C-B906-4AA8-80B6-DF02A1326100}" type="pres">
      <dgm:prSet presAssocID="{B529365E-DF2B-45DD-BBA7-36FE3E7C7C51}" presName="cycleMatrixDiagram" presStyleCnt="0">
        <dgm:presLayoutVars>
          <dgm:chMax val="1"/>
          <dgm:dir/>
          <dgm:animLvl val="lvl"/>
          <dgm:resizeHandles val="exact"/>
        </dgm:presLayoutVars>
      </dgm:prSet>
      <dgm:spPr/>
      <dgm:t>
        <a:bodyPr/>
        <a:lstStyle/>
        <a:p>
          <a:endParaRPr lang="en-US"/>
        </a:p>
      </dgm:t>
    </dgm:pt>
    <dgm:pt modelId="{2B7FC2C9-F9A4-4453-8C81-DF5070CA5DC2}" type="pres">
      <dgm:prSet presAssocID="{B529365E-DF2B-45DD-BBA7-36FE3E7C7C51}" presName="children" presStyleCnt="0"/>
      <dgm:spPr/>
    </dgm:pt>
    <dgm:pt modelId="{8F56284B-6DE9-426A-BC15-1DC0AB9AABD3}" type="pres">
      <dgm:prSet presAssocID="{B529365E-DF2B-45DD-BBA7-36FE3E7C7C51}" presName="child1group" presStyleCnt="0"/>
      <dgm:spPr/>
    </dgm:pt>
    <dgm:pt modelId="{40EB4EA3-ACA4-4E46-A5CC-F1E98DA0CA95}" type="pres">
      <dgm:prSet presAssocID="{B529365E-DF2B-45DD-BBA7-36FE3E7C7C51}" presName="child1" presStyleLbl="bgAcc1" presStyleIdx="0" presStyleCnt="4"/>
      <dgm:spPr/>
      <dgm:t>
        <a:bodyPr/>
        <a:lstStyle/>
        <a:p>
          <a:endParaRPr lang="en-US"/>
        </a:p>
      </dgm:t>
    </dgm:pt>
    <dgm:pt modelId="{911FFAB8-0E06-4A37-9EB6-9F4EB4EDDEC1}" type="pres">
      <dgm:prSet presAssocID="{B529365E-DF2B-45DD-BBA7-36FE3E7C7C51}" presName="child1Text" presStyleLbl="bgAcc1" presStyleIdx="0" presStyleCnt="4">
        <dgm:presLayoutVars>
          <dgm:bulletEnabled val="1"/>
        </dgm:presLayoutVars>
      </dgm:prSet>
      <dgm:spPr/>
      <dgm:t>
        <a:bodyPr/>
        <a:lstStyle/>
        <a:p>
          <a:endParaRPr lang="en-US"/>
        </a:p>
      </dgm:t>
    </dgm:pt>
    <dgm:pt modelId="{67AE38B8-7FF8-4618-B1A8-3E03BD557AD4}" type="pres">
      <dgm:prSet presAssocID="{B529365E-DF2B-45DD-BBA7-36FE3E7C7C51}" presName="child2group" presStyleCnt="0"/>
      <dgm:spPr/>
    </dgm:pt>
    <dgm:pt modelId="{F4757E26-E588-47EC-9C85-99FC9FD26CF0}" type="pres">
      <dgm:prSet presAssocID="{B529365E-DF2B-45DD-BBA7-36FE3E7C7C51}" presName="child2" presStyleLbl="bgAcc1" presStyleIdx="1" presStyleCnt="4"/>
      <dgm:spPr/>
      <dgm:t>
        <a:bodyPr/>
        <a:lstStyle/>
        <a:p>
          <a:endParaRPr lang="en-US"/>
        </a:p>
      </dgm:t>
    </dgm:pt>
    <dgm:pt modelId="{3B35924D-9224-4BCE-A496-620D88A2269C}" type="pres">
      <dgm:prSet presAssocID="{B529365E-DF2B-45DD-BBA7-36FE3E7C7C51}" presName="child2Text" presStyleLbl="bgAcc1" presStyleIdx="1" presStyleCnt="4">
        <dgm:presLayoutVars>
          <dgm:bulletEnabled val="1"/>
        </dgm:presLayoutVars>
      </dgm:prSet>
      <dgm:spPr/>
      <dgm:t>
        <a:bodyPr/>
        <a:lstStyle/>
        <a:p>
          <a:endParaRPr lang="en-US"/>
        </a:p>
      </dgm:t>
    </dgm:pt>
    <dgm:pt modelId="{068D36BB-FC04-410E-AA30-6CB057E421A0}" type="pres">
      <dgm:prSet presAssocID="{B529365E-DF2B-45DD-BBA7-36FE3E7C7C51}" presName="child3group" presStyleCnt="0"/>
      <dgm:spPr/>
    </dgm:pt>
    <dgm:pt modelId="{3E6FA694-A222-40FC-83B2-70ADCA02A13D}" type="pres">
      <dgm:prSet presAssocID="{B529365E-DF2B-45DD-BBA7-36FE3E7C7C51}" presName="child3" presStyleLbl="bgAcc1" presStyleIdx="2" presStyleCnt="4" custLinFactNeighborX="7658" custLinFactNeighborY="-610"/>
      <dgm:spPr/>
      <dgm:t>
        <a:bodyPr/>
        <a:lstStyle/>
        <a:p>
          <a:endParaRPr lang="en-US"/>
        </a:p>
      </dgm:t>
    </dgm:pt>
    <dgm:pt modelId="{3D6282DE-9EDD-46FF-9EAE-B74F2BAFA843}" type="pres">
      <dgm:prSet presAssocID="{B529365E-DF2B-45DD-BBA7-36FE3E7C7C51}" presName="child3Text" presStyleLbl="bgAcc1" presStyleIdx="2" presStyleCnt="4">
        <dgm:presLayoutVars>
          <dgm:bulletEnabled val="1"/>
        </dgm:presLayoutVars>
      </dgm:prSet>
      <dgm:spPr/>
      <dgm:t>
        <a:bodyPr/>
        <a:lstStyle/>
        <a:p>
          <a:endParaRPr lang="en-US"/>
        </a:p>
      </dgm:t>
    </dgm:pt>
    <dgm:pt modelId="{8468B312-1577-42AE-85D0-B3CE8B43DE30}" type="pres">
      <dgm:prSet presAssocID="{B529365E-DF2B-45DD-BBA7-36FE3E7C7C51}" presName="child4group" presStyleCnt="0"/>
      <dgm:spPr/>
    </dgm:pt>
    <dgm:pt modelId="{8FA47D35-A0DC-44F1-A8A9-2A3A2AAF1F40}" type="pres">
      <dgm:prSet presAssocID="{B529365E-DF2B-45DD-BBA7-36FE3E7C7C51}" presName="child4" presStyleLbl="bgAcc1" presStyleIdx="3" presStyleCnt="4"/>
      <dgm:spPr/>
      <dgm:t>
        <a:bodyPr/>
        <a:lstStyle/>
        <a:p>
          <a:endParaRPr lang="en-US"/>
        </a:p>
      </dgm:t>
    </dgm:pt>
    <dgm:pt modelId="{91B5A67C-E689-4273-A991-8A0ADBDD5707}" type="pres">
      <dgm:prSet presAssocID="{B529365E-DF2B-45DD-BBA7-36FE3E7C7C51}" presName="child4Text" presStyleLbl="bgAcc1" presStyleIdx="3" presStyleCnt="4">
        <dgm:presLayoutVars>
          <dgm:bulletEnabled val="1"/>
        </dgm:presLayoutVars>
      </dgm:prSet>
      <dgm:spPr/>
      <dgm:t>
        <a:bodyPr/>
        <a:lstStyle/>
        <a:p>
          <a:endParaRPr lang="en-US"/>
        </a:p>
      </dgm:t>
    </dgm:pt>
    <dgm:pt modelId="{980711CE-487E-4376-B5BA-26FAE1BC70EA}" type="pres">
      <dgm:prSet presAssocID="{B529365E-DF2B-45DD-BBA7-36FE3E7C7C51}" presName="childPlaceholder" presStyleCnt="0"/>
      <dgm:spPr/>
    </dgm:pt>
    <dgm:pt modelId="{C251E274-A728-4EDA-AF2B-2B88E7427D16}" type="pres">
      <dgm:prSet presAssocID="{B529365E-DF2B-45DD-BBA7-36FE3E7C7C51}" presName="circle" presStyleCnt="0"/>
      <dgm:spPr/>
    </dgm:pt>
    <dgm:pt modelId="{1D925052-308F-41F2-BAB5-E607F302BA11}" type="pres">
      <dgm:prSet presAssocID="{B529365E-DF2B-45DD-BBA7-36FE3E7C7C51}" presName="quadrant1" presStyleLbl="node1" presStyleIdx="0" presStyleCnt="4">
        <dgm:presLayoutVars>
          <dgm:chMax val="1"/>
          <dgm:bulletEnabled val="1"/>
        </dgm:presLayoutVars>
      </dgm:prSet>
      <dgm:spPr/>
      <dgm:t>
        <a:bodyPr/>
        <a:lstStyle/>
        <a:p>
          <a:endParaRPr lang="en-US"/>
        </a:p>
      </dgm:t>
    </dgm:pt>
    <dgm:pt modelId="{99A19328-C561-40F9-ACB0-DCA23600243B}" type="pres">
      <dgm:prSet presAssocID="{B529365E-DF2B-45DD-BBA7-36FE3E7C7C51}" presName="quadrant2" presStyleLbl="node1" presStyleIdx="1" presStyleCnt="4">
        <dgm:presLayoutVars>
          <dgm:chMax val="1"/>
          <dgm:bulletEnabled val="1"/>
        </dgm:presLayoutVars>
      </dgm:prSet>
      <dgm:spPr/>
      <dgm:t>
        <a:bodyPr/>
        <a:lstStyle/>
        <a:p>
          <a:endParaRPr lang="en-US"/>
        </a:p>
      </dgm:t>
    </dgm:pt>
    <dgm:pt modelId="{874B7E53-D61A-4389-A260-58226FF75A0A}" type="pres">
      <dgm:prSet presAssocID="{B529365E-DF2B-45DD-BBA7-36FE3E7C7C51}" presName="quadrant3" presStyleLbl="node1" presStyleIdx="2" presStyleCnt="4">
        <dgm:presLayoutVars>
          <dgm:chMax val="1"/>
          <dgm:bulletEnabled val="1"/>
        </dgm:presLayoutVars>
      </dgm:prSet>
      <dgm:spPr/>
      <dgm:t>
        <a:bodyPr/>
        <a:lstStyle/>
        <a:p>
          <a:endParaRPr lang="en-US"/>
        </a:p>
      </dgm:t>
    </dgm:pt>
    <dgm:pt modelId="{8621E7D9-B191-48F5-B2FF-CF23D4A4B478}" type="pres">
      <dgm:prSet presAssocID="{B529365E-DF2B-45DD-BBA7-36FE3E7C7C51}" presName="quadrant4" presStyleLbl="node1" presStyleIdx="3" presStyleCnt="4">
        <dgm:presLayoutVars>
          <dgm:chMax val="1"/>
          <dgm:bulletEnabled val="1"/>
        </dgm:presLayoutVars>
      </dgm:prSet>
      <dgm:spPr/>
      <dgm:t>
        <a:bodyPr/>
        <a:lstStyle/>
        <a:p>
          <a:endParaRPr lang="en-US"/>
        </a:p>
      </dgm:t>
    </dgm:pt>
    <dgm:pt modelId="{BAAE7D22-FE9A-464F-8AD1-BD7459F0A1BF}" type="pres">
      <dgm:prSet presAssocID="{B529365E-DF2B-45DD-BBA7-36FE3E7C7C51}" presName="quadrantPlaceholder" presStyleCnt="0"/>
      <dgm:spPr/>
    </dgm:pt>
    <dgm:pt modelId="{2403FAE6-FD5A-4AA8-806D-E17E8F6FC40E}" type="pres">
      <dgm:prSet presAssocID="{B529365E-DF2B-45DD-BBA7-36FE3E7C7C51}" presName="center1" presStyleLbl="fgShp" presStyleIdx="0" presStyleCnt="2"/>
      <dgm:spPr/>
    </dgm:pt>
    <dgm:pt modelId="{F34EA325-145B-450B-BBC0-FA863C768757}" type="pres">
      <dgm:prSet presAssocID="{B529365E-DF2B-45DD-BBA7-36FE3E7C7C51}" presName="center2" presStyleLbl="fgShp" presStyleIdx="1" presStyleCnt="2"/>
      <dgm:spPr/>
    </dgm:pt>
  </dgm:ptLst>
  <dgm:cxnLst>
    <dgm:cxn modelId="{7326097C-5557-4631-A7E3-44E26594E68D}" type="presOf" srcId="{AE28EF17-A446-486B-8CD6-C11E040ECDDD}" destId="{40EB4EA3-ACA4-4E46-A5CC-F1E98DA0CA95}" srcOrd="0" destOrd="0" presId="urn:microsoft.com/office/officeart/2005/8/layout/cycle4#1"/>
    <dgm:cxn modelId="{AA5F163A-7FD0-4834-9401-737C93640816}" srcId="{B529365E-DF2B-45DD-BBA7-36FE3E7C7C51}" destId="{84DAC2D1-2743-403A-8519-A6DF798DBDC7}" srcOrd="1" destOrd="0" parTransId="{CA18ED9C-EB6A-46BB-B223-C44FDF999C4A}" sibTransId="{27447AE7-CB31-4E6F-961D-E7E19A945C4E}"/>
    <dgm:cxn modelId="{FD3B93EE-071C-4A65-86D5-432D1CCB8BC1}" type="presOf" srcId="{B529365E-DF2B-45DD-BBA7-36FE3E7C7C51}" destId="{7354FD3C-B906-4AA8-80B6-DF02A1326100}" srcOrd="0" destOrd="0" presId="urn:microsoft.com/office/officeart/2005/8/layout/cycle4#1"/>
    <dgm:cxn modelId="{3A1E778A-6292-4821-9DD7-043BE859FC46}" type="presOf" srcId="{27DA6DFD-7926-4848-9809-D70255DA939E}" destId="{3B35924D-9224-4BCE-A496-620D88A2269C}" srcOrd="1" destOrd="0" presId="urn:microsoft.com/office/officeart/2005/8/layout/cycle4#1"/>
    <dgm:cxn modelId="{63EF5380-5378-4BAF-B916-BD14CF336765}" srcId="{B529365E-DF2B-45DD-BBA7-36FE3E7C7C51}" destId="{EDDB5C23-5339-426C-85F4-3BCED1A9A762}" srcOrd="0" destOrd="0" parTransId="{809CE252-C7B8-4061-A10C-2DDA3CB5A10A}" sibTransId="{C81A9AC5-C085-486B-8143-755F8B2F1073}"/>
    <dgm:cxn modelId="{4DC1E4A3-375C-4AD5-9845-2FD910B0612E}" srcId="{B529365E-DF2B-45DD-BBA7-36FE3E7C7C51}" destId="{1F4E4040-C9A0-476B-AF28-D9A29D011EB4}" srcOrd="3" destOrd="0" parTransId="{701D171F-8C47-4F68-9E7A-536E923BAFC0}" sibTransId="{A95033D0-000C-4E27-8B06-D670D3C35F0B}"/>
    <dgm:cxn modelId="{1A9EFED7-0475-45BD-BFC6-F2CE48E44342}" type="presOf" srcId="{27DA6DFD-7926-4848-9809-D70255DA939E}" destId="{F4757E26-E588-47EC-9C85-99FC9FD26CF0}" srcOrd="0" destOrd="0" presId="urn:microsoft.com/office/officeart/2005/8/layout/cycle4#1"/>
    <dgm:cxn modelId="{5A71F7C2-D746-4EF6-8319-1CDE2836DBA8}" srcId="{B529365E-DF2B-45DD-BBA7-36FE3E7C7C51}" destId="{3467EBCC-F408-4C4B-9248-903900E65DFF}" srcOrd="2" destOrd="0" parTransId="{939D6B8E-B0F3-44A6-84FD-71E1B3A94752}" sibTransId="{C4EE3ED3-23EC-4645-BED0-B8B518812F34}"/>
    <dgm:cxn modelId="{7D526D37-4D26-4091-8C78-E9F034D62185}" srcId="{1F4E4040-C9A0-476B-AF28-D9A29D011EB4}" destId="{129E8545-E80B-4968-8315-01A71E544966}" srcOrd="0" destOrd="0" parTransId="{D7FD8038-5F49-45F8-A5FF-ABA110A75FB6}" sibTransId="{2D4513A3-DF8F-465F-B830-FB256BB9E62A}"/>
    <dgm:cxn modelId="{CF2B4240-EFA1-4D4C-84F5-958512657DA7}" type="presOf" srcId="{3467EBCC-F408-4C4B-9248-903900E65DFF}" destId="{874B7E53-D61A-4389-A260-58226FF75A0A}" srcOrd="0" destOrd="0" presId="urn:microsoft.com/office/officeart/2005/8/layout/cycle4#1"/>
    <dgm:cxn modelId="{30D5DC3D-7D2B-40FD-9559-B7E2684073D5}" type="presOf" srcId="{129E8545-E80B-4968-8315-01A71E544966}" destId="{91B5A67C-E689-4273-A991-8A0ADBDD5707}" srcOrd="1" destOrd="0" presId="urn:microsoft.com/office/officeart/2005/8/layout/cycle4#1"/>
    <dgm:cxn modelId="{C93B4C67-209F-47EE-AE21-0DF237FEEC47}" srcId="{3467EBCC-F408-4C4B-9248-903900E65DFF}" destId="{753FF7D8-E58F-471B-8D4C-9A746BD34354}" srcOrd="0" destOrd="0" parTransId="{C2F43664-06E2-4C70-B25B-55CCC2B31DC5}" sibTransId="{00E7DF83-4067-4F18-98CD-B66CCDECE6DB}"/>
    <dgm:cxn modelId="{F523BBA5-14D2-48D4-8994-31063E5F0E14}" type="presOf" srcId="{AE28EF17-A446-486B-8CD6-C11E040ECDDD}" destId="{911FFAB8-0E06-4A37-9EB6-9F4EB4EDDEC1}" srcOrd="1" destOrd="0" presId="urn:microsoft.com/office/officeart/2005/8/layout/cycle4#1"/>
    <dgm:cxn modelId="{8E30E0CD-1A6B-4DEB-86A1-F4D2D27DDBE0}" type="presOf" srcId="{EDDB5C23-5339-426C-85F4-3BCED1A9A762}" destId="{1D925052-308F-41F2-BAB5-E607F302BA11}" srcOrd="0" destOrd="0" presId="urn:microsoft.com/office/officeart/2005/8/layout/cycle4#1"/>
    <dgm:cxn modelId="{85E02D94-F5B5-404D-999B-35C4886347A1}" type="presOf" srcId="{1F4E4040-C9A0-476B-AF28-D9A29D011EB4}" destId="{8621E7D9-B191-48F5-B2FF-CF23D4A4B478}" srcOrd="0" destOrd="0" presId="urn:microsoft.com/office/officeart/2005/8/layout/cycle4#1"/>
    <dgm:cxn modelId="{8E2260C1-7D71-4E9D-95EB-839340973CD5}" srcId="{84DAC2D1-2743-403A-8519-A6DF798DBDC7}" destId="{27DA6DFD-7926-4848-9809-D70255DA939E}" srcOrd="0" destOrd="0" parTransId="{61AB8961-6A82-406A-825A-6E23A09AAE5F}" sibTransId="{4D3DD092-F71D-4006-9E57-B4AFEDA8DFA3}"/>
    <dgm:cxn modelId="{9F0ED3FF-158E-4FA6-9435-D6946012F529}" type="presOf" srcId="{84DAC2D1-2743-403A-8519-A6DF798DBDC7}" destId="{99A19328-C561-40F9-ACB0-DCA23600243B}" srcOrd="0" destOrd="0" presId="urn:microsoft.com/office/officeart/2005/8/layout/cycle4#1"/>
    <dgm:cxn modelId="{76FE1DEF-CBEE-4CC4-AB0D-9BA8935E22CA}" type="presOf" srcId="{753FF7D8-E58F-471B-8D4C-9A746BD34354}" destId="{3D6282DE-9EDD-46FF-9EAE-B74F2BAFA843}" srcOrd="1" destOrd="0" presId="urn:microsoft.com/office/officeart/2005/8/layout/cycle4#1"/>
    <dgm:cxn modelId="{89DA1408-BC0A-4D79-AD63-CF13F8BFC516}" type="presOf" srcId="{753FF7D8-E58F-471B-8D4C-9A746BD34354}" destId="{3E6FA694-A222-40FC-83B2-70ADCA02A13D}" srcOrd="0" destOrd="0" presId="urn:microsoft.com/office/officeart/2005/8/layout/cycle4#1"/>
    <dgm:cxn modelId="{4A5AF590-7726-4C03-9C53-D43CC6F1EBFC}" type="presOf" srcId="{129E8545-E80B-4968-8315-01A71E544966}" destId="{8FA47D35-A0DC-44F1-A8A9-2A3A2AAF1F40}" srcOrd="0" destOrd="0" presId="urn:microsoft.com/office/officeart/2005/8/layout/cycle4#1"/>
    <dgm:cxn modelId="{E6DE9E12-B72C-43B9-99D6-91ED47B5E1D1}" srcId="{EDDB5C23-5339-426C-85F4-3BCED1A9A762}" destId="{AE28EF17-A446-486B-8CD6-C11E040ECDDD}" srcOrd="0" destOrd="0" parTransId="{8DA82AA7-CBB9-4718-976F-D80ACCD2EF39}" sibTransId="{3A6C4584-A575-4C31-A467-6B2838985F28}"/>
    <dgm:cxn modelId="{4754C39F-17EF-42E9-8267-C678BDAE8F5C}" type="presParOf" srcId="{7354FD3C-B906-4AA8-80B6-DF02A1326100}" destId="{2B7FC2C9-F9A4-4453-8C81-DF5070CA5DC2}" srcOrd="0" destOrd="0" presId="urn:microsoft.com/office/officeart/2005/8/layout/cycle4#1"/>
    <dgm:cxn modelId="{2A30FDA9-BF4F-488B-8EB7-158FA1AE9EB8}" type="presParOf" srcId="{2B7FC2C9-F9A4-4453-8C81-DF5070CA5DC2}" destId="{8F56284B-6DE9-426A-BC15-1DC0AB9AABD3}" srcOrd="0" destOrd="0" presId="urn:microsoft.com/office/officeart/2005/8/layout/cycle4#1"/>
    <dgm:cxn modelId="{FBBCAB17-B962-490F-B435-F38DEBB57935}" type="presParOf" srcId="{8F56284B-6DE9-426A-BC15-1DC0AB9AABD3}" destId="{40EB4EA3-ACA4-4E46-A5CC-F1E98DA0CA95}" srcOrd="0" destOrd="0" presId="urn:microsoft.com/office/officeart/2005/8/layout/cycle4#1"/>
    <dgm:cxn modelId="{97CF01E0-DBC2-4213-95E3-149D82A50723}" type="presParOf" srcId="{8F56284B-6DE9-426A-BC15-1DC0AB9AABD3}" destId="{911FFAB8-0E06-4A37-9EB6-9F4EB4EDDEC1}" srcOrd="1" destOrd="0" presId="urn:microsoft.com/office/officeart/2005/8/layout/cycle4#1"/>
    <dgm:cxn modelId="{3C6A1093-A706-4A8E-AC91-FF717E9F9B64}" type="presParOf" srcId="{2B7FC2C9-F9A4-4453-8C81-DF5070CA5DC2}" destId="{67AE38B8-7FF8-4618-B1A8-3E03BD557AD4}" srcOrd="1" destOrd="0" presId="urn:microsoft.com/office/officeart/2005/8/layout/cycle4#1"/>
    <dgm:cxn modelId="{574FC9C7-701A-466E-AD14-7BDA63EFE67C}" type="presParOf" srcId="{67AE38B8-7FF8-4618-B1A8-3E03BD557AD4}" destId="{F4757E26-E588-47EC-9C85-99FC9FD26CF0}" srcOrd="0" destOrd="0" presId="urn:microsoft.com/office/officeart/2005/8/layout/cycle4#1"/>
    <dgm:cxn modelId="{E5DBE770-CC16-48A1-A981-7D72B84FBA5E}" type="presParOf" srcId="{67AE38B8-7FF8-4618-B1A8-3E03BD557AD4}" destId="{3B35924D-9224-4BCE-A496-620D88A2269C}" srcOrd="1" destOrd="0" presId="urn:microsoft.com/office/officeart/2005/8/layout/cycle4#1"/>
    <dgm:cxn modelId="{44A03F23-0101-4E28-B0CB-ACB59DC13794}" type="presParOf" srcId="{2B7FC2C9-F9A4-4453-8C81-DF5070CA5DC2}" destId="{068D36BB-FC04-410E-AA30-6CB057E421A0}" srcOrd="2" destOrd="0" presId="urn:microsoft.com/office/officeart/2005/8/layout/cycle4#1"/>
    <dgm:cxn modelId="{98A1441B-6BBC-4CCB-973C-2863E3B5A4AA}" type="presParOf" srcId="{068D36BB-FC04-410E-AA30-6CB057E421A0}" destId="{3E6FA694-A222-40FC-83B2-70ADCA02A13D}" srcOrd="0" destOrd="0" presId="urn:microsoft.com/office/officeart/2005/8/layout/cycle4#1"/>
    <dgm:cxn modelId="{86CF9733-403E-4A54-8B3D-C465392659BB}" type="presParOf" srcId="{068D36BB-FC04-410E-AA30-6CB057E421A0}" destId="{3D6282DE-9EDD-46FF-9EAE-B74F2BAFA843}" srcOrd="1" destOrd="0" presId="urn:microsoft.com/office/officeart/2005/8/layout/cycle4#1"/>
    <dgm:cxn modelId="{E943AF4A-C801-4054-BBF3-DAF978E5CE38}" type="presParOf" srcId="{2B7FC2C9-F9A4-4453-8C81-DF5070CA5DC2}" destId="{8468B312-1577-42AE-85D0-B3CE8B43DE30}" srcOrd="3" destOrd="0" presId="urn:microsoft.com/office/officeart/2005/8/layout/cycle4#1"/>
    <dgm:cxn modelId="{1673B14F-367C-4206-94CD-F7272DB48608}" type="presParOf" srcId="{8468B312-1577-42AE-85D0-B3CE8B43DE30}" destId="{8FA47D35-A0DC-44F1-A8A9-2A3A2AAF1F40}" srcOrd="0" destOrd="0" presId="urn:microsoft.com/office/officeart/2005/8/layout/cycle4#1"/>
    <dgm:cxn modelId="{BD6729B4-5BB3-456C-84D2-BB689D5FAA86}" type="presParOf" srcId="{8468B312-1577-42AE-85D0-B3CE8B43DE30}" destId="{91B5A67C-E689-4273-A991-8A0ADBDD5707}" srcOrd="1" destOrd="0" presId="urn:microsoft.com/office/officeart/2005/8/layout/cycle4#1"/>
    <dgm:cxn modelId="{3F5CBA76-02F1-43E8-AC0A-58820564CF7E}" type="presParOf" srcId="{2B7FC2C9-F9A4-4453-8C81-DF5070CA5DC2}" destId="{980711CE-487E-4376-B5BA-26FAE1BC70EA}" srcOrd="4" destOrd="0" presId="urn:microsoft.com/office/officeart/2005/8/layout/cycle4#1"/>
    <dgm:cxn modelId="{75DE4EC8-0046-4BE6-B6AB-BE415E8B4951}" type="presParOf" srcId="{7354FD3C-B906-4AA8-80B6-DF02A1326100}" destId="{C251E274-A728-4EDA-AF2B-2B88E7427D16}" srcOrd="1" destOrd="0" presId="urn:microsoft.com/office/officeart/2005/8/layout/cycle4#1"/>
    <dgm:cxn modelId="{7A872FFB-F8F3-422F-96EE-E72F197BC09E}" type="presParOf" srcId="{C251E274-A728-4EDA-AF2B-2B88E7427D16}" destId="{1D925052-308F-41F2-BAB5-E607F302BA11}" srcOrd="0" destOrd="0" presId="urn:microsoft.com/office/officeart/2005/8/layout/cycle4#1"/>
    <dgm:cxn modelId="{69ED6D52-FD83-45E7-BC59-1AA91F954256}" type="presParOf" srcId="{C251E274-A728-4EDA-AF2B-2B88E7427D16}" destId="{99A19328-C561-40F9-ACB0-DCA23600243B}" srcOrd="1" destOrd="0" presId="urn:microsoft.com/office/officeart/2005/8/layout/cycle4#1"/>
    <dgm:cxn modelId="{F6353D0C-BAAA-46FB-A102-7065AA6D7D57}" type="presParOf" srcId="{C251E274-A728-4EDA-AF2B-2B88E7427D16}" destId="{874B7E53-D61A-4389-A260-58226FF75A0A}" srcOrd="2" destOrd="0" presId="urn:microsoft.com/office/officeart/2005/8/layout/cycle4#1"/>
    <dgm:cxn modelId="{F9837FA7-99CF-469F-B52A-E3746AFC3EE0}" type="presParOf" srcId="{C251E274-A728-4EDA-AF2B-2B88E7427D16}" destId="{8621E7D9-B191-48F5-B2FF-CF23D4A4B478}" srcOrd="3" destOrd="0" presId="urn:microsoft.com/office/officeart/2005/8/layout/cycle4#1"/>
    <dgm:cxn modelId="{6A809E34-DEE2-44A3-886B-5D218DBE052E}" type="presParOf" srcId="{C251E274-A728-4EDA-AF2B-2B88E7427D16}" destId="{BAAE7D22-FE9A-464F-8AD1-BD7459F0A1BF}" srcOrd="4" destOrd="0" presId="urn:microsoft.com/office/officeart/2005/8/layout/cycle4#1"/>
    <dgm:cxn modelId="{2FAF348F-6180-4679-AFC8-08D85CD7DB05}" type="presParOf" srcId="{7354FD3C-B906-4AA8-80B6-DF02A1326100}" destId="{2403FAE6-FD5A-4AA8-806D-E17E8F6FC40E}" srcOrd="2" destOrd="0" presId="urn:microsoft.com/office/officeart/2005/8/layout/cycle4#1"/>
    <dgm:cxn modelId="{0408F23B-8B81-476B-98BE-248909D28565}" type="presParOf" srcId="{7354FD3C-B906-4AA8-80B6-DF02A1326100}" destId="{F34EA325-145B-450B-BBC0-FA863C768757}" srcOrd="3" destOrd="0" presId="urn:microsoft.com/office/officeart/2005/8/layout/cycle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169535-8CF7-46D7-A592-24B4E5C6133F}">
      <dsp:nvSpPr>
        <dsp:cNvPr id="0" name=""/>
        <dsp:cNvSpPr/>
      </dsp:nvSpPr>
      <dsp:spPr>
        <a:xfrm>
          <a:off x="2495252" y="1193"/>
          <a:ext cx="1334095" cy="867161"/>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Concrete Experience</a:t>
          </a:r>
          <a:endParaRPr lang="en-US" sz="1200" kern="1200" dirty="0"/>
        </a:p>
      </dsp:txBody>
      <dsp:txXfrm>
        <a:off x="2537583" y="43524"/>
        <a:ext cx="1249433" cy="782499"/>
      </dsp:txXfrm>
    </dsp:sp>
    <dsp:sp modelId="{4BD14A04-D25E-4A1E-9C7F-858CDCEA2068}">
      <dsp:nvSpPr>
        <dsp:cNvPr id="0" name=""/>
        <dsp:cNvSpPr/>
      </dsp:nvSpPr>
      <dsp:spPr>
        <a:xfrm>
          <a:off x="1730174" y="434774"/>
          <a:ext cx="2864250" cy="2864250"/>
        </a:xfrm>
        <a:custGeom>
          <a:avLst/>
          <a:gdLst/>
          <a:ahLst/>
          <a:cxnLst/>
          <a:rect l="0" t="0" r="0" b="0"/>
          <a:pathLst>
            <a:path>
              <a:moveTo>
                <a:pt x="2108774" y="169933"/>
              </a:moveTo>
              <a:arcTo wR="1432125" hR="1432125" stAng="17891721" swAng="2624797"/>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476E871-DBAA-4DEE-9552-FBDFB5BF91CB}">
      <dsp:nvSpPr>
        <dsp:cNvPr id="0" name=""/>
        <dsp:cNvSpPr/>
      </dsp:nvSpPr>
      <dsp:spPr>
        <a:xfrm>
          <a:off x="3927377" y="1433319"/>
          <a:ext cx="1334095" cy="867161"/>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Reflective Observation</a:t>
          </a:r>
          <a:endParaRPr lang="en-US" sz="1200" kern="1200" dirty="0"/>
        </a:p>
      </dsp:txBody>
      <dsp:txXfrm>
        <a:off x="3969708" y="1475650"/>
        <a:ext cx="1249433" cy="782499"/>
      </dsp:txXfrm>
    </dsp:sp>
    <dsp:sp modelId="{3182DFA7-7D77-4301-96F5-19493BC8AFB8}">
      <dsp:nvSpPr>
        <dsp:cNvPr id="0" name=""/>
        <dsp:cNvSpPr/>
      </dsp:nvSpPr>
      <dsp:spPr>
        <a:xfrm>
          <a:off x="1730174" y="434774"/>
          <a:ext cx="2864250" cy="2864250"/>
        </a:xfrm>
        <a:custGeom>
          <a:avLst/>
          <a:gdLst/>
          <a:ahLst/>
          <a:cxnLst/>
          <a:rect l="0" t="0" r="0" b="0"/>
          <a:pathLst>
            <a:path>
              <a:moveTo>
                <a:pt x="2793708" y="1876056"/>
              </a:moveTo>
              <a:arcTo wR="1432125" hR="1432125" stAng="1083482" swAng="2624797"/>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E46DA7B-F1F2-4C7A-95F5-2D71D38E4748}">
      <dsp:nvSpPr>
        <dsp:cNvPr id="0" name=""/>
        <dsp:cNvSpPr/>
      </dsp:nvSpPr>
      <dsp:spPr>
        <a:xfrm>
          <a:off x="2495252" y="2865444"/>
          <a:ext cx="1334095" cy="867161"/>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Abstract</a:t>
          </a:r>
        </a:p>
        <a:p>
          <a:pPr lvl="0" algn="ctr" defTabSz="533400">
            <a:lnSpc>
              <a:spcPct val="90000"/>
            </a:lnSpc>
            <a:spcBef>
              <a:spcPct val="0"/>
            </a:spcBef>
            <a:spcAft>
              <a:spcPct val="35000"/>
            </a:spcAft>
          </a:pPr>
          <a:r>
            <a:rPr lang="en-US" sz="1200" kern="1200" dirty="0" smtClean="0"/>
            <a:t>Conceptualization</a:t>
          </a:r>
          <a:endParaRPr lang="en-US" sz="1200" kern="1200" dirty="0"/>
        </a:p>
      </dsp:txBody>
      <dsp:txXfrm>
        <a:off x="2537583" y="2907775"/>
        <a:ext cx="1249433" cy="782499"/>
      </dsp:txXfrm>
    </dsp:sp>
    <dsp:sp modelId="{39AC0DC6-0719-4A2C-9D77-97473253CF65}">
      <dsp:nvSpPr>
        <dsp:cNvPr id="0" name=""/>
        <dsp:cNvSpPr/>
      </dsp:nvSpPr>
      <dsp:spPr>
        <a:xfrm>
          <a:off x="1730174" y="434774"/>
          <a:ext cx="2864250" cy="2864250"/>
        </a:xfrm>
        <a:custGeom>
          <a:avLst/>
          <a:gdLst/>
          <a:ahLst/>
          <a:cxnLst/>
          <a:rect l="0" t="0" r="0" b="0"/>
          <a:pathLst>
            <a:path>
              <a:moveTo>
                <a:pt x="755476" y="2694317"/>
              </a:moveTo>
              <a:arcTo wR="1432125" hR="1432125" stAng="7091721" swAng="2624797"/>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6BBBD96-99ED-495A-99F8-987DEF298CB5}">
      <dsp:nvSpPr>
        <dsp:cNvPr id="0" name=""/>
        <dsp:cNvSpPr/>
      </dsp:nvSpPr>
      <dsp:spPr>
        <a:xfrm>
          <a:off x="1063126" y="1433319"/>
          <a:ext cx="1334095" cy="867161"/>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Active </a:t>
          </a:r>
        </a:p>
        <a:p>
          <a:pPr lvl="0" algn="ctr" defTabSz="533400">
            <a:lnSpc>
              <a:spcPct val="90000"/>
            </a:lnSpc>
            <a:spcBef>
              <a:spcPct val="0"/>
            </a:spcBef>
            <a:spcAft>
              <a:spcPct val="35000"/>
            </a:spcAft>
          </a:pPr>
          <a:r>
            <a:rPr lang="en-US" sz="1200" kern="1200" dirty="0" smtClean="0"/>
            <a:t>Experimentation</a:t>
          </a:r>
          <a:endParaRPr lang="en-US" sz="1200" kern="1200" dirty="0"/>
        </a:p>
      </dsp:txBody>
      <dsp:txXfrm>
        <a:off x="1105457" y="1475650"/>
        <a:ext cx="1249433" cy="782499"/>
      </dsp:txXfrm>
    </dsp:sp>
    <dsp:sp modelId="{2CEFF504-AEF7-4D4D-8648-C728EE2716C0}">
      <dsp:nvSpPr>
        <dsp:cNvPr id="0" name=""/>
        <dsp:cNvSpPr/>
      </dsp:nvSpPr>
      <dsp:spPr>
        <a:xfrm>
          <a:off x="1730174" y="434774"/>
          <a:ext cx="2864250" cy="2864250"/>
        </a:xfrm>
        <a:custGeom>
          <a:avLst/>
          <a:gdLst/>
          <a:ahLst/>
          <a:cxnLst/>
          <a:rect l="0" t="0" r="0" b="0"/>
          <a:pathLst>
            <a:path>
              <a:moveTo>
                <a:pt x="70542" y="988194"/>
              </a:moveTo>
              <a:arcTo wR="1432125" hR="1432125" stAng="11883482" swAng="2624797"/>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F75511-4BF4-4DE7-82BF-31F095D60BB1}">
      <dsp:nvSpPr>
        <dsp:cNvPr id="0" name=""/>
        <dsp:cNvSpPr/>
      </dsp:nvSpPr>
      <dsp:spPr>
        <a:xfrm>
          <a:off x="990602" y="112707"/>
          <a:ext cx="1946077" cy="134084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661AC3-B3FF-4B0A-B047-A27DA36666D3}">
      <dsp:nvSpPr>
        <dsp:cNvPr id="0" name=""/>
        <dsp:cNvSpPr/>
      </dsp:nvSpPr>
      <dsp:spPr>
        <a:xfrm>
          <a:off x="1000994" y="1440356"/>
          <a:ext cx="1946077" cy="5920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lvl="0" algn="ctr" defTabSz="889000">
            <a:lnSpc>
              <a:spcPct val="90000"/>
            </a:lnSpc>
            <a:spcBef>
              <a:spcPct val="0"/>
            </a:spcBef>
            <a:spcAft>
              <a:spcPct val="35000"/>
            </a:spcAft>
          </a:pPr>
          <a:r>
            <a:rPr lang="en-US" sz="2000" kern="1200" dirty="0" smtClean="0"/>
            <a:t>Accommodator</a:t>
          </a:r>
          <a:endParaRPr lang="en-US" sz="2000" kern="1200" dirty="0"/>
        </a:p>
      </dsp:txBody>
      <dsp:txXfrm>
        <a:off x="1000994" y="1440356"/>
        <a:ext cx="1946077" cy="592021"/>
      </dsp:txXfrm>
    </dsp:sp>
    <dsp:sp modelId="{F79C2116-EAC3-468C-BE1D-8BD5C13C5478}">
      <dsp:nvSpPr>
        <dsp:cNvPr id="0" name=""/>
        <dsp:cNvSpPr/>
      </dsp:nvSpPr>
      <dsp:spPr>
        <a:xfrm>
          <a:off x="914397" y="2246312"/>
          <a:ext cx="1946077" cy="134084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AFE565-830D-4D43-8CBC-033F8B015F81}">
      <dsp:nvSpPr>
        <dsp:cNvPr id="0" name=""/>
        <dsp:cNvSpPr/>
      </dsp:nvSpPr>
      <dsp:spPr>
        <a:xfrm>
          <a:off x="4419594" y="1408115"/>
          <a:ext cx="1946077" cy="721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lvl="0" algn="ctr" defTabSz="889000">
            <a:lnSpc>
              <a:spcPct val="90000"/>
            </a:lnSpc>
            <a:spcBef>
              <a:spcPct val="0"/>
            </a:spcBef>
            <a:spcAft>
              <a:spcPct val="35000"/>
            </a:spcAft>
          </a:pPr>
          <a:r>
            <a:rPr lang="en-US" sz="2000" kern="1200" dirty="0" err="1" smtClean="0"/>
            <a:t>Diverger</a:t>
          </a:r>
          <a:endParaRPr lang="en-US" sz="2000" kern="1200" dirty="0"/>
        </a:p>
      </dsp:txBody>
      <dsp:txXfrm>
        <a:off x="4419594" y="1408115"/>
        <a:ext cx="1946077" cy="721994"/>
      </dsp:txXfrm>
    </dsp:sp>
    <dsp:sp modelId="{5D27BA65-F9C7-48E5-9F5E-5D50608D7FD6}">
      <dsp:nvSpPr>
        <dsp:cNvPr id="0" name=""/>
        <dsp:cNvSpPr/>
      </dsp:nvSpPr>
      <dsp:spPr>
        <a:xfrm>
          <a:off x="4419598" y="112716"/>
          <a:ext cx="1946077" cy="134084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444E93-59BD-46AB-A9C5-6CC176597350}">
      <dsp:nvSpPr>
        <dsp:cNvPr id="0" name=""/>
        <dsp:cNvSpPr/>
      </dsp:nvSpPr>
      <dsp:spPr>
        <a:xfrm>
          <a:off x="838193" y="3541711"/>
          <a:ext cx="1946077" cy="721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lvl="0" algn="ctr" defTabSz="889000">
            <a:lnSpc>
              <a:spcPct val="90000"/>
            </a:lnSpc>
            <a:spcBef>
              <a:spcPct val="0"/>
            </a:spcBef>
            <a:spcAft>
              <a:spcPct val="35000"/>
            </a:spcAft>
          </a:pPr>
          <a:r>
            <a:rPr lang="en-US" sz="2000" kern="1200" dirty="0" err="1" smtClean="0"/>
            <a:t>Converger</a:t>
          </a:r>
          <a:endParaRPr lang="en-US" sz="2000" kern="1200" dirty="0"/>
        </a:p>
      </dsp:txBody>
      <dsp:txXfrm>
        <a:off x="838193" y="3541711"/>
        <a:ext cx="1946077" cy="721994"/>
      </dsp:txXfrm>
    </dsp:sp>
    <dsp:sp modelId="{7DADE476-882B-4A78-83D8-2A66DF76C758}">
      <dsp:nvSpPr>
        <dsp:cNvPr id="0" name=""/>
        <dsp:cNvSpPr/>
      </dsp:nvSpPr>
      <dsp:spPr>
        <a:xfrm>
          <a:off x="4419594" y="2170111"/>
          <a:ext cx="1946077" cy="134084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7711A4-892B-44DF-AEED-5482F3CB5B97}">
      <dsp:nvSpPr>
        <dsp:cNvPr id="0" name=""/>
        <dsp:cNvSpPr/>
      </dsp:nvSpPr>
      <dsp:spPr>
        <a:xfrm>
          <a:off x="4419594" y="3602355"/>
          <a:ext cx="1946077" cy="721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lvl="0" algn="ctr" defTabSz="889000">
            <a:lnSpc>
              <a:spcPct val="90000"/>
            </a:lnSpc>
            <a:spcBef>
              <a:spcPct val="0"/>
            </a:spcBef>
            <a:spcAft>
              <a:spcPct val="35000"/>
            </a:spcAft>
          </a:pPr>
          <a:r>
            <a:rPr lang="en-US" sz="2000" kern="1200" dirty="0" smtClean="0"/>
            <a:t>Assimilator</a:t>
          </a:r>
          <a:endParaRPr lang="en-US" sz="2000" kern="1200" dirty="0"/>
        </a:p>
      </dsp:txBody>
      <dsp:txXfrm>
        <a:off x="4419594" y="3602355"/>
        <a:ext cx="1946077" cy="7219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6FA694-A222-40FC-83B2-70ADCA02A13D}">
      <dsp:nvSpPr>
        <dsp:cNvPr id="0" name=""/>
        <dsp:cNvSpPr/>
      </dsp:nvSpPr>
      <dsp:spPr>
        <a:xfrm>
          <a:off x="4952991" y="2932116"/>
          <a:ext cx="2136228" cy="138379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Abstract Conceptualization</a:t>
          </a:r>
          <a:endParaRPr lang="en-US" sz="1200" kern="1200" dirty="0"/>
        </a:p>
      </dsp:txBody>
      <dsp:txXfrm>
        <a:off x="5624256" y="3308461"/>
        <a:ext cx="1434566" cy="977050"/>
      </dsp:txXfrm>
    </dsp:sp>
    <dsp:sp modelId="{8FA47D35-A0DC-44F1-A8A9-2A3A2AAF1F40}">
      <dsp:nvSpPr>
        <dsp:cNvPr id="0" name=""/>
        <dsp:cNvSpPr/>
      </dsp:nvSpPr>
      <dsp:spPr>
        <a:xfrm>
          <a:off x="1303972" y="2940557"/>
          <a:ext cx="2136228" cy="138379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Active Experimentation</a:t>
          </a:r>
          <a:endParaRPr lang="en-US" sz="1200" kern="1200" dirty="0"/>
        </a:p>
      </dsp:txBody>
      <dsp:txXfrm>
        <a:off x="1334369" y="3316903"/>
        <a:ext cx="1434566" cy="977050"/>
      </dsp:txXfrm>
    </dsp:sp>
    <dsp:sp modelId="{F4757E26-E588-47EC-9C85-99FC9FD26CF0}">
      <dsp:nvSpPr>
        <dsp:cNvPr id="0" name=""/>
        <dsp:cNvSpPr/>
      </dsp:nvSpPr>
      <dsp:spPr>
        <a:xfrm>
          <a:off x="4789398" y="0"/>
          <a:ext cx="2136228" cy="138379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Reflective Observation</a:t>
          </a:r>
          <a:endParaRPr lang="en-US" sz="1200" kern="1200" dirty="0"/>
        </a:p>
      </dsp:txBody>
      <dsp:txXfrm>
        <a:off x="5460664" y="30397"/>
        <a:ext cx="1434566" cy="977050"/>
      </dsp:txXfrm>
    </dsp:sp>
    <dsp:sp modelId="{40EB4EA3-ACA4-4E46-A5CC-F1E98DA0CA95}">
      <dsp:nvSpPr>
        <dsp:cNvPr id="0" name=""/>
        <dsp:cNvSpPr/>
      </dsp:nvSpPr>
      <dsp:spPr>
        <a:xfrm>
          <a:off x="1303972" y="0"/>
          <a:ext cx="2136228" cy="138379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Concrete Experience</a:t>
          </a:r>
          <a:endParaRPr lang="en-US" sz="1200" kern="1200" dirty="0"/>
        </a:p>
      </dsp:txBody>
      <dsp:txXfrm>
        <a:off x="1334369" y="30397"/>
        <a:ext cx="1434566" cy="977050"/>
      </dsp:txXfrm>
    </dsp:sp>
    <dsp:sp modelId="{1D925052-308F-41F2-BAB5-E607F302BA11}">
      <dsp:nvSpPr>
        <dsp:cNvPr id="0" name=""/>
        <dsp:cNvSpPr/>
      </dsp:nvSpPr>
      <dsp:spPr>
        <a:xfrm>
          <a:off x="2199112" y="246487"/>
          <a:ext cx="1872443" cy="1872443"/>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Accommodator</a:t>
          </a:r>
          <a:endParaRPr lang="en-US" sz="1400" kern="1200" dirty="0"/>
        </a:p>
      </dsp:txBody>
      <dsp:txXfrm>
        <a:off x="2747538" y="794913"/>
        <a:ext cx="1324017" cy="1324017"/>
      </dsp:txXfrm>
    </dsp:sp>
    <dsp:sp modelId="{99A19328-C561-40F9-ACB0-DCA23600243B}">
      <dsp:nvSpPr>
        <dsp:cNvPr id="0" name=""/>
        <dsp:cNvSpPr/>
      </dsp:nvSpPr>
      <dsp:spPr>
        <a:xfrm rot="5400000">
          <a:off x="4158043" y="246487"/>
          <a:ext cx="1872443" cy="1872443"/>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err="1" smtClean="0"/>
            <a:t>Diverger</a:t>
          </a:r>
          <a:endParaRPr lang="en-US" sz="1400" kern="1200" dirty="0"/>
        </a:p>
      </dsp:txBody>
      <dsp:txXfrm rot="-5400000">
        <a:off x="4158043" y="794913"/>
        <a:ext cx="1324017" cy="1324017"/>
      </dsp:txXfrm>
    </dsp:sp>
    <dsp:sp modelId="{874B7E53-D61A-4389-A260-58226FF75A0A}">
      <dsp:nvSpPr>
        <dsp:cNvPr id="0" name=""/>
        <dsp:cNvSpPr/>
      </dsp:nvSpPr>
      <dsp:spPr>
        <a:xfrm rot="10800000">
          <a:off x="4158043" y="2205418"/>
          <a:ext cx="1872443" cy="1872443"/>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Assimilator</a:t>
          </a:r>
          <a:endParaRPr lang="en-US" sz="1400" kern="1200" dirty="0"/>
        </a:p>
      </dsp:txBody>
      <dsp:txXfrm rot="10800000">
        <a:off x="4158043" y="2205418"/>
        <a:ext cx="1324017" cy="1324017"/>
      </dsp:txXfrm>
    </dsp:sp>
    <dsp:sp modelId="{8621E7D9-B191-48F5-B2FF-CF23D4A4B478}">
      <dsp:nvSpPr>
        <dsp:cNvPr id="0" name=""/>
        <dsp:cNvSpPr/>
      </dsp:nvSpPr>
      <dsp:spPr>
        <a:xfrm rot="16200000">
          <a:off x="2199112" y="2205418"/>
          <a:ext cx="1872443" cy="1872443"/>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err="1" smtClean="0"/>
            <a:t>Converger</a:t>
          </a:r>
          <a:endParaRPr lang="en-US" sz="1400" kern="1200" dirty="0"/>
        </a:p>
      </dsp:txBody>
      <dsp:txXfrm rot="5400000">
        <a:off x="2747538" y="2205418"/>
        <a:ext cx="1324017" cy="1324017"/>
      </dsp:txXfrm>
    </dsp:sp>
    <dsp:sp modelId="{2403FAE6-FD5A-4AA8-806D-E17E8F6FC40E}">
      <dsp:nvSpPr>
        <dsp:cNvPr id="0" name=""/>
        <dsp:cNvSpPr/>
      </dsp:nvSpPr>
      <dsp:spPr>
        <a:xfrm>
          <a:off x="3791554" y="1772983"/>
          <a:ext cx="646490" cy="562165"/>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4EA325-145B-450B-BBC0-FA863C768757}">
      <dsp:nvSpPr>
        <dsp:cNvPr id="0" name=""/>
        <dsp:cNvSpPr/>
      </dsp:nvSpPr>
      <dsp:spPr>
        <a:xfrm rot="10800000">
          <a:off x="3791554" y="1989201"/>
          <a:ext cx="646490" cy="562165"/>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List1#1">
  <dgm:title val=""/>
  <dgm:desc val=""/>
  <dgm:catLst>
    <dgm:cat type="list" pri="20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4-12-26T12:25:26.612"/>
    </inkml:context>
    <inkml:brush xml:id="br0">
      <inkml:brushProperty name="width" value="0.05292" units="cm"/>
      <inkml:brushProperty name="height" value="0.05292" units="cm"/>
      <inkml:brushProperty name="color" value="#FF0000"/>
    </inkml:brush>
  </inkml:definitions>
  <inkml:trace contextRef="#ctx0" brushRef="#br0">19174 12849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45AF2957-2B58-4BF4-B229-09CAFC3B8CEF}" type="datetimeFigureOut">
              <a:rPr lang="en-US"/>
              <a:pPr>
                <a:defRPr/>
              </a:pPr>
              <a:t>12/26/2014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73CF9968-5254-4A55-A73C-BADE5B00AB6A}" type="slidenum">
              <a:rPr lang="en-US"/>
              <a:pPr>
                <a:defRPr/>
              </a:pPr>
              <a:t>‹#›</a:t>
            </a:fld>
            <a:endParaRPr lang="en-US"/>
          </a:p>
        </p:txBody>
      </p:sp>
    </p:spTree>
    <p:extLst>
      <p:ext uri="{BB962C8B-B14F-4D97-AF65-F5344CB8AC3E}">
        <p14:creationId xmlns:p14="http://schemas.microsoft.com/office/powerpoint/2010/main" val="17938268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630E5E55-6C22-403D-A1E2-9E9D3AEBDDCE}" type="slidenum">
              <a:rPr lang="en-US" smtClean="0"/>
              <a:pPr>
                <a:defRPr/>
              </a:pPr>
              <a:t>16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pPr>
              <a:spcAft>
                <a:spcPts val="1000"/>
              </a:spcAft>
            </a:pPr>
            <a:r>
              <a:rPr lang="en-US" smtClean="0">
                <a:latin typeface="Arial" charset="0"/>
                <a:ea typeface="ヒラギノ角ゴ Pro W3" pitchFamily="-108" charset="-128"/>
                <a:cs typeface="Arial" charset="0"/>
              </a:rPr>
              <a:t>Job Shadowing is a short-term educational experience that introduces a student to a particular occupation by pairing the student with an employee of a business, industry, or agency. </a:t>
            </a:r>
          </a:p>
          <a:p>
            <a:pPr>
              <a:spcAft>
                <a:spcPts val="1000"/>
              </a:spcAft>
            </a:pPr>
            <a:r>
              <a:rPr lang="en-US" smtClean="0">
                <a:latin typeface="Arial" charset="0"/>
                <a:ea typeface="ヒラギノ角ゴ Pro W3" pitchFamily="-108" charset="-128"/>
                <a:cs typeface="Arial" charset="0"/>
              </a:rPr>
              <a:t>By following, or "shadowing" the employee, the student becomes familiar with the duties associated with that occupation, the physical setting of the occupation, and the compatibility of the occupation with his or her own career goals.</a:t>
            </a:r>
          </a:p>
          <a:p>
            <a:pPr>
              <a:spcAft>
                <a:spcPts val="1000"/>
              </a:spcAft>
            </a:pPr>
            <a:r>
              <a:rPr lang="en-US" smtClean="0">
                <a:latin typeface="Arial" charset="0"/>
                <a:ea typeface="ヒラギノ角ゴ Pro W3" pitchFamily="-108" charset="-128"/>
                <a:cs typeface="Arial" charset="0"/>
              </a:rPr>
              <a:t>Job Shadowing is typically a half or whole day, but could last longer if a student wishes to see every department in a large business.</a:t>
            </a:r>
          </a:p>
          <a:p>
            <a:endParaRPr lang="en-US" smtClean="0">
              <a:latin typeface="Arial" charset="0"/>
              <a:ea typeface="ヒラギノ角ゴ Pro W3" pitchFamily="-108" charset="-128"/>
              <a:cs typeface="Arial" charset="0"/>
            </a:endParaRPr>
          </a:p>
        </p:txBody>
      </p:sp>
      <p:sp>
        <p:nvSpPr>
          <p:cNvPr id="27652" name="Slide Number Placeholder 3"/>
          <p:cNvSpPr>
            <a:spLocks noGrp="1"/>
          </p:cNvSpPr>
          <p:nvPr>
            <p:ph type="sldNum" sz="quarter" idx="5"/>
          </p:nvPr>
        </p:nvSpPr>
        <p:spPr>
          <a:noFill/>
        </p:spPr>
        <p:txBody>
          <a:bodyPr/>
          <a:lstStyle/>
          <a:p>
            <a:fld id="{5A1FF961-FA81-4962-8F80-FB5A7A607344}" type="slidenum">
              <a:rPr lang="en-US" smtClean="0">
                <a:ea typeface="ＭＳ Ｐゴシック" pitchFamily="34" charset="-128"/>
              </a:rPr>
              <a:pPr/>
              <a:t>45</a:t>
            </a:fld>
            <a:endParaRPr lang="en-US" smtClean="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p:spPr>
        <p:txBody>
          <a:bodyPr/>
          <a:lstStyle/>
          <a:p>
            <a:pPr>
              <a:spcAft>
                <a:spcPts val="1000"/>
              </a:spcAft>
            </a:pPr>
            <a:r>
              <a:rPr lang="en-US" smtClean="0">
                <a:latin typeface="Arial" charset="0"/>
                <a:ea typeface="ヒラギノ角ゴ Pro W3" pitchFamily="-108" charset="-128"/>
                <a:cs typeface="Arial" charset="0"/>
              </a:rPr>
              <a:t>Through an internship, a student learns by taking on a responsible role as a worker in a company or organization. </a:t>
            </a:r>
          </a:p>
          <a:p>
            <a:pPr>
              <a:spcAft>
                <a:spcPts val="1000"/>
              </a:spcAft>
            </a:pPr>
            <a:r>
              <a:rPr lang="en-US" smtClean="0">
                <a:latin typeface="Arial" charset="0"/>
                <a:ea typeface="ヒラギノ角ゴ Pro W3" pitchFamily="-108" charset="-128"/>
                <a:cs typeface="Arial" charset="0"/>
              </a:rPr>
              <a:t>The internship allows students to observe and participate in daily operations, develop direct contact with job personnel, ask questions about particular careers, and perform certain job tasks. </a:t>
            </a:r>
          </a:p>
          <a:p>
            <a:pPr>
              <a:spcAft>
                <a:spcPts val="1000"/>
              </a:spcAft>
            </a:pPr>
            <a:r>
              <a:rPr lang="en-US" smtClean="0">
                <a:latin typeface="Arial" charset="0"/>
                <a:ea typeface="ヒラギノ角ゴ Pro W3" pitchFamily="-108" charset="-128"/>
                <a:cs typeface="Arial" charset="0"/>
              </a:rPr>
              <a:t>Internships may be may be paid or unpaid. </a:t>
            </a:r>
          </a:p>
          <a:p>
            <a:pPr>
              <a:spcAft>
                <a:spcPts val="1000"/>
              </a:spcAft>
            </a:pPr>
            <a:r>
              <a:rPr lang="en-US" smtClean="0">
                <a:latin typeface="Arial" charset="0"/>
                <a:ea typeface="ヒラギノ角ゴ Pro W3" pitchFamily="-108" charset="-128"/>
                <a:cs typeface="Arial" charset="0"/>
              </a:rPr>
              <a:t>The work experience should be directly related to the chosen career pathway of the student. </a:t>
            </a:r>
          </a:p>
          <a:p>
            <a:pPr>
              <a:spcAft>
                <a:spcPts val="1000"/>
              </a:spcAft>
            </a:pPr>
            <a:r>
              <a:rPr lang="en-US" smtClean="0">
                <a:latin typeface="Arial" charset="0"/>
                <a:ea typeface="ヒラギノ角ゴ Pro W3" pitchFamily="-108" charset="-128"/>
                <a:cs typeface="Arial" charset="0"/>
              </a:rPr>
              <a:t>Since internship work does not </a:t>
            </a:r>
            <a:r>
              <a:rPr lang="en-US" u="sng" smtClean="0">
                <a:latin typeface="Arial" charset="0"/>
                <a:ea typeface="ヒラギノ角ゴ Pro W3" pitchFamily="-108" charset="-128"/>
                <a:cs typeface="Arial" charset="0"/>
              </a:rPr>
              <a:t>have</a:t>
            </a:r>
            <a:r>
              <a:rPr lang="en-US" smtClean="0">
                <a:latin typeface="Arial" charset="0"/>
                <a:ea typeface="ヒラギノ角ゴ Pro W3" pitchFamily="-108" charset="-128"/>
                <a:cs typeface="Arial" charset="0"/>
              </a:rPr>
              <a:t> to be paid, it is possible to do internship hours through …</a:t>
            </a:r>
          </a:p>
        </p:txBody>
      </p:sp>
      <p:sp>
        <p:nvSpPr>
          <p:cNvPr id="29700" name="Slide Number Placeholder 3"/>
          <p:cNvSpPr>
            <a:spLocks noGrp="1"/>
          </p:cNvSpPr>
          <p:nvPr>
            <p:ph type="sldNum" sz="quarter" idx="5"/>
          </p:nvPr>
        </p:nvSpPr>
        <p:spPr>
          <a:noFill/>
        </p:spPr>
        <p:txBody>
          <a:bodyPr/>
          <a:lstStyle/>
          <a:p>
            <a:fld id="{9C6F6D01-41C2-46A0-A5BD-A21C8CB56D38}" type="slidenum">
              <a:rPr lang="en-US" smtClean="0"/>
              <a:pPr/>
              <a:t>46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7A486ED-7A64-4261-AE2F-3002B440057E}" type="datetime1">
              <a:rPr lang="en-US" smtClean="0"/>
              <a:t>12/26/2014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99A7328-A7DE-4B56-AB25-77A0D31E9DC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EFBC2FA-68E9-4EBA-A755-5D8BE76EBEA1}" type="datetime1">
              <a:rPr lang="en-US" smtClean="0"/>
              <a:t>12/26/2014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37C1448-B63F-4E79-8480-CC9A833EE1F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7075CA6-AB5F-4A52-804A-E0E749BE6F57}" type="datetime1">
              <a:rPr lang="en-US" smtClean="0"/>
              <a:t>12/26/2014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7739725-F723-4CD6-A647-A68116FE4BD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96EC710-A260-4D25-83F3-EBA036FB8D10}" type="datetime1">
              <a:rPr lang="en-US" smtClean="0"/>
              <a:t>12/26/2014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839CDA2-3BE8-4983-BD55-C134AEC9E30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B9BFC05-B6B9-4458-8ACF-AD5A0AE68A3C}" type="datetime1">
              <a:rPr lang="en-US" smtClean="0"/>
              <a:t>12/26/2014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66E7FBC-6AAA-49C2-989C-7166F2466B3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871AB9F-8874-4EEA-A0BC-0A6DDF099B80}" type="datetime1">
              <a:rPr lang="en-US" smtClean="0"/>
              <a:t>12/26/2014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E355DBA-2A04-49C7-8193-D4DC1179D1C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C2F81E7-6DF6-43F3-9428-E7BB3AF598BF}" type="datetime1">
              <a:rPr lang="en-US" smtClean="0"/>
              <a:t>12/26/2014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9269626-B94C-435F-AE90-FDD145F2400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4E35217-1666-4C72-A6A8-B56FCE29D694}" type="datetime1">
              <a:rPr lang="en-US" smtClean="0"/>
              <a:t>12/26/2014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6A278FD-C333-4425-A597-A66EA91609B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06B02E5-8FE2-4176-9D6E-197D1F2236A1}" type="datetime1">
              <a:rPr lang="en-US" smtClean="0"/>
              <a:t>12/26/2014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2307C8-078E-4F0A-8BB1-EEF5BB31A6C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62C1649-0913-4965-B134-913453AD3D24}" type="datetime1">
              <a:rPr lang="en-US" smtClean="0"/>
              <a:t>12/26/2014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3E2830E-BA76-4244-B953-B29E3ABEC0E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6006238-1ED9-4585-9259-516D26E0C40D}" type="datetime1">
              <a:rPr lang="en-US" smtClean="0"/>
              <a:t>12/26/2014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DF7721-BB12-4995-BB93-C510EDBCA3E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35C7FDD-22DE-4694-97EF-8A1586BBFF3A}" type="datetime1">
              <a:rPr lang="en-US" smtClean="0"/>
              <a:t>12/26/2014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62C04B94-3480-4FFE-8DE8-361D0200EED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4.xml"/><Relationship Id="rId1" Type="http://schemas.openxmlformats.org/officeDocument/2006/relationships/themeOverride" Target="../theme/themeOverride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diagramLayout" Target="../diagrams/layout2.xml"/><Relationship Id="rId7" Type="http://schemas.openxmlformats.org/officeDocument/2006/relationships/image" Target="../media/image4.wmf"/><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10" Type="http://schemas.openxmlformats.org/officeDocument/2006/relationships/image" Target="../media/image7.gif"/><Relationship Id="rId4" Type="http://schemas.openxmlformats.org/officeDocument/2006/relationships/diagramQuickStyle" Target="../diagrams/quickStyle2.xml"/><Relationship Id="rId9" Type="http://schemas.openxmlformats.org/officeDocument/2006/relationships/image" Target="../media/image6.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381000" y="2130425"/>
            <a:ext cx="8382000" cy="1470025"/>
          </a:xfrm>
        </p:spPr>
        <p:txBody>
          <a:bodyPr/>
          <a:lstStyle/>
          <a:p>
            <a:pPr eaLnBrk="1" hangingPunct="1"/>
            <a:r>
              <a:rPr lang="en-US" sz="3800" smtClean="0"/>
              <a:t>Consultancy Project Experiential Learning</a:t>
            </a: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en-US" dirty="0" err="1" smtClean="0"/>
              <a:t>MGT529</a:t>
            </a:r>
            <a:endParaRPr lang="en-US" dirty="0" smtClean="0"/>
          </a:p>
          <a:p>
            <a:pPr eaLnBrk="1" fontAlgn="auto" hangingPunct="1">
              <a:spcAft>
                <a:spcPts val="0"/>
              </a:spcAft>
              <a:buFont typeface="Arial" pitchFamily="34" charset="0"/>
              <a:buNone/>
              <a:defRPr/>
            </a:pPr>
            <a:r>
              <a:rPr lang="en-US" dirty="0" smtClean="0"/>
              <a:t>Dr. </a:t>
            </a:r>
            <a:r>
              <a:rPr lang="en-US" dirty="0" err="1" smtClean="0"/>
              <a:t>Khurrum</a:t>
            </a:r>
            <a:r>
              <a:rPr lang="en-US" dirty="0" smtClean="0"/>
              <a:t> S. Mughal</a:t>
            </a:r>
          </a:p>
        </p:txBody>
      </p:sp>
      <p:sp>
        <p:nvSpPr>
          <p:cNvPr id="2" name="Slide Number Placeholder 1"/>
          <p:cNvSpPr>
            <a:spLocks noGrp="1"/>
          </p:cNvSpPr>
          <p:nvPr>
            <p:ph type="sldNum" sz="quarter" idx="12"/>
          </p:nvPr>
        </p:nvSpPr>
        <p:spPr/>
        <p:txBody>
          <a:bodyPr/>
          <a:lstStyle/>
          <a:p>
            <a:pPr>
              <a:defRPr/>
            </a:pPr>
            <a:fld id="{599A7328-A7DE-4B56-AB25-77A0D31E9DC4}" type="slidenum">
              <a:rPr lang="en-US" smtClean="0"/>
              <a:pPr>
                <a:defRPr/>
              </a:pPr>
              <a:t>1</a:t>
            </a:fld>
            <a:endParaRPr lang="en-US"/>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6902640" y="4625640"/>
              <a:ext cx="360" cy="360"/>
            </p14:xfrm>
          </p:contentPart>
        </mc:Choice>
        <mc:Fallback>
          <p:pic>
            <p:nvPicPr>
              <p:cNvPr id="4" name="Ink 3"/>
              <p:cNvPicPr/>
              <p:nvPr/>
            </p:nvPicPr>
            <p:blipFill>
              <a:blip r:embed="rId3"/>
              <a:stretch>
                <a:fillRect/>
              </a:stretch>
            </p:blipFill>
            <p:spPr>
              <a:xfrm>
                <a:off x="6893280" y="4616280"/>
                <a:ext cx="19080" cy="19080"/>
              </a:xfrm>
              <a:prstGeom prst="rect">
                <a:avLst/>
              </a:prstGeom>
            </p:spPr>
          </p:pic>
        </mc:Fallback>
      </mc:AlternateContent>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286000"/>
            <a:ext cx="8229600" cy="1143000"/>
          </a:xfrm>
        </p:spPr>
        <p:txBody>
          <a:bodyPr/>
          <a:lstStyle/>
          <a:p>
            <a:pPr eaLnBrk="1" hangingPunct="1"/>
            <a:r>
              <a:rPr lang="en-US" dirty="0" smtClean="0"/>
              <a:t>Lecture  </a:t>
            </a:r>
            <a:r>
              <a:rPr lang="en-US" dirty="0" smtClean="0"/>
              <a:t>5</a:t>
            </a:r>
            <a:endParaRPr lang="en-US" dirty="0" smtClean="0"/>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685800" y="609600"/>
            <a:ext cx="7772400" cy="6019800"/>
          </a:xfrm>
        </p:spPr>
        <p:txBody>
          <a:bodyPr/>
          <a:lstStyle/>
          <a:p>
            <a:pPr>
              <a:buNone/>
            </a:pPr>
            <a:r>
              <a:rPr lang="en-US" dirty="0" smtClean="0"/>
              <a:t>“Experience is, for me, the highest authority. The touchstone of validity is my own experience. No other person’s ideas, and none of my own ideas, are as authoritative as my experience. It is to experience that I must return again and again, to discover a closer approximation to truth as it is in the process of becoming in me.”</a:t>
            </a:r>
          </a:p>
          <a:p>
            <a:pPr>
              <a:buNone/>
            </a:pPr>
            <a:r>
              <a:rPr lang="en-US" dirty="0"/>
              <a:t>	</a:t>
            </a:r>
            <a:r>
              <a:rPr lang="en-US" dirty="0" smtClean="0"/>
              <a:t>				(</a:t>
            </a:r>
            <a:r>
              <a:rPr lang="en-US" b="1" dirty="0" smtClean="0"/>
              <a:t>Carl Rogers</a:t>
            </a:r>
            <a:r>
              <a:rPr lang="en-MY" b="1" dirty="0"/>
              <a:t>)</a:t>
            </a:r>
            <a:endParaRPr lang="en-US" dirty="0" smtClean="0"/>
          </a:p>
          <a:p>
            <a:endParaRPr lang="en-US" dirty="0"/>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3</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17563" y="1144588"/>
            <a:ext cx="4038600" cy="5721350"/>
          </a:xfrm>
        </p:spPr>
        <p:txBody>
          <a:bodyPr/>
          <a:lstStyle/>
          <a:p>
            <a:pPr marL="0" indent="0" eaLnBrk="1" hangingPunct="1">
              <a:buFont typeface="Arial" charset="0"/>
              <a:buNone/>
            </a:pPr>
            <a:r>
              <a:rPr lang="en-US" sz="5000" b="1" smtClean="0"/>
              <a:t>Cognitive</a:t>
            </a:r>
          </a:p>
          <a:p>
            <a:pPr marL="0" indent="0" eaLnBrk="1" hangingPunct="1">
              <a:buFont typeface="Arial" charset="0"/>
              <a:buNone/>
            </a:pPr>
            <a:r>
              <a:rPr lang="en-US" smtClean="0"/>
              <a:t>Memorizing facts</a:t>
            </a:r>
            <a:endParaRPr lang="en-MY" smtClean="0"/>
          </a:p>
        </p:txBody>
      </p:sp>
      <p:sp>
        <p:nvSpPr>
          <p:cNvPr id="4" name="Content Placeholder 3"/>
          <p:cNvSpPr>
            <a:spLocks noGrp="1"/>
          </p:cNvSpPr>
          <p:nvPr>
            <p:ph sz="half" idx="2"/>
          </p:nvPr>
        </p:nvSpPr>
        <p:spPr>
          <a:xfrm>
            <a:off x="5008563" y="1144588"/>
            <a:ext cx="4038600" cy="5721350"/>
          </a:xfrm>
        </p:spPr>
        <p:txBody>
          <a:bodyPr/>
          <a:lstStyle/>
          <a:p>
            <a:pPr marL="0" indent="0" eaLnBrk="1" hangingPunct="1">
              <a:buFont typeface="Arial" charset="0"/>
              <a:buNone/>
            </a:pPr>
            <a:r>
              <a:rPr lang="en-US" sz="5000" b="1" smtClean="0"/>
              <a:t>Experiential</a:t>
            </a:r>
          </a:p>
          <a:p>
            <a:pPr marL="0" indent="0" eaLnBrk="1" hangingPunct="1">
              <a:buFont typeface="Arial" charset="0"/>
              <a:buNone/>
            </a:pPr>
            <a:r>
              <a:rPr lang="en-US" smtClean="0"/>
              <a:t>Doing and experiencing</a:t>
            </a:r>
          </a:p>
          <a:p>
            <a:pPr marL="0" indent="0" eaLnBrk="1" hangingPunct="1">
              <a:buFont typeface="Arial" charset="0"/>
              <a:buNone/>
            </a:pPr>
            <a:endParaRPr lang="en-MY" smtClean="0"/>
          </a:p>
        </p:txBody>
      </p:sp>
      <p:pic>
        <p:nvPicPr>
          <p:cNvPr id="5" name="Picture 4"/>
          <p:cNvPicPr>
            <a:picLocks noChangeAspect="1"/>
          </p:cNvPicPr>
          <p:nvPr/>
        </p:nvPicPr>
        <p:blipFill>
          <a:blip r:embed="rId3" cstate="print"/>
          <a:stretch>
            <a:fillRect/>
          </a:stretch>
        </p:blipFill>
        <p:spPr>
          <a:xfrm>
            <a:off x="5148263" y="2944813"/>
            <a:ext cx="2857500" cy="2857500"/>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4" cstate="print"/>
          <a:stretch>
            <a:fillRect/>
          </a:stretch>
        </p:blipFill>
        <p:spPr>
          <a:xfrm>
            <a:off x="900113" y="2944813"/>
            <a:ext cx="2857500" cy="2857500"/>
          </a:xfrm>
          <a:prstGeom prst="rect">
            <a:avLst/>
          </a:prstGeom>
          <a:ln>
            <a:noFill/>
          </a:ln>
          <a:effectLst>
            <a:outerShdw blurRad="292100" dist="139700" dir="2700000" algn="tl" rotWithShape="0">
              <a:srgbClr val="333333">
                <a:alpha val="65000"/>
              </a:srgbClr>
            </a:outerShdw>
          </a:effectLst>
        </p:spPr>
      </p:pic>
      <p:sp>
        <p:nvSpPr>
          <p:cNvPr id="2" name="Slide Number Placeholder 1"/>
          <p:cNvSpPr>
            <a:spLocks noGrp="1"/>
          </p:cNvSpPr>
          <p:nvPr>
            <p:ph type="sldNum" sz="quarter" idx="12"/>
          </p:nvPr>
        </p:nvSpPr>
        <p:spPr/>
        <p:txBody>
          <a:bodyPr/>
          <a:lstStyle/>
          <a:p>
            <a:pPr>
              <a:defRPr/>
            </a:pPr>
            <a:fld id="{F839CDA2-3BE8-4983-BD55-C134AEC9E300}" type="slidenum">
              <a:rPr lang="en-US" smtClean="0"/>
              <a:pPr>
                <a:defRPr/>
              </a:pPr>
              <a:t>4</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381000" y="363915"/>
            <a:ext cx="8297504" cy="6494085"/>
          </a:xfrm>
          <a:prstGeom prst="rect">
            <a:avLst/>
          </a:prstGeom>
          <a:noFill/>
          <a:ln w="9525">
            <a:noFill/>
            <a:miter lim="800000"/>
            <a:headEnd/>
            <a:tailEnd/>
          </a:ln>
          <a:effectLst/>
        </p:spPr>
        <p:txBody>
          <a:bodyPr wrap="square">
            <a:spAutoFit/>
          </a:bodyPr>
          <a:lstStyle/>
          <a:p>
            <a:pPr algn="ctr"/>
            <a:r>
              <a:rPr lang="en-US" altLang="en-US" sz="3200" dirty="0" smtClean="0">
                <a:latin typeface="+mn-lt"/>
                <a:cs typeface="+mn-cs"/>
              </a:rPr>
              <a:t>“Experiential learning takes place</a:t>
            </a:r>
          </a:p>
          <a:p>
            <a:pPr algn="ctr"/>
            <a:endParaRPr lang="en-US" altLang="en-US" sz="3200" dirty="0" smtClean="0">
              <a:latin typeface="+mn-lt"/>
              <a:cs typeface="+mn-cs"/>
            </a:endParaRPr>
          </a:p>
          <a:p>
            <a:pPr algn="ctr"/>
            <a:r>
              <a:rPr lang="en-US" altLang="en-US" sz="3200" dirty="0" smtClean="0">
                <a:latin typeface="+mn-lt"/>
                <a:cs typeface="+mn-cs"/>
              </a:rPr>
              <a:t>   when a person involved in an activity</a:t>
            </a:r>
          </a:p>
          <a:p>
            <a:pPr algn="ctr"/>
            <a:endParaRPr lang="en-US" altLang="en-US" sz="3200" dirty="0" smtClean="0">
              <a:latin typeface="+mn-lt"/>
              <a:cs typeface="+mn-cs"/>
            </a:endParaRPr>
          </a:p>
          <a:p>
            <a:pPr algn="ctr"/>
            <a:r>
              <a:rPr lang="en-US" altLang="en-US" sz="3200" dirty="0" smtClean="0">
                <a:latin typeface="+mn-lt"/>
                <a:cs typeface="+mn-cs"/>
              </a:rPr>
              <a:t>   looks back and evaluates it, </a:t>
            </a:r>
          </a:p>
          <a:p>
            <a:pPr algn="ctr"/>
            <a:endParaRPr lang="en-US" altLang="en-US" sz="3200" dirty="0" smtClean="0">
              <a:latin typeface="+mn-lt"/>
              <a:cs typeface="+mn-cs"/>
            </a:endParaRPr>
          </a:p>
          <a:p>
            <a:pPr algn="ctr"/>
            <a:r>
              <a:rPr lang="en-US" altLang="en-US" sz="3200" dirty="0" smtClean="0">
                <a:latin typeface="+mn-lt"/>
                <a:cs typeface="+mn-cs"/>
              </a:rPr>
              <a:t>   determines what was useful or important to remember,</a:t>
            </a:r>
          </a:p>
          <a:p>
            <a:pPr algn="ctr"/>
            <a:endParaRPr lang="en-US" altLang="en-US" sz="3200" dirty="0" smtClean="0">
              <a:latin typeface="+mn-lt"/>
              <a:cs typeface="+mn-cs"/>
            </a:endParaRPr>
          </a:p>
          <a:p>
            <a:pPr algn="ctr"/>
            <a:r>
              <a:rPr lang="en-US" altLang="en-US" sz="3200" dirty="0" smtClean="0">
                <a:latin typeface="+mn-lt"/>
                <a:cs typeface="+mn-cs"/>
              </a:rPr>
              <a:t>   and uses this information to perform another activity.”</a:t>
            </a:r>
          </a:p>
          <a:p>
            <a:pPr algn="ctr"/>
            <a:endParaRPr lang="en-US" altLang="en-US" sz="3200" dirty="0" smtClean="0">
              <a:latin typeface="+mn-lt"/>
              <a:cs typeface="+mn-cs"/>
            </a:endParaRPr>
          </a:p>
          <a:p>
            <a:pPr algn="ctr"/>
            <a:r>
              <a:rPr lang="en-US" altLang="en-US" sz="3200" dirty="0" smtClean="0">
                <a:latin typeface="+mn-lt"/>
                <a:cs typeface="+mn-cs"/>
              </a:rPr>
              <a:t>				John Dewey</a:t>
            </a:r>
          </a:p>
        </p:txBody>
      </p:sp>
      <p:sp>
        <p:nvSpPr>
          <p:cNvPr id="2" name="Slide Number Placeholder 1"/>
          <p:cNvSpPr>
            <a:spLocks noGrp="1"/>
          </p:cNvSpPr>
          <p:nvPr>
            <p:ph type="sldNum" sz="quarter" idx="12"/>
          </p:nvPr>
        </p:nvSpPr>
        <p:spPr/>
        <p:txBody>
          <a:bodyPr/>
          <a:lstStyle/>
          <a:p>
            <a:pPr>
              <a:defRPr/>
            </a:pPr>
            <a:fld id="{F9269626-B94C-435F-AE90-FDD145F2400D}" type="slidenum">
              <a:rPr lang="en-US" smtClean="0"/>
              <a:pPr>
                <a:defRPr/>
              </a:pPr>
              <a:t>5</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r>
              <a:rPr lang="en-US" dirty="0">
                <a:latin typeface="Tempus Sans ITC" pitchFamily="82" charset="0"/>
              </a:rPr>
              <a:t>                  </a:t>
            </a:r>
            <a:r>
              <a:rPr lang="en-US" dirty="0" smtClean="0"/>
              <a:t>Experiential Learning</a:t>
            </a:r>
            <a:r>
              <a:rPr lang="en-US" sz="1800" dirty="0">
                <a:latin typeface="Tempus Sans ITC" pitchFamily="82" charset="0"/>
              </a:rPr>
              <a:t/>
            </a:r>
            <a:br>
              <a:rPr lang="en-US" sz="1800" dirty="0">
                <a:latin typeface="Tempus Sans ITC" pitchFamily="82" charset="0"/>
              </a:rPr>
            </a:br>
            <a:endParaRPr lang="en-US" dirty="0">
              <a:latin typeface="Tempus Sans ITC" pitchFamily="82" charset="0"/>
            </a:endParaRPr>
          </a:p>
        </p:txBody>
      </p:sp>
      <p:sp>
        <p:nvSpPr>
          <p:cNvPr id="2051" name="Rectangle 3"/>
          <p:cNvSpPr>
            <a:spLocks noGrp="1" noChangeArrowheads="1"/>
          </p:cNvSpPr>
          <p:nvPr>
            <p:ph idx="1"/>
          </p:nvPr>
        </p:nvSpPr>
        <p:spPr>
          <a:noFill/>
          <a:ln w="9525">
            <a:noFill/>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pPr>
            <a:r>
              <a:rPr lang="en-US" dirty="0" smtClean="0"/>
              <a:t>The learner is a participant rather than a spectator in learning.</a:t>
            </a:r>
          </a:p>
          <a:p>
            <a:pPr eaLnBrk="1" hangingPunct="1">
              <a:lnSpc>
                <a:spcPct val="90000"/>
              </a:lnSpc>
            </a:pPr>
            <a:r>
              <a:rPr lang="en-US" dirty="0" smtClean="0"/>
              <a:t>Experiential learning occurs when carefully chosen experiences are supported by reflection, critical analysis, and synthesis.</a:t>
            </a:r>
          </a:p>
          <a:p>
            <a:pPr eaLnBrk="1" hangingPunct="1">
              <a:lnSpc>
                <a:spcPct val="90000"/>
              </a:lnSpc>
            </a:pPr>
            <a:r>
              <a:rPr lang="en-US" dirty="0" smtClean="0"/>
              <a:t>Learning must have present as well as future relevance for learners and the society in which they will participate.</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6</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5" name="Rectangle 3"/>
          <p:cNvSpPr>
            <a:spLocks noGrp="1" noChangeArrowheads="1"/>
          </p:cNvSpPr>
          <p:nvPr>
            <p:ph idx="1"/>
          </p:nvPr>
        </p:nvSpPr>
        <p:spPr>
          <a:noFill/>
          <a:ln w="9525">
            <a:noFill/>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The results of the learning are personal and form the basis for future experiences and learning.</a:t>
            </a:r>
          </a:p>
          <a:p>
            <a:pPr eaLnBrk="1" hangingPunct="1"/>
            <a:r>
              <a:rPr lang="en-US" dirty="0" smtClean="0"/>
              <a:t>Relationships are developed: learner to self, learner to others, and learner to the world at large.</a:t>
            </a:r>
          </a:p>
          <a:p>
            <a:pPr eaLnBrk="1" hangingPunct="1"/>
            <a:r>
              <a:rPr lang="en-US" dirty="0" smtClean="0"/>
              <a:t>Individuals increase their awareness of how personal values and meanings influence their perceptions of choices of action.</a:t>
            </a:r>
          </a:p>
        </p:txBody>
      </p:sp>
      <p:sp>
        <p:nvSpPr>
          <p:cNvPr id="3077" name="Rectangle 5"/>
          <p:cNvSpPr>
            <a:spLocks noChangeArrowheads="1"/>
          </p:cNvSpPr>
          <p:nvPr/>
        </p:nvSpPr>
        <p:spPr bwMode="auto">
          <a:xfrm>
            <a:off x="2578143" y="762000"/>
            <a:ext cx="5002844" cy="769441"/>
          </a:xfrm>
          <a:prstGeom prst="rect">
            <a:avLst/>
          </a:prstGeom>
          <a:noFill/>
          <a:ln w="9525">
            <a:noFill/>
            <a:miter lim="800000"/>
            <a:headEnd/>
            <a:tailEnd/>
          </a:ln>
          <a:effectLst/>
        </p:spPr>
        <p:txBody>
          <a:bodyPr wrap="none">
            <a:spAutoFit/>
          </a:bodyPr>
          <a:lstStyle/>
          <a:p>
            <a:pPr algn="ctr"/>
            <a:r>
              <a:rPr lang="en-US" sz="4400" dirty="0" smtClean="0">
                <a:latin typeface="+mj-lt"/>
                <a:ea typeface="+mj-ea"/>
                <a:cs typeface="+mj-cs"/>
              </a:rPr>
              <a:t>Experiential Learning</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7</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dirty="0" smtClean="0"/>
              <a:t>Kolb’s Experiential Learning Theory</a:t>
            </a:r>
          </a:p>
        </p:txBody>
      </p:sp>
      <p:sp>
        <p:nvSpPr>
          <p:cNvPr id="7171" name="Content Placeholder 2"/>
          <p:cNvSpPr>
            <a:spLocks noGrp="1"/>
          </p:cNvSpPr>
          <p:nvPr>
            <p:ph idx="1"/>
          </p:nvPr>
        </p:nvSpPr>
        <p:spPr/>
        <p:txBody>
          <a:bodyPr/>
          <a:lstStyle/>
          <a:p>
            <a:pPr eaLnBrk="1" hangingPunct="1"/>
            <a:r>
              <a:rPr lang="en-US" dirty="0" smtClean="0"/>
              <a:t>“…learning is the process whereby knowledge is created through the transformation of experience” (Kolb, 1984, p. 38)</a:t>
            </a:r>
          </a:p>
          <a:p>
            <a:pPr eaLnBrk="1" hangingPunct="1"/>
            <a:r>
              <a:rPr lang="en-US" dirty="0" smtClean="0"/>
              <a:t>Integrating new information into existing knowledge</a:t>
            </a:r>
          </a:p>
          <a:p>
            <a:pPr eaLnBrk="1" hangingPunct="1"/>
            <a:r>
              <a:rPr lang="en-US" dirty="0" smtClean="0"/>
              <a:t>Involving the whole person</a:t>
            </a:r>
          </a:p>
          <a:p>
            <a:pPr eaLnBrk="1" hangingPunct="1"/>
            <a:r>
              <a:rPr lang="en-US" dirty="0" smtClean="0"/>
              <a:t>Transacting between the person and the environment</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8</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smtClean="0"/>
              <a:t>Six Propositions of Learning</a:t>
            </a:r>
          </a:p>
        </p:txBody>
      </p:sp>
      <p:sp>
        <p:nvSpPr>
          <p:cNvPr id="3" name="Content Placeholder 2"/>
          <p:cNvSpPr>
            <a:spLocks noGrp="1"/>
          </p:cNvSpPr>
          <p:nvPr>
            <p:ph idx="1"/>
          </p:nvPr>
        </p:nvSpPr>
        <p:spPr/>
        <p:txBody>
          <a:bodyPr/>
          <a:lstStyle/>
          <a:p>
            <a:pPr eaLnBrk="1" hangingPunct="1"/>
            <a:r>
              <a:rPr lang="en-US" dirty="0" smtClean="0"/>
              <a:t>Learning is a process, not outcome</a:t>
            </a:r>
          </a:p>
          <a:p>
            <a:pPr eaLnBrk="1" hangingPunct="1"/>
            <a:r>
              <a:rPr lang="en-US" dirty="0" smtClean="0"/>
              <a:t>Learning is relearning</a:t>
            </a:r>
          </a:p>
          <a:p>
            <a:pPr eaLnBrk="1" hangingPunct="1"/>
            <a:r>
              <a:rPr lang="en-US" dirty="0" smtClean="0"/>
              <a:t>Learners move between reflection, action, thinking, feeling</a:t>
            </a:r>
          </a:p>
          <a:p>
            <a:pPr eaLnBrk="1" hangingPunct="1"/>
            <a:r>
              <a:rPr lang="en-US" dirty="0" smtClean="0"/>
              <a:t>Learning is holistic</a:t>
            </a:r>
          </a:p>
          <a:p>
            <a:pPr eaLnBrk="1" hangingPunct="1"/>
            <a:r>
              <a:rPr lang="en-US" dirty="0" smtClean="0"/>
              <a:t>Learning involves interactions with the environment and the learner</a:t>
            </a:r>
          </a:p>
          <a:p>
            <a:pPr eaLnBrk="1" hangingPunct="1"/>
            <a:r>
              <a:rPr lang="en-US" dirty="0" smtClean="0"/>
              <a:t>Learning is constructivist – abstract and concrete</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mtClean="0"/>
              <a:t>Four Processes of Learning</a:t>
            </a:r>
          </a:p>
        </p:txBody>
      </p:sp>
      <p:sp>
        <p:nvSpPr>
          <p:cNvPr id="9219" name="Content Placeholder 2"/>
          <p:cNvSpPr>
            <a:spLocks noGrp="1"/>
          </p:cNvSpPr>
          <p:nvPr>
            <p:ph idx="1"/>
          </p:nvPr>
        </p:nvSpPr>
        <p:spPr/>
        <p:txBody>
          <a:bodyPr/>
          <a:lstStyle/>
          <a:p>
            <a:pPr eaLnBrk="1" hangingPunct="1"/>
            <a:r>
              <a:rPr lang="en-US" smtClean="0"/>
              <a:t>Watching</a:t>
            </a:r>
          </a:p>
          <a:p>
            <a:pPr lvl="1" eaLnBrk="1" hangingPunct="1"/>
            <a:r>
              <a:rPr lang="en-US" smtClean="0"/>
              <a:t>Senses – perceiving information</a:t>
            </a:r>
          </a:p>
          <a:p>
            <a:pPr eaLnBrk="1" hangingPunct="1"/>
            <a:r>
              <a:rPr lang="en-US" smtClean="0"/>
              <a:t>Thinking </a:t>
            </a:r>
          </a:p>
          <a:p>
            <a:pPr lvl="1" eaLnBrk="1" hangingPunct="1"/>
            <a:r>
              <a:rPr lang="en-US" smtClean="0"/>
              <a:t>Mind – reflecting how it impacts life</a:t>
            </a:r>
          </a:p>
          <a:p>
            <a:pPr eaLnBrk="1" hangingPunct="1"/>
            <a:r>
              <a:rPr lang="en-US" smtClean="0"/>
              <a:t>Feeling</a:t>
            </a:r>
          </a:p>
          <a:p>
            <a:pPr lvl="1" eaLnBrk="1" hangingPunct="1"/>
            <a:r>
              <a:rPr lang="en-US" smtClean="0"/>
              <a:t>Emotions – fitting into learner’s experiences</a:t>
            </a:r>
          </a:p>
          <a:p>
            <a:pPr eaLnBrk="1" hangingPunct="1"/>
            <a:r>
              <a:rPr lang="en-US" smtClean="0"/>
              <a:t>Doing</a:t>
            </a:r>
          </a:p>
          <a:p>
            <a:pPr lvl="1" eaLnBrk="1" hangingPunct="1"/>
            <a:r>
              <a:rPr lang="en-US" smtClean="0"/>
              <a:t>Muscle – performing new ways to act</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1143000"/>
            <a:ext cx="8229600" cy="1069975"/>
          </a:xfrm>
        </p:spPr>
        <p:txBody>
          <a:bodyPr/>
          <a:lstStyle/>
          <a:p>
            <a:pPr eaLnBrk="1" hangingPunct="1"/>
            <a:r>
              <a:rPr lang="en-US" smtClean="0"/>
              <a:t>Four Learning Stages</a:t>
            </a:r>
          </a:p>
        </p:txBody>
      </p:sp>
      <p:graphicFrame>
        <p:nvGraphicFramePr>
          <p:cNvPr id="6" name="Diagram 5"/>
          <p:cNvGraphicFramePr/>
          <p:nvPr/>
        </p:nvGraphicFramePr>
        <p:xfrm>
          <a:off x="1066800" y="2286000"/>
          <a:ext cx="63246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p:txBody>
          <a:bodyPr/>
          <a:lstStyle/>
          <a:p>
            <a:pPr>
              <a:defRPr/>
            </a:pPr>
            <a:fld id="{0E355DBA-2A04-49C7-8193-D4DC1179D1C7}" type="slidenum">
              <a:rPr lang="en-US"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smtClean="0"/>
              <a:t>Concrete Experience</a:t>
            </a:r>
          </a:p>
        </p:txBody>
      </p:sp>
      <p:sp>
        <p:nvSpPr>
          <p:cNvPr id="12291" name="Content Placeholder 2"/>
          <p:cNvSpPr>
            <a:spLocks noGrp="1"/>
          </p:cNvSpPr>
          <p:nvPr>
            <p:ph idx="1"/>
          </p:nvPr>
        </p:nvSpPr>
        <p:spPr/>
        <p:txBody>
          <a:bodyPr/>
          <a:lstStyle/>
          <a:p>
            <a:pPr eaLnBrk="1" hangingPunct="1"/>
            <a:r>
              <a:rPr lang="en-US" smtClean="0"/>
              <a:t>Doing or having an experience</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smtClean="0"/>
              <a:t>Reflective Observation</a:t>
            </a:r>
          </a:p>
        </p:txBody>
      </p:sp>
      <p:sp>
        <p:nvSpPr>
          <p:cNvPr id="13315" name="Content Placeholder 2"/>
          <p:cNvSpPr>
            <a:spLocks noGrp="1"/>
          </p:cNvSpPr>
          <p:nvPr>
            <p:ph idx="1"/>
          </p:nvPr>
        </p:nvSpPr>
        <p:spPr/>
        <p:txBody>
          <a:bodyPr/>
          <a:lstStyle/>
          <a:p>
            <a:pPr eaLnBrk="1" hangingPunct="1"/>
            <a:r>
              <a:rPr lang="en-US" smtClean="0"/>
              <a:t>Reviewing or reflecting on the experience</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smtClean="0"/>
              <a:t>Abstract Conceptualization</a:t>
            </a:r>
          </a:p>
        </p:txBody>
      </p:sp>
      <p:sp>
        <p:nvSpPr>
          <p:cNvPr id="14339" name="Content Placeholder 2"/>
          <p:cNvSpPr>
            <a:spLocks noGrp="1"/>
          </p:cNvSpPr>
          <p:nvPr>
            <p:ph idx="1"/>
          </p:nvPr>
        </p:nvSpPr>
        <p:spPr/>
        <p:txBody>
          <a:bodyPr/>
          <a:lstStyle/>
          <a:p>
            <a:pPr eaLnBrk="1" hangingPunct="1"/>
            <a:r>
              <a:rPr lang="en-US" smtClean="0"/>
              <a:t>Concluding or learning from the experience</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smtClean="0"/>
              <a:t>Active Experimentation</a:t>
            </a:r>
          </a:p>
        </p:txBody>
      </p:sp>
      <p:sp>
        <p:nvSpPr>
          <p:cNvPr id="15363" name="Content Placeholder 2"/>
          <p:cNvSpPr>
            <a:spLocks noGrp="1"/>
          </p:cNvSpPr>
          <p:nvPr>
            <p:ph idx="1"/>
          </p:nvPr>
        </p:nvSpPr>
        <p:spPr/>
        <p:txBody>
          <a:bodyPr/>
          <a:lstStyle/>
          <a:p>
            <a:pPr eaLnBrk="1" hangingPunct="1"/>
            <a:r>
              <a:rPr lang="en-US" smtClean="0"/>
              <a:t>Planning or trying out what you have learned</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p:cNvSpPr>
          <p:nvPr/>
        </p:nvSpPr>
        <p:spPr bwMode="auto">
          <a:xfrm>
            <a:off x="381000" y="990600"/>
            <a:ext cx="8229600" cy="762000"/>
          </a:xfrm>
          <a:prstGeom prst="rect">
            <a:avLst/>
          </a:prstGeom>
          <a:noFill/>
          <a:ln w="9525">
            <a:noFill/>
            <a:miter lim="800000"/>
            <a:headEnd/>
            <a:tailEnd/>
          </a:ln>
        </p:spPr>
        <p:txBody>
          <a:bodyPr lIns="0" rIns="0" bIns="0" anchor="b"/>
          <a:lstStyle/>
          <a:p>
            <a:r>
              <a:rPr lang="en-US" sz="5000" u="sng" dirty="0">
                <a:latin typeface="Arial Narrow" charset="0"/>
              </a:rPr>
              <a:t>Activities to Support Each Phase</a:t>
            </a:r>
          </a:p>
        </p:txBody>
      </p:sp>
      <p:graphicFrame>
        <p:nvGraphicFramePr>
          <p:cNvPr id="5" name="Table 4"/>
          <p:cNvGraphicFramePr>
            <a:graphicFrameLocks noGrp="1"/>
          </p:cNvGraphicFramePr>
          <p:nvPr/>
        </p:nvGraphicFramePr>
        <p:xfrm>
          <a:off x="533400" y="1981200"/>
          <a:ext cx="7239000" cy="4522868"/>
        </p:xfrm>
        <a:graphic>
          <a:graphicData uri="http://schemas.openxmlformats.org/drawingml/2006/table">
            <a:tbl>
              <a:tblPr lastRow="1" bandRow="1">
                <a:tableStyleId>{2D5ABB26-0587-4C30-8999-92F81FD0307C}</a:tableStyleId>
              </a:tblPr>
              <a:tblGrid>
                <a:gridCol w="3619500"/>
                <a:gridCol w="3619500"/>
              </a:tblGrid>
              <a:tr h="2197972">
                <a:tc>
                  <a:txBody>
                    <a:bodyPr/>
                    <a:lstStyle/>
                    <a:p>
                      <a:r>
                        <a:rPr kumimoji="0" lang="en-US" sz="2000" u="none" strike="noStrike" cap="none" normalizeH="0" baseline="0" dirty="0" smtClean="0">
                          <a:ln>
                            <a:noFill/>
                          </a:ln>
                          <a:effectLst/>
                        </a:rPr>
                        <a:t>Concrete Experience</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800" u="none" strike="noStrike" cap="none" normalizeH="0" baseline="0" dirty="0" smtClean="0">
                          <a:ln>
                            <a:noFill/>
                          </a:ln>
                          <a:effectLst/>
                        </a:rPr>
                        <a:t> </a:t>
                      </a:r>
                      <a:r>
                        <a:rPr kumimoji="0" lang="en-US" sz="1600" u="none" strike="noStrike" cap="none" normalizeH="0" baseline="0" dirty="0" smtClean="0">
                          <a:ln>
                            <a:noFill/>
                          </a:ln>
                          <a:effectLst/>
                        </a:rPr>
                        <a:t>Labs</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600" u="none" strike="noStrike" cap="none" normalizeH="0" baseline="0" dirty="0" smtClean="0">
                          <a:ln>
                            <a:noFill/>
                          </a:ln>
                          <a:effectLst/>
                        </a:rPr>
                        <a:t> Observations</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600" u="none" strike="noStrike" cap="none" normalizeH="0" baseline="0" dirty="0" smtClean="0">
                          <a:ln>
                            <a:noFill/>
                          </a:ln>
                          <a:effectLst/>
                        </a:rPr>
                        <a:t> Field work</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600" u="none" strike="noStrike" cap="none" normalizeH="0" baseline="0" dirty="0" smtClean="0">
                          <a:ln>
                            <a:noFill/>
                          </a:ln>
                          <a:effectLst/>
                        </a:rPr>
                        <a:t> Trigger films</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600" u="none" strike="noStrike" cap="none" normalizeH="0" baseline="0" dirty="0" smtClean="0">
                          <a:ln>
                            <a:noFill/>
                          </a:ln>
                          <a:effectLst/>
                        </a:rPr>
                        <a:t> Readings</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600" u="none" strike="noStrike" cap="none" normalizeH="0" baseline="0" dirty="0" smtClean="0">
                          <a:ln>
                            <a:noFill/>
                          </a:ln>
                          <a:effectLst/>
                        </a:rPr>
                        <a:t> Problem sets</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600" u="none" strike="noStrike" cap="none" normalizeH="0" baseline="0" dirty="0" smtClean="0">
                          <a:ln>
                            <a:noFill/>
                          </a:ln>
                          <a:effectLst/>
                        </a:rPr>
                        <a:t> Examples</a:t>
                      </a:r>
                    </a:p>
                    <a:p>
                      <a:pPr marL="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None/>
                        <a:tabLst/>
                      </a:pPr>
                      <a:endParaRPr kumimoji="0" lang="en-US" sz="1600" b="1" i="0" u="none" strike="noStrike" cap="none" normalizeH="0" baseline="0" dirty="0" smtClean="0">
                        <a:ln>
                          <a:noFill/>
                        </a:ln>
                        <a:solidFill>
                          <a:schemeClr val="folHlink"/>
                        </a:solidFill>
                        <a:effectLst/>
                        <a:latin typeface="Arial" charset="0"/>
                      </a:endParaRPr>
                    </a:p>
                  </a:txBody>
                  <a:tcPr/>
                </a:tc>
                <a:tc>
                  <a:txBody>
                    <a:bodyPr/>
                    <a:lstStyle/>
                    <a:p>
                      <a:r>
                        <a:rPr kumimoji="0" lang="en-US" sz="2000" u="none" strike="noStrike" cap="none" normalizeH="0" baseline="0" dirty="0" smtClean="0">
                          <a:ln>
                            <a:noFill/>
                          </a:ln>
                          <a:effectLst/>
                        </a:rPr>
                        <a:t>Reflective Observation</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800" u="none" strike="noStrike" cap="none" normalizeH="0" baseline="0" dirty="0" smtClean="0">
                          <a:ln>
                            <a:noFill/>
                          </a:ln>
                          <a:effectLst/>
                        </a:rPr>
                        <a:t> </a:t>
                      </a:r>
                      <a:r>
                        <a:rPr kumimoji="0" lang="en-US" sz="1600" u="none" strike="noStrike" cap="none" normalizeH="0" baseline="0" dirty="0" smtClean="0">
                          <a:ln>
                            <a:noFill/>
                          </a:ln>
                          <a:effectLst/>
                        </a:rPr>
                        <a:t>Logs</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600" u="none" strike="noStrike" cap="none" normalizeH="0" baseline="0" dirty="0" smtClean="0">
                          <a:ln>
                            <a:noFill/>
                          </a:ln>
                          <a:effectLst/>
                        </a:rPr>
                        <a:t> Journals</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600" u="none" strike="noStrike" cap="none" normalizeH="0" baseline="0" dirty="0" smtClean="0">
                          <a:ln>
                            <a:noFill/>
                          </a:ln>
                          <a:effectLst/>
                        </a:rPr>
                        <a:t> Discussions</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600" u="none" strike="noStrike" cap="none" normalizeH="0" baseline="0" dirty="0" smtClean="0">
                          <a:ln>
                            <a:noFill/>
                          </a:ln>
                          <a:effectLst/>
                        </a:rPr>
                        <a:t> Brainstorming</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600" u="none" strike="noStrike" cap="none" normalizeH="0" baseline="0" dirty="0" smtClean="0">
                          <a:ln>
                            <a:noFill/>
                          </a:ln>
                          <a:effectLst/>
                        </a:rPr>
                        <a:t> Thought questions</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600" u="none" strike="noStrike" cap="none" normalizeH="0" baseline="0" dirty="0" smtClean="0">
                          <a:ln>
                            <a:noFill/>
                          </a:ln>
                          <a:effectLst/>
                        </a:rPr>
                        <a:t> Rhetorical questions</a:t>
                      </a:r>
                    </a:p>
                    <a:p>
                      <a:pPr>
                        <a:buFont typeface="Arial" pitchFamily="34" charset="0"/>
                        <a:buChar char="•"/>
                      </a:pPr>
                      <a:endParaRPr lang="en-US" dirty="0"/>
                    </a:p>
                  </a:txBody>
                  <a:tcPr/>
                </a:tc>
              </a:tr>
              <a:tr h="2145428">
                <a:tc>
                  <a:txBody>
                    <a:bodyPr/>
                    <a:lstStyle/>
                    <a:p>
                      <a:r>
                        <a:rPr kumimoji="0" lang="en-US" sz="2000" u="none" strike="noStrike" cap="none" normalizeH="0" baseline="0" dirty="0" smtClean="0">
                          <a:ln>
                            <a:noFill/>
                          </a:ln>
                          <a:effectLst/>
                        </a:rPr>
                        <a:t>Abstract Conceptualization</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800" u="none" strike="noStrike" cap="none" normalizeH="0" baseline="0" dirty="0" smtClean="0">
                          <a:ln>
                            <a:noFill/>
                          </a:ln>
                          <a:effectLst/>
                        </a:rPr>
                        <a:t> </a:t>
                      </a:r>
                      <a:r>
                        <a:rPr kumimoji="0" lang="en-US" sz="1600" u="none" strike="noStrike" cap="none" normalizeH="0" baseline="0" dirty="0" smtClean="0">
                          <a:ln>
                            <a:noFill/>
                          </a:ln>
                          <a:effectLst/>
                        </a:rPr>
                        <a:t>Lectures</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600" u="none" strike="noStrike" cap="none" normalizeH="0" baseline="0" dirty="0" smtClean="0">
                          <a:ln>
                            <a:noFill/>
                          </a:ln>
                          <a:effectLst/>
                        </a:rPr>
                        <a:t> Reports</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600" u="none" strike="noStrike" cap="none" normalizeH="0" baseline="0" dirty="0" smtClean="0">
                          <a:ln>
                            <a:noFill/>
                          </a:ln>
                          <a:effectLst/>
                        </a:rPr>
                        <a:t> Models</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600" u="none" strike="noStrike" cap="none" normalizeH="0" baseline="0" dirty="0" smtClean="0">
                          <a:ln>
                            <a:noFill/>
                          </a:ln>
                          <a:effectLst/>
                        </a:rPr>
                        <a:t> Projects</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600" u="none" strike="noStrike" cap="none" normalizeH="0" baseline="0" dirty="0" smtClean="0">
                          <a:ln>
                            <a:noFill/>
                          </a:ln>
                          <a:effectLst/>
                        </a:rPr>
                        <a:t> Analogies</a:t>
                      </a:r>
                      <a:endParaRPr kumimoji="0" lang="en-US" sz="1600" b="0" i="0" u="none" strike="noStrike" cap="none" normalizeH="0" baseline="0" dirty="0" smtClean="0">
                        <a:ln>
                          <a:noFill/>
                        </a:ln>
                        <a:solidFill>
                          <a:schemeClr val="tx1"/>
                        </a:solidFill>
                        <a:effectLst/>
                        <a:latin typeface="Arial" charset="0"/>
                      </a:endParaRPr>
                    </a:p>
                  </a:txBody>
                  <a:tcPr/>
                </a:tc>
                <a:tc>
                  <a:txBody>
                    <a:bodyPr/>
                    <a:lstStyle/>
                    <a:p>
                      <a:r>
                        <a:rPr kumimoji="0" lang="en-US" sz="2000" u="none" strike="noStrike" cap="none" normalizeH="0" baseline="0" dirty="0" smtClean="0">
                          <a:ln>
                            <a:noFill/>
                          </a:ln>
                          <a:effectLst/>
                        </a:rPr>
                        <a:t>Active Experimentation</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800" u="none" strike="noStrike" cap="none" normalizeH="0" baseline="0" dirty="0" smtClean="0">
                          <a:ln>
                            <a:noFill/>
                          </a:ln>
                          <a:effectLst/>
                        </a:rPr>
                        <a:t> </a:t>
                      </a:r>
                      <a:r>
                        <a:rPr kumimoji="0" lang="en-US" sz="1600" u="none" strike="noStrike" cap="none" normalizeH="0" baseline="0" dirty="0" smtClean="0">
                          <a:ln>
                            <a:noFill/>
                          </a:ln>
                          <a:effectLst/>
                        </a:rPr>
                        <a:t>Simulations </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600" u="none" strike="noStrike" cap="none" normalizeH="0" baseline="0" dirty="0" smtClean="0">
                          <a:ln>
                            <a:noFill/>
                          </a:ln>
                          <a:effectLst/>
                        </a:rPr>
                        <a:t> Case studies </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600" u="none" strike="noStrike" cap="none" normalizeH="0" baseline="0" dirty="0" smtClean="0">
                          <a:ln>
                            <a:noFill/>
                          </a:ln>
                          <a:effectLst/>
                        </a:rPr>
                        <a:t> Labs</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600" u="none" strike="noStrike" cap="none" normalizeH="0" baseline="0" dirty="0" smtClean="0">
                          <a:ln>
                            <a:noFill/>
                          </a:ln>
                          <a:effectLst/>
                        </a:rPr>
                        <a:t> Field work</a:t>
                      </a:r>
                    </a:p>
                    <a:p>
                      <a:pPr marL="91440" marR="0" lvl="0" indent="0" algn="l" defTabSz="914400" rtl="0" eaLnBrk="0" fontAlgn="base" latinLnBrk="0" hangingPunct="0">
                        <a:lnSpc>
                          <a:spcPct val="100000"/>
                        </a:lnSpc>
                        <a:spcBef>
                          <a:spcPct val="0"/>
                        </a:spcBef>
                        <a:spcAft>
                          <a:spcPct val="0"/>
                        </a:spcAft>
                        <a:buClr>
                          <a:srgbClr val="0BD0D9"/>
                        </a:buClr>
                        <a:buSzPct val="95000"/>
                        <a:buFont typeface="Arial" pitchFamily="34" charset="0"/>
                        <a:buChar char="•"/>
                        <a:tabLst/>
                      </a:pPr>
                      <a:r>
                        <a:rPr kumimoji="0" lang="en-US" sz="1600" u="none" strike="noStrike" cap="none" normalizeH="0" baseline="0" dirty="0" smtClean="0">
                          <a:ln>
                            <a:noFill/>
                          </a:ln>
                          <a:effectLst/>
                        </a:rPr>
                        <a:t> Projects</a:t>
                      </a:r>
                      <a:endParaRPr kumimoji="0" lang="en-US" sz="1600" b="0" i="0" u="none" strike="noStrike" cap="none" normalizeH="0" baseline="0" dirty="0" smtClean="0">
                        <a:ln>
                          <a:noFill/>
                        </a:ln>
                        <a:solidFill>
                          <a:schemeClr val="tx1"/>
                        </a:solidFill>
                        <a:effectLst/>
                        <a:latin typeface="Arial" charset="0"/>
                      </a:endParaRPr>
                    </a:p>
                  </a:txBody>
                  <a:tcPr/>
                </a:tc>
              </a:tr>
            </a:tbl>
          </a:graphicData>
        </a:graphic>
      </p:graphicFrame>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smtClean="0"/>
              <a:t>Which learning stage do you prefer or learn more effectively from?</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smtClean="0"/>
              <a:t>Four Learning Styles</a:t>
            </a:r>
          </a:p>
        </p:txBody>
      </p:sp>
      <p:graphicFrame>
        <p:nvGraphicFramePr>
          <p:cNvPr id="4" name="Content Placeholder 3"/>
          <p:cNvGraphicFramePr>
            <a:graphicFrameLocks noGrp="1"/>
          </p:cNvGraphicFramePr>
          <p:nvPr>
            <p:ph idx="1"/>
          </p:nvPr>
        </p:nvGraphicFramePr>
        <p:xfrm>
          <a:off x="457200" y="2249488"/>
          <a:ext cx="8229600" cy="4324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7412" name="Picture 2" descr="C:\Users\Cheryl\AppData\Local\Microsoft\Windows\Temporary Internet Files\Content.IE5\7DR2FDQL\MC900078622[1].wmf"/>
          <p:cNvPicPr>
            <a:picLocks noChangeAspect="1" noChangeArrowheads="1"/>
          </p:cNvPicPr>
          <p:nvPr/>
        </p:nvPicPr>
        <p:blipFill>
          <a:blip r:embed="rId7" cstate="print"/>
          <a:srcRect/>
          <a:stretch>
            <a:fillRect/>
          </a:stretch>
        </p:blipFill>
        <p:spPr bwMode="auto">
          <a:xfrm>
            <a:off x="1981200" y="4572000"/>
            <a:ext cx="552450" cy="1189038"/>
          </a:xfrm>
          <a:prstGeom prst="rect">
            <a:avLst/>
          </a:prstGeom>
          <a:noFill/>
          <a:ln w="9525">
            <a:noFill/>
            <a:miter lim="800000"/>
            <a:headEnd/>
            <a:tailEnd/>
          </a:ln>
        </p:spPr>
      </p:pic>
      <p:pic>
        <p:nvPicPr>
          <p:cNvPr id="17413" name="Picture 3" descr="C:\Users\Cheryl\AppData\Local\Microsoft\Windows\Temporary Internet Files\Content.IE5\ZD1UWCQE\MC900078839[1].wmf"/>
          <p:cNvPicPr>
            <a:picLocks noChangeAspect="1" noChangeArrowheads="1"/>
          </p:cNvPicPr>
          <p:nvPr/>
        </p:nvPicPr>
        <p:blipFill>
          <a:blip r:embed="rId8" cstate="print"/>
          <a:srcRect/>
          <a:stretch>
            <a:fillRect/>
          </a:stretch>
        </p:blipFill>
        <p:spPr bwMode="auto">
          <a:xfrm>
            <a:off x="5105400" y="2438400"/>
            <a:ext cx="1582738" cy="1006475"/>
          </a:xfrm>
          <a:prstGeom prst="rect">
            <a:avLst/>
          </a:prstGeom>
          <a:noFill/>
          <a:ln w="9525">
            <a:noFill/>
            <a:miter lim="800000"/>
            <a:headEnd/>
            <a:tailEnd/>
          </a:ln>
        </p:spPr>
      </p:pic>
      <p:pic>
        <p:nvPicPr>
          <p:cNvPr id="17414" name="Picture 4" descr="C:\Users\Cheryl\AppData\Local\Microsoft\Windows\Temporary Internet Files\Content.IE5\7DR2FDQL\MC900237411[1].wmf"/>
          <p:cNvPicPr>
            <a:picLocks noChangeAspect="1" noChangeArrowheads="1"/>
          </p:cNvPicPr>
          <p:nvPr/>
        </p:nvPicPr>
        <p:blipFill>
          <a:blip r:embed="rId9" cstate="print"/>
          <a:srcRect/>
          <a:stretch>
            <a:fillRect/>
          </a:stretch>
        </p:blipFill>
        <p:spPr bwMode="auto">
          <a:xfrm>
            <a:off x="5105400" y="4495800"/>
            <a:ext cx="1425575" cy="1279525"/>
          </a:xfrm>
          <a:prstGeom prst="rect">
            <a:avLst/>
          </a:prstGeom>
          <a:noFill/>
          <a:ln w="9525">
            <a:noFill/>
            <a:miter lim="800000"/>
            <a:headEnd/>
            <a:tailEnd/>
          </a:ln>
        </p:spPr>
      </p:pic>
      <p:pic>
        <p:nvPicPr>
          <p:cNvPr id="17415" name="Picture 8" descr="C:\Users\Cheryl\AppData\Local\Microsoft\Windows\Temporary Internet Files\Content.IE5\LTUQII3Y\MM900283479[1].gif"/>
          <p:cNvPicPr>
            <a:picLocks noChangeAspect="1" noChangeArrowheads="1" noCrop="1"/>
          </p:cNvPicPr>
          <p:nvPr/>
        </p:nvPicPr>
        <p:blipFill>
          <a:blip r:embed="rId10" cstate="print"/>
          <a:srcRect/>
          <a:stretch>
            <a:fillRect/>
          </a:stretch>
        </p:blipFill>
        <p:spPr bwMode="auto">
          <a:xfrm>
            <a:off x="1676400" y="2514600"/>
            <a:ext cx="1303338" cy="1096963"/>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smtClean="0"/>
              <a:t>Accommodator</a:t>
            </a:r>
          </a:p>
        </p:txBody>
      </p:sp>
      <p:sp>
        <p:nvSpPr>
          <p:cNvPr id="16387" name="Content Placeholder 2"/>
          <p:cNvSpPr>
            <a:spLocks noGrp="1"/>
          </p:cNvSpPr>
          <p:nvPr>
            <p:ph idx="1"/>
          </p:nvPr>
        </p:nvSpPr>
        <p:spPr/>
        <p:txBody>
          <a:bodyPr/>
          <a:lstStyle/>
          <a:p>
            <a:pPr eaLnBrk="1" hangingPunct="1"/>
            <a:r>
              <a:rPr lang="en-US" smtClean="0"/>
              <a:t>Learns through concrete experience</a:t>
            </a:r>
          </a:p>
          <a:p>
            <a:pPr eaLnBrk="1" hangingPunct="1"/>
            <a:r>
              <a:rPr lang="en-US" smtClean="0"/>
              <a:t>Transforms learning into abstract experimentation</a:t>
            </a:r>
          </a:p>
          <a:p>
            <a:pPr eaLnBrk="1" hangingPunct="1"/>
            <a:r>
              <a:rPr lang="en-US" smtClean="0"/>
              <a:t>Leaders, risk takers, needs a mentor, strength in doing, likes examples</a:t>
            </a:r>
          </a:p>
          <a:p>
            <a:pPr eaLnBrk="1" hangingPunct="1"/>
            <a:endParaRPr lang="en-US" smtClean="0"/>
          </a:p>
          <a:p>
            <a:pPr eaLnBrk="1" hangingPunct="1"/>
            <a:r>
              <a:rPr lang="en-US" smtClean="0"/>
              <a:t>Teaches students by encouragement, modeling</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smtClean="0"/>
              <a:t>Diverger</a:t>
            </a:r>
          </a:p>
        </p:txBody>
      </p:sp>
      <p:sp>
        <p:nvSpPr>
          <p:cNvPr id="17411" name="Content Placeholder 2"/>
          <p:cNvSpPr>
            <a:spLocks noGrp="1"/>
          </p:cNvSpPr>
          <p:nvPr>
            <p:ph idx="1"/>
          </p:nvPr>
        </p:nvSpPr>
        <p:spPr/>
        <p:txBody>
          <a:bodyPr/>
          <a:lstStyle/>
          <a:p>
            <a:pPr eaLnBrk="1" hangingPunct="1"/>
            <a:r>
              <a:rPr lang="en-US" smtClean="0"/>
              <a:t>Learns through concrete experience</a:t>
            </a:r>
          </a:p>
          <a:p>
            <a:pPr eaLnBrk="1" hangingPunct="1"/>
            <a:r>
              <a:rPr lang="en-US" smtClean="0"/>
              <a:t>Transforms learning by reflective observation</a:t>
            </a:r>
          </a:p>
          <a:p>
            <a:pPr eaLnBrk="1" hangingPunct="1"/>
            <a:r>
              <a:rPr lang="en-US" smtClean="0"/>
              <a:t>Likes to brainstorm, solve problems, imaginative, emotional, people person</a:t>
            </a:r>
          </a:p>
          <a:p>
            <a:pPr eaLnBrk="1" hangingPunct="1"/>
            <a:endParaRPr lang="en-US" smtClean="0"/>
          </a:p>
          <a:p>
            <a:pPr eaLnBrk="1" hangingPunct="1"/>
            <a:r>
              <a:rPr lang="en-US" smtClean="0"/>
              <a:t>Teaches through lectures and motivates students to learn</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smtClean="0"/>
              <a:t>Converger</a:t>
            </a:r>
          </a:p>
        </p:txBody>
      </p:sp>
      <p:sp>
        <p:nvSpPr>
          <p:cNvPr id="18435" name="Content Placeholder 2"/>
          <p:cNvSpPr>
            <a:spLocks noGrp="1"/>
          </p:cNvSpPr>
          <p:nvPr>
            <p:ph idx="1"/>
          </p:nvPr>
        </p:nvSpPr>
        <p:spPr/>
        <p:txBody>
          <a:bodyPr/>
          <a:lstStyle/>
          <a:p>
            <a:pPr eaLnBrk="1" hangingPunct="1"/>
            <a:r>
              <a:rPr lang="en-US" smtClean="0"/>
              <a:t>Learns through abstract conceptualization</a:t>
            </a:r>
          </a:p>
          <a:p>
            <a:pPr eaLnBrk="1" hangingPunct="1"/>
            <a:r>
              <a:rPr lang="en-US" smtClean="0"/>
              <a:t>Transforms information through active experimentation – by doing</a:t>
            </a:r>
          </a:p>
          <a:p>
            <a:pPr eaLnBrk="1" hangingPunct="1"/>
            <a:r>
              <a:rPr lang="en-US" smtClean="0"/>
              <a:t>Prefers objects, dislikes group activities, likes questioning, problem-solver, unemotional</a:t>
            </a:r>
          </a:p>
          <a:p>
            <a:pPr eaLnBrk="1" hangingPunct="1"/>
            <a:endParaRPr lang="en-US" smtClean="0"/>
          </a:p>
          <a:p>
            <a:pPr eaLnBrk="1" hangingPunct="1"/>
            <a:r>
              <a:rPr lang="en-US" smtClean="0"/>
              <a:t>Teaches by questioning and encouraging students</a:t>
            </a:r>
          </a:p>
          <a:p>
            <a:pPr eaLnBrk="1" hangingPunct="1"/>
            <a:endParaRPr lang="en-US" smtClean="0"/>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smtClean="0"/>
              <a:t>Assimilator</a:t>
            </a:r>
          </a:p>
        </p:txBody>
      </p:sp>
      <p:sp>
        <p:nvSpPr>
          <p:cNvPr id="19459" name="Content Placeholder 2"/>
          <p:cNvSpPr>
            <a:spLocks noGrp="1"/>
          </p:cNvSpPr>
          <p:nvPr>
            <p:ph idx="1"/>
          </p:nvPr>
        </p:nvSpPr>
        <p:spPr/>
        <p:txBody>
          <a:bodyPr/>
          <a:lstStyle/>
          <a:p>
            <a:pPr eaLnBrk="1" hangingPunct="1"/>
            <a:r>
              <a:rPr lang="en-US" smtClean="0"/>
              <a:t>Learn through abstract conceptualization</a:t>
            </a:r>
          </a:p>
          <a:p>
            <a:pPr eaLnBrk="1" hangingPunct="1"/>
            <a:r>
              <a:rPr lang="en-US" smtClean="0"/>
              <a:t>Transform learning through reflective observation</a:t>
            </a:r>
          </a:p>
          <a:p>
            <a:pPr eaLnBrk="1" hangingPunct="1"/>
            <a:r>
              <a:rPr lang="en-US" smtClean="0"/>
              <a:t>Likes reading, research, organizing, working alone, likes class calendar</a:t>
            </a:r>
          </a:p>
          <a:p>
            <a:pPr eaLnBrk="1" hangingPunct="1"/>
            <a:endParaRPr lang="en-US" smtClean="0"/>
          </a:p>
          <a:p>
            <a:pPr eaLnBrk="1" hangingPunct="1"/>
            <a:r>
              <a:rPr lang="en-US" smtClean="0"/>
              <a:t>Teaches students by lecturing, traditional classroom</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smtClean="0"/>
              <a:t>Which learning style are you?</a:t>
            </a:r>
          </a:p>
        </p:txBody>
      </p:sp>
      <p:sp>
        <p:nvSpPr>
          <p:cNvPr id="22531" name="Content Placeholder 4"/>
          <p:cNvSpPr>
            <a:spLocks noGrp="1"/>
          </p:cNvSpPr>
          <p:nvPr>
            <p:ph idx="1"/>
          </p:nvPr>
        </p:nvSpPr>
        <p:spPr/>
        <p:txBody>
          <a:bodyPr/>
          <a:lstStyle/>
          <a:p>
            <a:pPr eaLnBrk="1" hangingPunct="1"/>
            <a:r>
              <a:rPr lang="en-US" smtClean="0"/>
              <a:t>Accomodator</a:t>
            </a:r>
          </a:p>
          <a:p>
            <a:pPr eaLnBrk="1" hangingPunct="1"/>
            <a:endParaRPr lang="en-US" smtClean="0"/>
          </a:p>
          <a:p>
            <a:pPr eaLnBrk="1" hangingPunct="1"/>
            <a:r>
              <a:rPr lang="en-US" smtClean="0"/>
              <a:t>Diverger</a:t>
            </a:r>
          </a:p>
          <a:p>
            <a:pPr eaLnBrk="1" hangingPunct="1"/>
            <a:endParaRPr lang="en-US" smtClean="0"/>
          </a:p>
          <a:p>
            <a:pPr eaLnBrk="1" hangingPunct="1"/>
            <a:r>
              <a:rPr lang="en-US" smtClean="0"/>
              <a:t>Converger</a:t>
            </a:r>
          </a:p>
          <a:p>
            <a:pPr eaLnBrk="1" hangingPunct="1"/>
            <a:endParaRPr lang="en-US" smtClean="0"/>
          </a:p>
          <a:p>
            <a:pPr eaLnBrk="1" hangingPunct="1"/>
            <a:r>
              <a:rPr lang="en-US" smtClean="0"/>
              <a:t>Assimilator			</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smtClean="0"/>
              <a:t>Kolb’s Experiential Learning Cycle</a:t>
            </a:r>
          </a:p>
        </p:txBody>
      </p:sp>
      <p:graphicFrame>
        <p:nvGraphicFramePr>
          <p:cNvPr id="8" name="Content Placeholder 7"/>
          <p:cNvGraphicFramePr>
            <a:graphicFrameLocks noGrp="1"/>
          </p:cNvGraphicFramePr>
          <p:nvPr>
            <p:ph idx="1"/>
          </p:nvPr>
        </p:nvGraphicFramePr>
        <p:xfrm>
          <a:off x="457200" y="2249488"/>
          <a:ext cx="8229600" cy="4324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smtClean="0"/>
              <a:t>Similarities</a:t>
            </a:r>
          </a:p>
        </p:txBody>
      </p:sp>
      <p:sp>
        <p:nvSpPr>
          <p:cNvPr id="24579" name="Content Placeholder 2"/>
          <p:cNvSpPr>
            <a:spLocks noGrp="1"/>
          </p:cNvSpPr>
          <p:nvPr>
            <p:ph idx="1"/>
          </p:nvPr>
        </p:nvSpPr>
        <p:spPr/>
        <p:txBody>
          <a:bodyPr/>
          <a:lstStyle/>
          <a:p>
            <a:pPr eaLnBrk="1" hangingPunct="1"/>
            <a:r>
              <a:rPr lang="en-US" smtClean="0"/>
              <a:t>Use of environment/experiences for learning</a:t>
            </a:r>
          </a:p>
          <a:p>
            <a:pPr lvl="1" eaLnBrk="1" hangingPunct="1"/>
            <a:r>
              <a:rPr lang="en-US" smtClean="0"/>
              <a:t>Constructivist Learning Theory (Vygotsky)</a:t>
            </a:r>
          </a:p>
          <a:p>
            <a:pPr lvl="1" eaLnBrk="1" hangingPunct="1"/>
            <a:r>
              <a:rPr lang="en-US" smtClean="0"/>
              <a:t>Behaviorist’s Theory (Skinner)</a:t>
            </a:r>
          </a:p>
          <a:p>
            <a:pPr eaLnBrk="1" hangingPunct="1"/>
            <a:r>
              <a:rPr lang="en-US" smtClean="0"/>
              <a:t>Learn through social interactions</a:t>
            </a:r>
          </a:p>
          <a:p>
            <a:pPr lvl="1" eaLnBrk="1" hangingPunct="1"/>
            <a:r>
              <a:rPr lang="en-US" smtClean="0"/>
              <a:t>Social Learning Theory (Bandura)</a:t>
            </a:r>
          </a:p>
          <a:p>
            <a:pPr eaLnBrk="1" hangingPunct="1"/>
            <a:r>
              <a:rPr lang="en-US" smtClean="0"/>
              <a:t>Affective and cognitive dimensions of learning</a:t>
            </a:r>
          </a:p>
          <a:p>
            <a:pPr lvl="1" eaLnBrk="1" hangingPunct="1"/>
            <a:r>
              <a:rPr lang="en-US" smtClean="0"/>
              <a:t>Humanist Theory (Freud, Rogers)</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smtClean="0"/>
              <a:t>Critique 	</a:t>
            </a:r>
          </a:p>
        </p:txBody>
      </p:sp>
      <p:sp>
        <p:nvSpPr>
          <p:cNvPr id="25603" name="Content Placeholder 2"/>
          <p:cNvSpPr>
            <a:spLocks noGrp="1"/>
          </p:cNvSpPr>
          <p:nvPr>
            <p:ph idx="1"/>
          </p:nvPr>
        </p:nvSpPr>
        <p:spPr/>
        <p:txBody>
          <a:bodyPr/>
          <a:lstStyle/>
          <a:p>
            <a:pPr eaLnBrk="1" hangingPunct="1"/>
            <a:r>
              <a:rPr lang="en-US" smtClean="0"/>
              <a:t>Cultural considerations are not included</a:t>
            </a:r>
          </a:p>
          <a:p>
            <a:pPr eaLnBrk="1" hangingPunct="1"/>
            <a:r>
              <a:rPr lang="en-US" smtClean="0"/>
              <a:t>Little research support</a:t>
            </a:r>
          </a:p>
          <a:p>
            <a:pPr eaLnBrk="1" hangingPunct="1"/>
            <a:r>
              <a:rPr lang="en-US" smtClean="0"/>
              <a:t>Stages of learning may be sequenced differently</a:t>
            </a:r>
          </a:p>
          <a:p>
            <a:pPr eaLnBrk="1" hangingPunct="1"/>
            <a:r>
              <a:rPr lang="en-US" smtClean="0"/>
              <a:t>Does not apply in all types of learning situations</a:t>
            </a:r>
          </a:p>
          <a:p>
            <a:pPr eaLnBrk="1" hangingPunct="1"/>
            <a:r>
              <a:rPr lang="en-US" smtClean="0"/>
              <a:t>Insufficient information on reflection</a:t>
            </a:r>
          </a:p>
          <a:p>
            <a:pPr eaLnBrk="1" hangingPunct="1"/>
            <a:r>
              <a:rPr lang="en-US" smtClean="0"/>
              <a:t>Doesn’t explore nature of knowledge in depth</a:t>
            </a:r>
          </a:p>
          <a:p>
            <a:pPr lvl="3" eaLnBrk="1" hangingPunct="1"/>
            <a:r>
              <a:rPr lang="en-US" smtClean="0"/>
              <a:t>Smith, (2001).</a:t>
            </a:r>
          </a:p>
          <a:p>
            <a:pPr eaLnBrk="1" hangingPunct="1">
              <a:buFont typeface="Georgia" pitchFamily="18" charset="0"/>
              <a:buNone/>
            </a:pPr>
            <a:endParaRPr lang="en-US" smtClean="0"/>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476500" y="1820863"/>
            <a:ext cx="3922713" cy="4294187"/>
            <a:chOff x="1666" y="1275"/>
            <a:chExt cx="2471" cy="2705"/>
          </a:xfrm>
        </p:grpSpPr>
        <p:sp>
          <p:nvSpPr>
            <p:cNvPr id="5123" name="Line 3"/>
            <p:cNvSpPr>
              <a:spLocks noChangeShapeType="1"/>
            </p:cNvSpPr>
            <p:nvPr/>
          </p:nvSpPr>
          <p:spPr bwMode="auto">
            <a:xfrm rot="-329248">
              <a:off x="1666" y="1275"/>
              <a:ext cx="1278" cy="1266"/>
            </a:xfrm>
            <a:prstGeom prst="line">
              <a:avLst/>
            </a:prstGeom>
            <a:noFill/>
            <a:ln w="38100">
              <a:solidFill>
                <a:schemeClr val="tx1"/>
              </a:solidFill>
              <a:round/>
              <a:headEnd/>
              <a:tailEnd/>
            </a:ln>
            <a:effectLst/>
          </p:spPr>
          <p:txBody>
            <a:bodyPr/>
            <a:lstStyle/>
            <a:p>
              <a:endParaRPr lang="en-US"/>
            </a:p>
          </p:txBody>
        </p:sp>
        <p:sp>
          <p:nvSpPr>
            <p:cNvPr id="5124" name="Line 4"/>
            <p:cNvSpPr>
              <a:spLocks noChangeShapeType="1"/>
            </p:cNvSpPr>
            <p:nvPr/>
          </p:nvSpPr>
          <p:spPr bwMode="auto">
            <a:xfrm rot="5314212">
              <a:off x="3005" y="1325"/>
              <a:ext cx="1099" cy="1164"/>
            </a:xfrm>
            <a:prstGeom prst="line">
              <a:avLst/>
            </a:prstGeom>
            <a:noFill/>
            <a:ln w="38100">
              <a:solidFill>
                <a:schemeClr val="tx1"/>
              </a:solidFill>
              <a:round/>
              <a:headEnd/>
              <a:tailEnd/>
            </a:ln>
            <a:effectLst/>
          </p:spPr>
          <p:txBody>
            <a:bodyPr/>
            <a:lstStyle/>
            <a:p>
              <a:endParaRPr lang="en-US"/>
            </a:p>
          </p:txBody>
        </p:sp>
        <p:sp>
          <p:nvSpPr>
            <p:cNvPr id="5125" name="Line 5"/>
            <p:cNvSpPr>
              <a:spLocks noChangeShapeType="1"/>
            </p:cNvSpPr>
            <p:nvPr/>
          </p:nvSpPr>
          <p:spPr bwMode="auto">
            <a:xfrm rot="2673684">
              <a:off x="2373" y="2734"/>
              <a:ext cx="1246" cy="1246"/>
            </a:xfrm>
            <a:prstGeom prst="line">
              <a:avLst/>
            </a:prstGeom>
            <a:noFill/>
            <a:ln w="38100">
              <a:solidFill>
                <a:schemeClr val="tx1"/>
              </a:solidFill>
              <a:round/>
              <a:headEnd/>
              <a:tailEnd/>
            </a:ln>
            <a:effectLst/>
          </p:spPr>
          <p:txBody>
            <a:bodyPr/>
            <a:lstStyle/>
            <a:p>
              <a:endParaRPr lang="en-US"/>
            </a:p>
          </p:txBody>
        </p:sp>
        <p:sp>
          <p:nvSpPr>
            <p:cNvPr id="5126" name="AutoShape 6"/>
            <p:cNvSpPr>
              <a:spLocks noChangeArrowheads="1"/>
            </p:cNvSpPr>
            <p:nvPr/>
          </p:nvSpPr>
          <p:spPr bwMode="auto">
            <a:xfrm>
              <a:off x="2359" y="1921"/>
              <a:ext cx="1246" cy="1245"/>
            </a:xfrm>
            <a:prstGeom prst="flowChartExtract">
              <a:avLst/>
            </a:prstGeom>
            <a:noFill/>
            <a:ln w="28575">
              <a:solidFill>
                <a:schemeClr val="tx1"/>
              </a:solidFill>
              <a:miter lim="800000"/>
              <a:headEnd/>
              <a:tailEnd/>
            </a:ln>
            <a:effectLst/>
          </p:spPr>
          <p:txBody>
            <a:bodyPr wrap="none" anchor="ctr"/>
            <a:lstStyle/>
            <a:p>
              <a:endParaRPr lang="en-US"/>
            </a:p>
          </p:txBody>
        </p:sp>
        <p:sp>
          <p:nvSpPr>
            <p:cNvPr id="5127" name="Text Box 7"/>
            <p:cNvSpPr txBox="1">
              <a:spLocks noChangeArrowheads="1"/>
            </p:cNvSpPr>
            <p:nvPr/>
          </p:nvSpPr>
          <p:spPr bwMode="auto">
            <a:xfrm>
              <a:off x="2837" y="2129"/>
              <a:ext cx="312" cy="250"/>
            </a:xfrm>
            <a:prstGeom prst="rect">
              <a:avLst/>
            </a:prstGeom>
            <a:noFill/>
            <a:ln w="9525">
              <a:noFill/>
              <a:miter lim="800000"/>
              <a:headEnd/>
              <a:tailEnd/>
            </a:ln>
            <a:effectLst/>
          </p:spPr>
          <p:txBody>
            <a:bodyPr wrap="none">
              <a:spAutoFit/>
            </a:bodyPr>
            <a:lstStyle/>
            <a:p>
              <a:r>
                <a:rPr lang="en-US" altLang="en-US" sz="2000" b="1"/>
                <a:t>Do</a:t>
              </a:r>
            </a:p>
          </p:txBody>
        </p:sp>
        <p:sp>
          <p:nvSpPr>
            <p:cNvPr id="5128" name="Text Box 8"/>
            <p:cNvSpPr txBox="1">
              <a:spLocks noChangeArrowheads="1"/>
            </p:cNvSpPr>
            <p:nvPr/>
          </p:nvSpPr>
          <p:spPr bwMode="auto">
            <a:xfrm>
              <a:off x="2957" y="2917"/>
              <a:ext cx="595" cy="250"/>
            </a:xfrm>
            <a:prstGeom prst="rect">
              <a:avLst/>
            </a:prstGeom>
            <a:noFill/>
            <a:ln w="9525">
              <a:noFill/>
              <a:miter lim="800000"/>
              <a:headEnd/>
              <a:tailEnd/>
            </a:ln>
            <a:effectLst/>
          </p:spPr>
          <p:txBody>
            <a:bodyPr wrap="none">
              <a:spAutoFit/>
            </a:bodyPr>
            <a:lstStyle/>
            <a:p>
              <a:r>
                <a:rPr lang="en-US" altLang="en-US" sz="2000" b="1"/>
                <a:t>Reflect</a:t>
              </a:r>
            </a:p>
          </p:txBody>
        </p:sp>
        <p:sp>
          <p:nvSpPr>
            <p:cNvPr id="5129" name="Text Box 9"/>
            <p:cNvSpPr txBox="1">
              <a:spLocks noChangeArrowheads="1"/>
            </p:cNvSpPr>
            <p:nvPr/>
          </p:nvSpPr>
          <p:spPr bwMode="auto">
            <a:xfrm>
              <a:off x="2418" y="2919"/>
              <a:ext cx="534" cy="249"/>
            </a:xfrm>
            <a:prstGeom prst="rect">
              <a:avLst/>
            </a:prstGeom>
            <a:noFill/>
            <a:ln w="9525">
              <a:noFill/>
              <a:miter lim="800000"/>
              <a:headEnd/>
              <a:tailEnd/>
            </a:ln>
            <a:effectLst/>
          </p:spPr>
          <p:txBody>
            <a:bodyPr wrap="none">
              <a:spAutoFit/>
            </a:bodyPr>
            <a:lstStyle/>
            <a:p>
              <a:r>
                <a:rPr lang="en-US" altLang="en-US" sz="2000" b="1"/>
                <a:t>Apply</a:t>
              </a:r>
            </a:p>
          </p:txBody>
        </p:sp>
      </p:grpSp>
      <p:sp>
        <p:nvSpPr>
          <p:cNvPr id="5130" name="Text Box 10"/>
          <p:cNvSpPr txBox="1">
            <a:spLocks noChangeArrowheads="1"/>
          </p:cNvSpPr>
          <p:nvPr/>
        </p:nvSpPr>
        <p:spPr bwMode="auto">
          <a:xfrm>
            <a:off x="2239963" y="166688"/>
            <a:ext cx="4662487" cy="576262"/>
          </a:xfrm>
          <a:prstGeom prst="rect">
            <a:avLst/>
          </a:prstGeom>
          <a:noFill/>
          <a:ln w="57150" cmpd="thickThin">
            <a:solidFill>
              <a:schemeClr val="tx1"/>
            </a:solidFill>
            <a:miter lim="800000"/>
            <a:headEnd/>
            <a:tailEnd/>
          </a:ln>
          <a:effectLst/>
        </p:spPr>
        <p:txBody>
          <a:bodyPr wrap="none">
            <a:spAutoFit/>
          </a:bodyPr>
          <a:lstStyle/>
          <a:p>
            <a:pPr algn="ctr"/>
            <a:r>
              <a:rPr lang="en-US" altLang="en-US" sz="2800" b="1"/>
              <a:t>Experiential Learning Model</a:t>
            </a:r>
          </a:p>
        </p:txBody>
      </p:sp>
      <p:grpSp>
        <p:nvGrpSpPr>
          <p:cNvPr id="3" name="Group 11"/>
          <p:cNvGrpSpPr>
            <a:grpSpLocks/>
          </p:cNvGrpSpPr>
          <p:nvPr/>
        </p:nvGrpSpPr>
        <p:grpSpPr bwMode="auto">
          <a:xfrm>
            <a:off x="3771900" y="1143000"/>
            <a:ext cx="2247900" cy="1665288"/>
            <a:chOff x="2376" y="720"/>
            <a:chExt cx="1416" cy="1049"/>
          </a:xfrm>
        </p:grpSpPr>
        <p:grpSp>
          <p:nvGrpSpPr>
            <p:cNvPr id="4" name="Group 12"/>
            <p:cNvGrpSpPr>
              <a:grpSpLocks/>
            </p:cNvGrpSpPr>
            <p:nvPr/>
          </p:nvGrpSpPr>
          <p:grpSpPr bwMode="auto">
            <a:xfrm>
              <a:off x="2376" y="720"/>
              <a:ext cx="996" cy="955"/>
              <a:chOff x="2398" y="602"/>
              <a:chExt cx="996" cy="955"/>
            </a:xfrm>
          </p:grpSpPr>
          <p:sp>
            <p:nvSpPr>
              <p:cNvPr id="5133" name="Oval 13"/>
              <p:cNvSpPr>
                <a:spLocks noChangeArrowheads="1"/>
              </p:cNvSpPr>
              <p:nvPr/>
            </p:nvSpPr>
            <p:spPr bwMode="auto">
              <a:xfrm>
                <a:off x="2398" y="602"/>
                <a:ext cx="996" cy="955"/>
              </a:xfrm>
              <a:prstGeom prst="ellipse">
                <a:avLst/>
              </a:prstGeom>
              <a:noFill/>
              <a:ln w="28575">
                <a:solidFill>
                  <a:schemeClr val="tx1"/>
                </a:solidFill>
                <a:round/>
                <a:headEnd/>
                <a:tailEnd/>
              </a:ln>
              <a:effectLst/>
            </p:spPr>
            <p:txBody>
              <a:bodyPr wrap="none" anchor="ctr"/>
              <a:lstStyle/>
              <a:p>
                <a:endParaRPr lang="en-US"/>
              </a:p>
            </p:txBody>
          </p:sp>
          <p:sp>
            <p:nvSpPr>
              <p:cNvPr id="5134" name="Text Box 14"/>
              <p:cNvSpPr txBox="1">
                <a:spLocks noChangeArrowheads="1"/>
              </p:cNvSpPr>
              <p:nvPr/>
            </p:nvSpPr>
            <p:spPr bwMode="auto">
              <a:xfrm>
                <a:off x="2420" y="720"/>
                <a:ext cx="952" cy="634"/>
              </a:xfrm>
              <a:prstGeom prst="rect">
                <a:avLst/>
              </a:prstGeom>
              <a:noFill/>
              <a:ln w="9525">
                <a:noFill/>
                <a:miter lim="800000"/>
                <a:headEnd/>
                <a:tailEnd/>
              </a:ln>
              <a:effectLst/>
            </p:spPr>
            <p:txBody>
              <a:bodyPr wrap="none">
                <a:spAutoFit/>
              </a:bodyPr>
              <a:lstStyle/>
              <a:p>
                <a:pPr algn="ctr"/>
                <a:r>
                  <a:rPr lang="en-US" altLang="en-US" sz="1600" b="1"/>
                  <a:t>1</a:t>
                </a:r>
              </a:p>
              <a:p>
                <a:pPr algn="ctr"/>
                <a:r>
                  <a:rPr lang="en-US" altLang="en-US" sz="1600" b="1"/>
                  <a:t>EXPERIENCE</a:t>
                </a:r>
              </a:p>
              <a:p>
                <a:pPr algn="ctr"/>
                <a:r>
                  <a:rPr lang="en-US" altLang="en-US" sz="1400"/>
                  <a:t>the activity;</a:t>
                </a:r>
              </a:p>
              <a:p>
                <a:pPr algn="ctr"/>
                <a:r>
                  <a:rPr lang="en-US" altLang="en-US" sz="1400"/>
                  <a:t>perform, do it</a:t>
                </a:r>
              </a:p>
            </p:txBody>
          </p:sp>
        </p:grpSp>
        <p:sp>
          <p:nvSpPr>
            <p:cNvPr id="5135" name="AutoShape 15"/>
            <p:cNvSpPr>
              <a:spLocks noChangeArrowheads="1"/>
            </p:cNvSpPr>
            <p:nvPr/>
          </p:nvSpPr>
          <p:spPr bwMode="auto">
            <a:xfrm rot="2396279">
              <a:off x="3189" y="1621"/>
              <a:ext cx="603" cy="148"/>
            </a:xfrm>
            <a:prstGeom prst="rightArrow">
              <a:avLst>
                <a:gd name="adj1" fmla="val 50000"/>
                <a:gd name="adj2" fmla="val 101858"/>
              </a:avLst>
            </a:prstGeom>
            <a:solidFill>
              <a:schemeClr val="tx1"/>
            </a:solidFill>
            <a:ln w="9525">
              <a:solidFill>
                <a:schemeClr val="tx1"/>
              </a:solidFill>
              <a:miter lim="800000"/>
              <a:headEnd/>
              <a:tailEnd/>
            </a:ln>
            <a:effectLst/>
          </p:spPr>
          <p:txBody>
            <a:bodyPr wrap="none" anchor="ctr"/>
            <a:lstStyle/>
            <a:p>
              <a:endParaRPr lang="en-US"/>
            </a:p>
          </p:txBody>
        </p:sp>
      </p:grpSp>
      <p:grpSp>
        <p:nvGrpSpPr>
          <p:cNvPr id="5" name="Group 16"/>
          <p:cNvGrpSpPr>
            <a:grpSpLocks/>
          </p:cNvGrpSpPr>
          <p:nvPr/>
        </p:nvGrpSpPr>
        <p:grpSpPr bwMode="auto">
          <a:xfrm>
            <a:off x="5600700" y="2814638"/>
            <a:ext cx="1714500" cy="2239962"/>
            <a:chOff x="3528" y="1773"/>
            <a:chExt cx="1080" cy="1411"/>
          </a:xfrm>
        </p:grpSpPr>
        <p:grpSp>
          <p:nvGrpSpPr>
            <p:cNvPr id="6" name="Group 17"/>
            <p:cNvGrpSpPr>
              <a:grpSpLocks/>
            </p:cNvGrpSpPr>
            <p:nvPr/>
          </p:nvGrpSpPr>
          <p:grpSpPr bwMode="auto">
            <a:xfrm>
              <a:off x="3528" y="1773"/>
              <a:ext cx="1080" cy="958"/>
              <a:chOff x="3615" y="1834"/>
              <a:chExt cx="1080" cy="958"/>
            </a:xfrm>
          </p:grpSpPr>
          <p:sp>
            <p:nvSpPr>
              <p:cNvPr id="5138" name="Oval 18"/>
              <p:cNvSpPr>
                <a:spLocks noChangeArrowheads="1"/>
              </p:cNvSpPr>
              <p:nvPr/>
            </p:nvSpPr>
            <p:spPr bwMode="auto">
              <a:xfrm>
                <a:off x="3656" y="1837"/>
                <a:ext cx="997" cy="955"/>
              </a:xfrm>
              <a:prstGeom prst="ellipse">
                <a:avLst/>
              </a:prstGeom>
              <a:noFill/>
              <a:ln w="28575">
                <a:solidFill>
                  <a:schemeClr val="tx1"/>
                </a:solidFill>
                <a:round/>
                <a:headEnd/>
                <a:tailEnd/>
              </a:ln>
              <a:effectLst/>
            </p:spPr>
            <p:txBody>
              <a:bodyPr wrap="none" anchor="ctr"/>
              <a:lstStyle/>
              <a:p>
                <a:endParaRPr lang="en-US"/>
              </a:p>
            </p:txBody>
          </p:sp>
          <p:sp>
            <p:nvSpPr>
              <p:cNvPr id="5139" name="Text Box 19"/>
              <p:cNvSpPr txBox="1">
                <a:spLocks noChangeArrowheads="1"/>
              </p:cNvSpPr>
              <p:nvPr/>
            </p:nvSpPr>
            <p:spPr bwMode="auto">
              <a:xfrm>
                <a:off x="3615" y="1834"/>
                <a:ext cx="1080" cy="902"/>
              </a:xfrm>
              <a:prstGeom prst="rect">
                <a:avLst/>
              </a:prstGeom>
              <a:noFill/>
              <a:ln w="9525">
                <a:noFill/>
                <a:miter lim="800000"/>
                <a:headEnd/>
                <a:tailEnd/>
              </a:ln>
              <a:effectLst/>
            </p:spPr>
            <p:txBody>
              <a:bodyPr>
                <a:spAutoFit/>
              </a:bodyPr>
              <a:lstStyle/>
              <a:p>
                <a:pPr algn="ctr"/>
                <a:r>
                  <a:rPr lang="en-US" altLang="en-US" sz="1600" b="1"/>
                  <a:t>2</a:t>
                </a:r>
              </a:p>
              <a:p>
                <a:pPr algn="ctr"/>
                <a:r>
                  <a:rPr lang="en-US" altLang="en-US" sz="1600" b="1"/>
                  <a:t>SHARE</a:t>
                </a:r>
              </a:p>
              <a:p>
                <a:pPr algn="ctr"/>
                <a:r>
                  <a:rPr lang="en-US" altLang="en-US" sz="1400"/>
                  <a:t>the results,</a:t>
                </a:r>
              </a:p>
              <a:p>
                <a:pPr algn="ctr"/>
                <a:r>
                  <a:rPr lang="en-US" altLang="en-US" sz="1400"/>
                  <a:t>reactions, and observations</a:t>
                </a:r>
              </a:p>
              <a:p>
                <a:pPr algn="ctr"/>
                <a:r>
                  <a:rPr lang="en-US" altLang="en-US" sz="1400"/>
                  <a:t>publicly</a:t>
                </a:r>
              </a:p>
            </p:txBody>
          </p:sp>
        </p:grpSp>
        <p:sp>
          <p:nvSpPr>
            <p:cNvPr id="5140" name="AutoShape 20"/>
            <p:cNvSpPr>
              <a:spLocks noChangeArrowheads="1"/>
            </p:cNvSpPr>
            <p:nvPr/>
          </p:nvSpPr>
          <p:spPr bwMode="auto">
            <a:xfrm rot="6241583">
              <a:off x="3673" y="2870"/>
              <a:ext cx="477" cy="152"/>
            </a:xfrm>
            <a:prstGeom prst="rightArrow">
              <a:avLst>
                <a:gd name="adj1" fmla="val 50000"/>
                <a:gd name="adj2" fmla="val 78454"/>
              </a:avLst>
            </a:prstGeom>
            <a:solidFill>
              <a:schemeClr val="tx1"/>
            </a:solidFill>
            <a:ln w="9525">
              <a:solidFill>
                <a:schemeClr val="tx1"/>
              </a:solidFill>
              <a:miter lim="800000"/>
              <a:headEnd/>
              <a:tailEnd/>
            </a:ln>
            <a:effectLst/>
          </p:spPr>
          <p:txBody>
            <a:bodyPr wrap="none" anchor="ctr"/>
            <a:lstStyle/>
            <a:p>
              <a:endParaRPr lang="en-US"/>
            </a:p>
          </p:txBody>
        </p:sp>
      </p:grpSp>
      <p:grpSp>
        <p:nvGrpSpPr>
          <p:cNvPr id="7" name="Group 21"/>
          <p:cNvGrpSpPr>
            <a:grpSpLocks/>
          </p:cNvGrpSpPr>
          <p:nvPr/>
        </p:nvGrpSpPr>
        <p:grpSpPr bwMode="auto">
          <a:xfrm>
            <a:off x="3998913" y="4960938"/>
            <a:ext cx="2727325" cy="1570037"/>
            <a:chOff x="2519" y="3125"/>
            <a:chExt cx="1718" cy="989"/>
          </a:xfrm>
        </p:grpSpPr>
        <p:grpSp>
          <p:nvGrpSpPr>
            <p:cNvPr id="8" name="Group 22"/>
            <p:cNvGrpSpPr>
              <a:grpSpLocks/>
            </p:cNvGrpSpPr>
            <p:nvPr/>
          </p:nvGrpSpPr>
          <p:grpSpPr bwMode="auto">
            <a:xfrm>
              <a:off x="3240" y="3125"/>
              <a:ext cx="997" cy="989"/>
              <a:chOff x="3313" y="3178"/>
              <a:chExt cx="997" cy="989"/>
            </a:xfrm>
          </p:grpSpPr>
          <p:sp>
            <p:nvSpPr>
              <p:cNvPr id="5143" name="Oval 23"/>
              <p:cNvSpPr>
                <a:spLocks noChangeArrowheads="1"/>
              </p:cNvSpPr>
              <p:nvPr/>
            </p:nvSpPr>
            <p:spPr bwMode="auto">
              <a:xfrm>
                <a:off x="3313" y="3211"/>
                <a:ext cx="997" cy="956"/>
              </a:xfrm>
              <a:prstGeom prst="ellipse">
                <a:avLst/>
              </a:prstGeom>
              <a:noFill/>
              <a:ln w="28575">
                <a:solidFill>
                  <a:schemeClr val="tx1"/>
                </a:solidFill>
                <a:round/>
                <a:headEnd/>
                <a:tailEnd/>
              </a:ln>
              <a:effectLst/>
            </p:spPr>
            <p:txBody>
              <a:bodyPr wrap="none" anchor="ctr"/>
              <a:lstStyle/>
              <a:p>
                <a:endParaRPr lang="en-US"/>
              </a:p>
            </p:txBody>
          </p:sp>
          <p:sp>
            <p:nvSpPr>
              <p:cNvPr id="5144" name="Text Box 24"/>
              <p:cNvSpPr txBox="1">
                <a:spLocks noChangeArrowheads="1"/>
              </p:cNvSpPr>
              <p:nvPr/>
            </p:nvSpPr>
            <p:spPr bwMode="auto">
              <a:xfrm>
                <a:off x="3354" y="3178"/>
                <a:ext cx="915" cy="902"/>
              </a:xfrm>
              <a:prstGeom prst="rect">
                <a:avLst/>
              </a:prstGeom>
              <a:noFill/>
              <a:ln w="9525">
                <a:noFill/>
                <a:miter lim="800000"/>
                <a:headEnd/>
                <a:tailEnd/>
              </a:ln>
              <a:effectLst/>
            </p:spPr>
            <p:txBody>
              <a:bodyPr>
                <a:spAutoFit/>
              </a:bodyPr>
              <a:lstStyle/>
              <a:p>
                <a:pPr algn="ctr"/>
                <a:r>
                  <a:rPr lang="en-US" altLang="en-US" sz="1600" b="1"/>
                  <a:t>3</a:t>
                </a:r>
              </a:p>
              <a:p>
                <a:pPr algn="ctr"/>
                <a:r>
                  <a:rPr lang="en-US" altLang="en-US" sz="1600" b="1"/>
                  <a:t>PROCESS</a:t>
                </a:r>
              </a:p>
              <a:p>
                <a:pPr algn="ctr"/>
                <a:r>
                  <a:rPr lang="en-US" altLang="en-US" sz="1400"/>
                  <a:t>by discussing, locking at the experience; analyze, reflect</a:t>
                </a:r>
              </a:p>
            </p:txBody>
          </p:sp>
        </p:grpSp>
        <p:sp>
          <p:nvSpPr>
            <p:cNvPr id="5145" name="AutoShape 25"/>
            <p:cNvSpPr>
              <a:spLocks noChangeArrowheads="1"/>
            </p:cNvSpPr>
            <p:nvPr/>
          </p:nvSpPr>
          <p:spPr bwMode="auto">
            <a:xfrm rot="10752285">
              <a:off x="2519" y="3646"/>
              <a:ext cx="721" cy="149"/>
            </a:xfrm>
            <a:prstGeom prst="rightArrow">
              <a:avLst>
                <a:gd name="adj1" fmla="val 50000"/>
                <a:gd name="adj2" fmla="val 120973"/>
              </a:avLst>
            </a:prstGeom>
            <a:solidFill>
              <a:schemeClr val="tx1"/>
            </a:solidFill>
            <a:ln w="9525">
              <a:solidFill>
                <a:schemeClr val="tx1"/>
              </a:solidFill>
              <a:miter lim="800000"/>
              <a:headEnd/>
              <a:tailEnd/>
            </a:ln>
            <a:effectLst/>
          </p:spPr>
          <p:txBody>
            <a:bodyPr wrap="none" anchor="ctr"/>
            <a:lstStyle/>
            <a:p>
              <a:endParaRPr lang="en-US"/>
            </a:p>
          </p:txBody>
        </p:sp>
      </p:grpSp>
      <p:grpSp>
        <p:nvGrpSpPr>
          <p:cNvPr id="9" name="Group 26"/>
          <p:cNvGrpSpPr>
            <a:grpSpLocks/>
          </p:cNvGrpSpPr>
          <p:nvPr/>
        </p:nvGrpSpPr>
        <p:grpSpPr bwMode="auto">
          <a:xfrm>
            <a:off x="2416175" y="4235450"/>
            <a:ext cx="1584325" cy="2300288"/>
            <a:chOff x="1522" y="2668"/>
            <a:chExt cx="998" cy="1449"/>
          </a:xfrm>
        </p:grpSpPr>
        <p:grpSp>
          <p:nvGrpSpPr>
            <p:cNvPr id="10" name="Group 27"/>
            <p:cNvGrpSpPr>
              <a:grpSpLocks/>
            </p:cNvGrpSpPr>
            <p:nvPr/>
          </p:nvGrpSpPr>
          <p:grpSpPr bwMode="auto">
            <a:xfrm>
              <a:off x="1522" y="3163"/>
              <a:ext cx="998" cy="954"/>
              <a:chOff x="1481" y="3263"/>
              <a:chExt cx="998" cy="954"/>
            </a:xfrm>
          </p:grpSpPr>
          <p:sp>
            <p:nvSpPr>
              <p:cNvPr id="5148" name="Oval 28"/>
              <p:cNvSpPr>
                <a:spLocks noChangeArrowheads="1"/>
              </p:cNvSpPr>
              <p:nvPr/>
            </p:nvSpPr>
            <p:spPr bwMode="auto">
              <a:xfrm>
                <a:off x="1481" y="3263"/>
                <a:ext cx="998" cy="954"/>
              </a:xfrm>
              <a:prstGeom prst="ellipse">
                <a:avLst/>
              </a:prstGeom>
              <a:noFill/>
              <a:ln w="28575">
                <a:solidFill>
                  <a:schemeClr val="tx1"/>
                </a:solidFill>
                <a:round/>
                <a:headEnd/>
                <a:tailEnd/>
              </a:ln>
              <a:effectLst/>
            </p:spPr>
            <p:txBody>
              <a:bodyPr wrap="none" anchor="ctr"/>
              <a:lstStyle/>
              <a:p>
                <a:endParaRPr lang="en-US"/>
              </a:p>
            </p:txBody>
          </p:sp>
          <p:sp>
            <p:nvSpPr>
              <p:cNvPr id="5149" name="Text Box 29"/>
              <p:cNvSpPr txBox="1">
                <a:spLocks noChangeArrowheads="1"/>
              </p:cNvSpPr>
              <p:nvPr/>
            </p:nvSpPr>
            <p:spPr bwMode="auto">
              <a:xfrm>
                <a:off x="1497" y="3293"/>
                <a:ext cx="967" cy="902"/>
              </a:xfrm>
              <a:prstGeom prst="rect">
                <a:avLst/>
              </a:prstGeom>
              <a:noFill/>
              <a:ln w="9525">
                <a:noFill/>
                <a:miter lim="800000"/>
                <a:headEnd/>
                <a:tailEnd/>
              </a:ln>
              <a:effectLst/>
            </p:spPr>
            <p:txBody>
              <a:bodyPr wrap="none">
                <a:spAutoFit/>
              </a:bodyPr>
              <a:lstStyle/>
              <a:p>
                <a:pPr algn="ctr"/>
                <a:r>
                  <a:rPr lang="en-US" altLang="en-US" sz="1600" b="1"/>
                  <a:t>4</a:t>
                </a:r>
              </a:p>
              <a:p>
                <a:pPr algn="ctr"/>
                <a:r>
                  <a:rPr lang="en-US" altLang="en-US" sz="1600" b="1"/>
                  <a:t>GENERALIZE</a:t>
                </a:r>
              </a:p>
              <a:p>
                <a:pPr algn="ctr"/>
                <a:r>
                  <a:rPr lang="en-US" altLang="en-US" sz="1400"/>
                  <a:t>to connect the</a:t>
                </a:r>
              </a:p>
              <a:p>
                <a:pPr algn="ctr"/>
                <a:r>
                  <a:rPr lang="en-US" altLang="en-US" sz="1400"/>
                  <a:t>experience to</a:t>
                </a:r>
              </a:p>
              <a:p>
                <a:pPr algn="ctr"/>
                <a:r>
                  <a:rPr lang="en-US" altLang="en-US" sz="1400"/>
                  <a:t>real world</a:t>
                </a:r>
              </a:p>
              <a:p>
                <a:pPr algn="ctr"/>
                <a:r>
                  <a:rPr lang="en-US" altLang="en-US" sz="1400"/>
                  <a:t>examples</a:t>
                </a:r>
              </a:p>
            </p:txBody>
          </p:sp>
        </p:grpSp>
        <p:sp>
          <p:nvSpPr>
            <p:cNvPr id="5150" name="AutoShape 30"/>
            <p:cNvSpPr>
              <a:spLocks noChangeArrowheads="1"/>
            </p:cNvSpPr>
            <p:nvPr/>
          </p:nvSpPr>
          <p:spPr bwMode="auto">
            <a:xfrm rot="-6359588">
              <a:off x="1596" y="2849"/>
              <a:ext cx="515" cy="154"/>
            </a:xfrm>
            <a:prstGeom prst="rightArrow">
              <a:avLst>
                <a:gd name="adj1" fmla="val 50000"/>
                <a:gd name="adj2" fmla="val 83604"/>
              </a:avLst>
            </a:prstGeom>
            <a:solidFill>
              <a:schemeClr val="tx1"/>
            </a:solidFill>
            <a:ln w="9525">
              <a:solidFill>
                <a:schemeClr val="tx1"/>
              </a:solidFill>
              <a:miter lim="800000"/>
              <a:headEnd/>
              <a:tailEnd/>
            </a:ln>
            <a:effectLst/>
          </p:spPr>
          <p:txBody>
            <a:bodyPr wrap="none" anchor="ctr"/>
            <a:lstStyle/>
            <a:p>
              <a:endParaRPr lang="en-US"/>
            </a:p>
          </p:txBody>
        </p:sp>
      </p:grpSp>
      <p:grpSp>
        <p:nvGrpSpPr>
          <p:cNvPr id="11" name="Group 31"/>
          <p:cNvGrpSpPr>
            <a:grpSpLocks/>
          </p:cNvGrpSpPr>
          <p:nvPr/>
        </p:nvGrpSpPr>
        <p:grpSpPr bwMode="auto">
          <a:xfrm>
            <a:off x="1889125" y="2554288"/>
            <a:ext cx="2143125" cy="1698625"/>
            <a:chOff x="1190" y="1609"/>
            <a:chExt cx="1350" cy="1070"/>
          </a:xfrm>
        </p:grpSpPr>
        <p:grpSp>
          <p:nvGrpSpPr>
            <p:cNvPr id="12" name="Group 32"/>
            <p:cNvGrpSpPr>
              <a:grpSpLocks/>
            </p:cNvGrpSpPr>
            <p:nvPr/>
          </p:nvGrpSpPr>
          <p:grpSpPr bwMode="auto">
            <a:xfrm>
              <a:off x="1190" y="1723"/>
              <a:ext cx="994" cy="956"/>
              <a:chOff x="1158" y="1824"/>
              <a:chExt cx="994" cy="956"/>
            </a:xfrm>
          </p:grpSpPr>
          <p:sp>
            <p:nvSpPr>
              <p:cNvPr id="5153" name="Oval 33"/>
              <p:cNvSpPr>
                <a:spLocks noChangeArrowheads="1"/>
              </p:cNvSpPr>
              <p:nvPr/>
            </p:nvSpPr>
            <p:spPr bwMode="auto">
              <a:xfrm>
                <a:off x="1158" y="1825"/>
                <a:ext cx="994" cy="955"/>
              </a:xfrm>
              <a:prstGeom prst="ellipse">
                <a:avLst/>
              </a:prstGeom>
              <a:noFill/>
              <a:ln w="28575">
                <a:solidFill>
                  <a:schemeClr val="tx1"/>
                </a:solidFill>
                <a:round/>
                <a:headEnd/>
                <a:tailEnd/>
              </a:ln>
              <a:effectLst/>
            </p:spPr>
            <p:txBody>
              <a:bodyPr wrap="none" anchor="ctr"/>
              <a:lstStyle/>
              <a:p>
                <a:endParaRPr lang="en-US"/>
              </a:p>
            </p:txBody>
          </p:sp>
          <p:sp>
            <p:nvSpPr>
              <p:cNvPr id="5154" name="Text Box 34"/>
              <p:cNvSpPr txBox="1">
                <a:spLocks noChangeArrowheads="1"/>
              </p:cNvSpPr>
              <p:nvPr/>
            </p:nvSpPr>
            <p:spPr bwMode="auto">
              <a:xfrm>
                <a:off x="1185" y="1824"/>
                <a:ext cx="946" cy="902"/>
              </a:xfrm>
              <a:prstGeom prst="rect">
                <a:avLst/>
              </a:prstGeom>
              <a:noFill/>
              <a:ln w="9525">
                <a:noFill/>
                <a:miter lim="800000"/>
                <a:headEnd/>
                <a:tailEnd/>
              </a:ln>
              <a:effectLst/>
            </p:spPr>
            <p:txBody>
              <a:bodyPr wrap="none">
                <a:spAutoFit/>
              </a:bodyPr>
              <a:lstStyle/>
              <a:p>
                <a:pPr algn="ctr"/>
                <a:r>
                  <a:rPr lang="en-US" altLang="en-US" sz="1600" b="1"/>
                  <a:t>5</a:t>
                </a:r>
              </a:p>
              <a:p>
                <a:pPr algn="ctr"/>
                <a:r>
                  <a:rPr lang="en-US" altLang="en-US" sz="1600" b="1"/>
                  <a:t>APPLY</a:t>
                </a:r>
              </a:p>
              <a:p>
                <a:pPr algn="ctr"/>
                <a:r>
                  <a:rPr lang="en-US" altLang="en-US" sz="1400"/>
                  <a:t>what was learned</a:t>
                </a:r>
              </a:p>
              <a:p>
                <a:pPr algn="ctr"/>
                <a:r>
                  <a:rPr lang="en-US" altLang="en-US" sz="1400"/>
                  <a:t>to a similar or</a:t>
                </a:r>
              </a:p>
              <a:p>
                <a:pPr algn="ctr"/>
                <a:r>
                  <a:rPr lang="en-US" altLang="en-US" sz="1400"/>
                  <a:t>different situation;</a:t>
                </a:r>
              </a:p>
              <a:p>
                <a:pPr algn="ctr"/>
                <a:r>
                  <a:rPr lang="en-US" altLang="en-US" sz="1400"/>
                  <a:t>practice</a:t>
                </a:r>
              </a:p>
            </p:txBody>
          </p:sp>
        </p:grpSp>
        <p:sp>
          <p:nvSpPr>
            <p:cNvPr id="5155" name="AutoShape 35"/>
            <p:cNvSpPr>
              <a:spLocks noChangeArrowheads="1"/>
            </p:cNvSpPr>
            <p:nvPr/>
          </p:nvSpPr>
          <p:spPr bwMode="auto">
            <a:xfrm rot="-2670949">
              <a:off x="1988" y="1609"/>
              <a:ext cx="552" cy="168"/>
            </a:xfrm>
            <a:prstGeom prst="rightArrow">
              <a:avLst>
                <a:gd name="adj1" fmla="val 50000"/>
                <a:gd name="adj2" fmla="val 82143"/>
              </a:avLst>
            </a:prstGeom>
            <a:solidFill>
              <a:schemeClr val="tx1"/>
            </a:solidFill>
            <a:ln w="9525">
              <a:solidFill>
                <a:schemeClr val="tx1"/>
              </a:solidFill>
              <a:miter lim="800000"/>
              <a:headEnd/>
              <a:tailEnd/>
            </a:ln>
            <a:effectLst/>
          </p:spPr>
          <p:txBody>
            <a:bodyPr wrap="none" anchor="ctr"/>
            <a:lstStyle/>
            <a:p>
              <a:endParaRPr lang="en-US"/>
            </a:p>
          </p:txBody>
        </p:sp>
      </p:grpSp>
      <p:sp>
        <p:nvSpPr>
          <p:cNvPr id="13" name="Slide Number Placeholder 12"/>
          <p:cNvSpPr>
            <a:spLocks noGrp="1"/>
          </p:cNvSpPr>
          <p:nvPr>
            <p:ph type="sldNum" sz="quarter" idx="12"/>
          </p:nvPr>
        </p:nvSpPr>
        <p:spPr/>
        <p:txBody>
          <a:bodyPr/>
          <a:lstStyle/>
          <a:p>
            <a:pPr>
              <a:defRPr/>
            </a:pPr>
            <a:fld id="{F9269626-B94C-435F-AE90-FDD145F2400D}" type="slidenum">
              <a:rPr lang="en-US" smtClean="0"/>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en-US" b="1" smtClean="0"/>
              <a:t>EXPERIENCE</a:t>
            </a:r>
            <a:r>
              <a:rPr lang="en-US" smtClean="0"/>
              <a:t> the activity; </a:t>
            </a:r>
            <a:br>
              <a:rPr lang="en-US" smtClean="0"/>
            </a:br>
            <a:r>
              <a:rPr lang="en-US" smtClean="0"/>
              <a:t>do it</a:t>
            </a:r>
          </a:p>
        </p:txBody>
      </p:sp>
      <p:sp>
        <p:nvSpPr>
          <p:cNvPr id="5124" name="Rectangle 3"/>
          <p:cNvSpPr>
            <a:spLocks noGrp="1" noChangeArrowheads="1"/>
          </p:cNvSpPr>
          <p:nvPr>
            <p:ph type="body" idx="1"/>
          </p:nvPr>
        </p:nvSpPr>
        <p:spPr/>
        <p:txBody>
          <a:bodyPr/>
          <a:lstStyle/>
          <a:p>
            <a:pPr eaLnBrk="1" hangingPunct="1">
              <a:lnSpc>
                <a:spcPct val="90000"/>
              </a:lnSpc>
            </a:pPr>
            <a:r>
              <a:rPr lang="en-US" smtClean="0"/>
              <a:t>Begin with a concrete experience that:</a:t>
            </a:r>
          </a:p>
          <a:p>
            <a:pPr lvl="1" eaLnBrk="1" hangingPunct="1">
              <a:lnSpc>
                <a:spcPct val="90000"/>
              </a:lnSpc>
            </a:pPr>
            <a:r>
              <a:rPr lang="en-US" smtClean="0"/>
              <a:t>Can be individual or group experience, but involves doing.</a:t>
            </a:r>
          </a:p>
          <a:p>
            <a:pPr lvl="1" eaLnBrk="1" hangingPunct="1">
              <a:lnSpc>
                <a:spcPct val="90000"/>
              </a:lnSpc>
            </a:pPr>
            <a:r>
              <a:rPr lang="en-US" smtClean="0"/>
              <a:t>Most likely will be unfamiliar to learner or first-time activity</a:t>
            </a:r>
          </a:p>
          <a:p>
            <a:pPr lvl="1" eaLnBrk="1" hangingPunct="1">
              <a:lnSpc>
                <a:spcPct val="90000"/>
              </a:lnSpc>
            </a:pPr>
            <a:r>
              <a:rPr lang="en-US" smtClean="0"/>
              <a:t>Pushes learning beyond previous performance levels</a:t>
            </a:r>
          </a:p>
          <a:p>
            <a:pPr lvl="1" eaLnBrk="1" hangingPunct="1">
              <a:lnSpc>
                <a:spcPct val="90000"/>
              </a:lnSpc>
            </a:pPr>
            <a:r>
              <a:rPr lang="en-US" smtClean="0"/>
              <a:t>May be uncomfortable to learner</a:t>
            </a:r>
          </a:p>
          <a:p>
            <a:pPr lvl="1" eaLnBrk="1" hangingPunct="1">
              <a:lnSpc>
                <a:spcPct val="90000"/>
              </a:lnSpc>
            </a:pPr>
            <a:r>
              <a:rPr lang="en-US" smtClean="0"/>
              <a:t>Includes the risk of failure</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28</a:t>
            </a:fld>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n-US" b="1" smtClean="0"/>
              <a:t>SHARE</a:t>
            </a:r>
            <a:r>
              <a:rPr lang="en-US" smtClean="0"/>
              <a:t> reactions and observations publicly</a:t>
            </a:r>
          </a:p>
        </p:txBody>
      </p:sp>
      <p:sp>
        <p:nvSpPr>
          <p:cNvPr id="6148" name="Rectangle 3"/>
          <p:cNvSpPr>
            <a:spLocks noGrp="1" noChangeArrowheads="1"/>
          </p:cNvSpPr>
          <p:nvPr>
            <p:ph type="body" idx="1"/>
          </p:nvPr>
        </p:nvSpPr>
        <p:spPr/>
        <p:txBody>
          <a:bodyPr/>
          <a:lstStyle/>
          <a:p>
            <a:pPr eaLnBrk="1" hangingPunct="1"/>
            <a:r>
              <a:rPr lang="en-US" smtClean="0"/>
              <a:t>Get participants to talk about experience</a:t>
            </a:r>
          </a:p>
          <a:p>
            <a:pPr eaLnBrk="1" hangingPunct="1"/>
            <a:r>
              <a:rPr lang="en-US" smtClean="0"/>
              <a:t>Share reactions and observations</a:t>
            </a:r>
          </a:p>
          <a:p>
            <a:pPr eaLnBrk="1" hangingPunct="1"/>
            <a:r>
              <a:rPr lang="en-US" smtClean="0"/>
              <a:t>Discuss feelings generated by the experience</a:t>
            </a:r>
          </a:p>
          <a:p>
            <a:pPr eaLnBrk="1" hangingPunct="1"/>
            <a:r>
              <a:rPr lang="en-US" smtClean="0"/>
              <a:t>Let the group (or individual) talk freely and acknowledge ideas generated</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29</a:t>
            </a:fld>
            <a:endParaRPr lang="en-US"/>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eaLnBrk="1" hangingPunct="1"/>
            <a:r>
              <a:rPr lang="en-US" sz="4000" b="1" smtClean="0"/>
              <a:t>PROCESS</a:t>
            </a:r>
            <a:r>
              <a:rPr lang="en-US" sz="4000" smtClean="0"/>
              <a:t> by analyzing and reflecting upon what happened</a:t>
            </a:r>
          </a:p>
        </p:txBody>
      </p:sp>
      <p:sp>
        <p:nvSpPr>
          <p:cNvPr id="7172" name="Rectangle 3"/>
          <p:cNvSpPr>
            <a:spLocks noGrp="1" noChangeArrowheads="1"/>
          </p:cNvSpPr>
          <p:nvPr>
            <p:ph type="body" idx="1"/>
          </p:nvPr>
        </p:nvSpPr>
        <p:spPr/>
        <p:txBody>
          <a:bodyPr/>
          <a:lstStyle/>
          <a:p>
            <a:pPr eaLnBrk="1" hangingPunct="1"/>
            <a:r>
              <a:rPr lang="en-US" sz="2800" smtClean="0"/>
              <a:t>Discuss how the experience was carried out</a:t>
            </a:r>
          </a:p>
          <a:p>
            <a:pPr eaLnBrk="1" hangingPunct="1"/>
            <a:r>
              <a:rPr lang="en-US" sz="2800" smtClean="0"/>
              <a:t>Discuss how themes, problems, and issues are brought out by the experience</a:t>
            </a:r>
          </a:p>
          <a:p>
            <a:pPr eaLnBrk="1" hangingPunct="1"/>
            <a:r>
              <a:rPr lang="en-US" sz="2800" smtClean="0"/>
              <a:t>Discuss how specific problems or issues were addressed</a:t>
            </a:r>
          </a:p>
          <a:p>
            <a:pPr eaLnBrk="1" hangingPunct="1"/>
            <a:r>
              <a:rPr lang="en-US" sz="2800" smtClean="0"/>
              <a:t>Discuss personal experiences of members</a:t>
            </a:r>
          </a:p>
          <a:p>
            <a:pPr eaLnBrk="1" hangingPunct="1"/>
            <a:r>
              <a:rPr lang="en-US" sz="2800" smtClean="0"/>
              <a:t>Encourage the group to look for recurring themes</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30</a:t>
            </a:fld>
            <a:endParaRPr lang="en-US"/>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US" sz="4000" b="1" smtClean="0"/>
              <a:t>GENERALIZE</a:t>
            </a:r>
            <a:r>
              <a:rPr lang="en-US" sz="4000" smtClean="0"/>
              <a:t> note what was learned and connect to real life</a:t>
            </a:r>
          </a:p>
        </p:txBody>
      </p:sp>
      <p:sp>
        <p:nvSpPr>
          <p:cNvPr id="8196" name="Rectangle 3"/>
          <p:cNvSpPr>
            <a:spLocks noGrp="1" noChangeArrowheads="1"/>
          </p:cNvSpPr>
          <p:nvPr>
            <p:ph type="body" idx="1"/>
          </p:nvPr>
        </p:nvSpPr>
        <p:spPr/>
        <p:txBody>
          <a:bodyPr/>
          <a:lstStyle/>
          <a:p>
            <a:pPr eaLnBrk="1" hangingPunct="1"/>
            <a:r>
              <a:rPr lang="en-US" smtClean="0"/>
              <a:t>Find general trends or common truths in the experience</a:t>
            </a:r>
          </a:p>
          <a:p>
            <a:pPr eaLnBrk="1" hangingPunct="1"/>
            <a:r>
              <a:rPr lang="en-US" smtClean="0"/>
              <a:t>Identify “real life” principles that surfaced</a:t>
            </a:r>
          </a:p>
          <a:p>
            <a:pPr eaLnBrk="1" hangingPunct="1"/>
            <a:r>
              <a:rPr lang="en-US" smtClean="0"/>
              <a:t>Identify key items that were learned</a:t>
            </a:r>
          </a:p>
          <a:p>
            <a:pPr eaLnBrk="1" hangingPunct="1"/>
            <a:r>
              <a:rPr lang="en-US" smtClean="0"/>
              <a:t>List key terms that capture the learning</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31</a:t>
            </a:fld>
            <a:endParaRPr 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00"/>
            <a:ext cx="8229600" cy="1143000"/>
          </a:xfrm>
        </p:spPr>
        <p:txBody>
          <a:bodyPr/>
          <a:lstStyle/>
          <a:p>
            <a:r>
              <a:rPr lang="en-US" dirty="0" smtClean="0"/>
              <a:t>Few Work Related Skills</a:t>
            </a:r>
            <a:endParaRPr lang="en-US" dirty="0"/>
          </a:p>
        </p:txBody>
      </p:sp>
      <p:sp>
        <p:nvSpPr>
          <p:cNvPr id="3" name="Slide Number Placeholder 2"/>
          <p:cNvSpPr>
            <a:spLocks noGrp="1"/>
          </p:cNvSpPr>
          <p:nvPr>
            <p:ph type="sldNum" sz="quarter" idx="12"/>
          </p:nvPr>
        </p:nvSpPr>
        <p:spPr/>
        <p:txBody>
          <a:bodyPr/>
          <a:lstStyle/>
          <a:p>
            <a:pPr>
              <a:defRPr/>
            </a:pPr>
            <a:fld id="{037C1448-B63F-4E79-8480-CC9A833EE1F4}" type="slidenum">
              <a:rPr lang="en-US" smtClean="0"/>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Few work related skills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Action planning</a:t>
            </a:r>
          </a:p>
          <a:p>
            <a:r>
              <a:rPr lang="en-US" dirty="0" smtClean="0"/>
              <a:t>Entrepreneurship</a:t>
            </a:r>
          </a:p>
          <a:p>
            <a:r>
              <a:rPr lang="en-US" dirty="0" smtClean="0"/>
              <a:t>Decision making – problem solving</a:t>
            </a:r>
          </a:p>
          <a:p>
            <a:r>
              <a:rPr lang="en-US" dirty="0" smtClean="0"/>
              <a:t>Negotiation</a:t>
            </a:r>
          </a:p>
          <a:p>
            <a:r>
              <a:rPr lang="en-US" dirty="0" smtClean="0"/>
              <a:t>Social net working</a:t>
            </a:r>
          </a:p>
          <a:p>
            <a:r>
              <a:rPr lang="en-US" dirty="0" smtClean="0"/>
              <a:t>Resource utilization</a:t>
            </a:r>
          </a:p>
          <a:p>
            <a:r>
              <a:rPr lang="en-US" dirty="0" smtClean="0"/>
              <a:t>Self appraisal</a:t>
            </a:r>
          </a:p>
          <a:p>
            <a:r>
              <a:rPr lang="en-US" dirty="0" smtClean="0"/>
              <a:t>Team working</a:t>
            </a:r>
          </a:p>
          <a:p>
            <a:r>
              <a:rPr lang="en-US" dirty="0" smtClean="0"/>
              <a:t>Effective communication</a:t>
            </a:r>
            <a:endParaRPr lang="en-US" dirty="0"/>
          </a:p>
        </p:txBody>
      </p:sp>
      <p:sp>
        <p:nvSpPr>
          <p:cNvPr id="4" name="Slide Number Placeholder 3"/>
          <p:cNvSpPr>
            <a:spLocks noGrp="1"/>
          </p:cNvSpPr>
          <p:nvPr>
            <p:ph type="sldNum" sz="quarter" idx="12"/>
          </p:nvPr>
        </p:nvSpPr>
        <p:spPr/>
        <p:txBody>
          <a:bodyPr/>
          <a:lstStyle/>
          <a:p>
            <a:pPr>
              <a:defRPr/>
            </a:pPr>
            <a:fld id="{037C1448-B63F-4E79-8480-CC9A833EE1F4}" type="slidenum">
              <a:rPr lang="en-US" smtClean="0"/>
              <a:pPr>
                <a:defRPr/>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planning</a:t>
            </a:r>
            <a:endParaRPr lang="en-US" dirty="0"/>
          </a:p>
        </p:txBody>
      </p:sp>
      <p:sp>
        <p:nvSpPr>
          <p:cNvPr id="3" name="Content Placeholder 2"/>
          <p:cNvSpPr>
            <a:spLocks noGrp="1"/>
          </p:cNvSpPr>
          <p:nvPr>
            <p:ph idx="1"/>
          </p:nvPr>
        </p:nvSpPr>
        <p:spPr/>
        <p:txBody>
          <a:bodyPr/>
          <a:lstStyle/>
          <a:p>
            <a:r>
              <a:rPr lang="en-US" dirty="0" smtClean="0"/>
              <a:t>It is about learning “defining a goals and devising means to achieve that goal with in a given period of time”.</a:t>
            </a:r>
          </a:p>
          <a:p>
            <a:r>
              <a:rPr lang="en-US" dirty="0" smtClean="0"/>
              <a:t>An action plan is comprised of;</a:t>
            </a:r>
          </a:p>
          <a:p>
            <a:pPr lvl="1"/>
            <a:r>
              <a:rPr lang="en-US" sz="2400" b="1" dirty="0" smtClean="0"/>
              <a:t>Specific tasks</a:t>
            </a:r>
            <a:r>
              <a:rPr lang="en-US" sz="2400" dirty="0" smtClean="0"/>
              <a:t> – what will be done and by whom?</a:t>
            </a:r>
          </a:p>
          <a:p>
            <a:pPr lvl="1"/>
            <a:r>
              <a:rPr lang="en-US" sz="2400" b="1" dirty="0" smtClean="0"/>
              <a:t>Time horizon</a:t>
            </a:r>
            <a:r>
              <a:rPr lang="en-US" sz="2400" dirty="0" smtClean="0"/>
              <a:t> – when will it be done?</a:t>
            </a:r>
          </a:p>
          <a:p>
            <a:pPr lvl="1"/>
            <a:r>
              <a:rPr lang="en-US" sz="2400" b="1" dirty="0" smtClean="0"/>
              <a:t>Resource allocation</a:t>
            </a:r>
            <a:r>
              <a:rPr lang="en-US" sz="2400" dirty="0" smtClean="0"/>
              <a:t> – what specific funds are available for specific activities.</a:t>
            </a:r>
          </a:p>
          <a:p>
            <a:endParaRPr lang="en-US" dirty="0"/>
          </a:p>
        </p:txBody>
      </p:sp>
      <p:sp>
        <p:nvSpPr>
          <p:cNvPr id="4" name="Slide Number Placeholder 3"/>
          <p:cNvSpPr>
            <a:spLocks noGrp="1"/>
          </p:cNvSpPr>
          <p:nvPr>
            <p:ph type="sldNum" sz="quarter" idx="12"/>
          </p:nvPr>
        </p:nvSpPr>
        <p:spPr/>
        <p:txBody>
          <a:bodyPr/>
          <a:lstStyle/>
          <a:p>
            <a:pPr>
              <a:defRPr/>
            </a:pPr>
            <a:fld id="{037C1448-B63F-4E79-8480-CC9A833EE1F4}" type="slidenum">
              <a:rPr lang="en-US" smtClean="0"/>
              <a:pPr>
                <a:defRPr/>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Entrepreneurship </a:t>
            </a:r>
            <a:endParaRPr lang="en-US" dirty="0"/>
          </a:p>
        </p:txBody>
      </p:sp>
      <p:sp>
        <p:nvSpPr>
          <p:cNvPr id="3" name="Content Placeholder 2"/>
          <p:cNvSpPr>
            <a:spLocks noGrp="1"/>
          </p:cNvSpPr>
          <p:nvPr>
            <p:ph idx="1"/>
          </p:nvPr>
        </p:nvSpPr>
        <p:spPr/>
        <p:txBody>
          <a:bodyPr>
            <a:normAutofit lnSpcReduction="10000"/>
          </a:bodyPr>
          <a:lstStyle/>
          <a:p>
            <a:r>
              <a:rPr lang="en-US" dirty="0"/>
              <a:t>The capacity and willingness to develop, organize and manage a business venture along with any of its risks in order to make a profit</a:t>
            </a:r>
            <a:r>
              <a:rPr lang="en-US" dirty="0" smtClean="0"/>
              <a:t>.</a:t>
            </a:r>
          </a:p>
          <a:p>
            <a:r>
              <a:rPr lang="en-US" dirty="0" smtClean="0"/>
              <a:t>Starting a new business to produce profits by employing</a:t>
            </a:r>
          </a:p>
          <a:p>
            <a:pPr lvl="1"/>
            <a:r>
              <a:rPr lang="en-US" dirty="0" smtClean="0"/>
              <a:t>Land</a:t>
            </a:r>
          </a:p>
          <a:p>
            <a:pPr lvl="1"/>
            <a:r>
              <a:rPr lang="en-US" dirty="0" smtClean="0"/>
              <a:t>Labor</a:t>
            </a:r>
          </a:p>
          <a:p>
            <a:pPr lvl="1"/>
            <a:r>
              <a:rPr lang="en-US" dirty="0" smtClean="0"/>
              <a:t>Capital</a:t>
            </a:r>
          </a:p>
          <a:p>
            <a:pPr lvl="1"/>
            <a:r>
              <a:rPr lang="en-US" dirty="0" smtClean="0"/>
              <a:t>Natural resources</a:t>
            </a:r>
          </a:p>
        </p:txBody>
      </p:sp>
      <p:sp>
        <p:nvSpPr>
          <p:cNvPr id="4" name="Slide Number Placeholder 3"/>
          <p:cNvSpPr>
            <a:spLocks noGrp="1"/>
          </p:cNvSpPr>
          <p:nvPr>
            <p:ph type="sldNum" sz="quarter" idx="12"/>
          </p:nvPr>
        </p:nvSpPr>
        <p:spPr/>
        <p:txBody>
          <a:bodyPr/>
          <a:lstStyle/>
          <a:p>
            <a:pPr>
              <a:defRPr/>
            </a:pPr>
            <a:fld id="{037C1448-B63F-4E79-8480-CC9A833EE1F4}" type="slidenum">
              <a:rPr lang="en-US" smtClean="0"/>
              <a:pPr>
                <a:defRPr/>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 making</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thought process of selecting a logical choice from the available options.</a:t>
            </a:r>
          </a:p>
          <a:p>
            <a:r>
              <a:rPr lang="en-US" dirty="0" smtClean="0"/>
              <a:t>Example: Purchasing computers for an office.</a:t>
            </a:r>
          </a:p>
          <a:p>
            <a:r>
              <a:rPr lang="en-US" smtClean="0"/>
              <a:t>Process;</a:t>
            </a:r>
            <a:endParaRPr lang="en-US" dirty="0" smtClean="0"/>
          </a:p>
          <a:p>
            <a:pPr marL="457200" indent="-457200">
              <a:spcBef>
                <a:spcPct val="50000"/>
              </a:spcBef>
              <a:buFontTx/>
              <a:buAutoNum type="arabicPeriod"/>
            </a:pPr>
            <a:r>
              <a:rPr lang="en-US" sz="2600" dirty="0" smtClean="0"/>
              <a:t>Define the problem.</a:t>
            </a:r>
          </a:p>
          <a:p>
            <a:pPr marL="457200" indent="-457200">
              <a:spcBef>
                <a:spcPct val="50000"/>
              </a:spcBef>
              <a:buFontTx/>
              <a:buAutoNum type="arabicPeriod"/>
            </a:pPr>
            <a:r>
              <a:rPr lang="en-US" sz="2600" dirty="0" smtClean="0"/>
              <a:t>Identify the decision criteria.</a:t>
            </a:r>
          </a:p>
          <a:p>
            <a:pPr marL="457200" indent="-457200">
              <a:spcBef>
                <a:spcPct val="50000"/>
              </a:spcBef>
              <a:buFontTx/>
              <a:buAutoNum type="arabicPeriod"/>
            </a:pPr>
            <a:r>
              <a:rPr lang="en-US" sz="2600" dirty="0" smtClean="0"/>
              <a:t>Allocate weights to the criteria.</a:t>
            </a:r>
          </a:p>
          <a:p>
            <a:pPr marL="457200" indent="-457200">
              <a:spcBef>
                <a:spcPct val="50000"/>
              </a:spcBef>
              <a:buFontTx/>
              <a:buAutoNum type="arabicPeriod"/>
            </a:pPr>
            <a:r>
              <a:rPr lang="en-US" sz="2600" dirty="0" smtClean="0"/>
              <a:t>Develop the alternatives.</a:t>
            </a:r>
          </a:p>
          <a:p>
            <a:pPr marL="457200" indent="-457200">
              <a:spcBef>
                <a:spcPct val="50000"/>
              </a:spcBef>
              <a:buFontTx/>
              <a:buAutoNum type="arabicPeriod"/>
            </a:pPr>
            <a:r>
              <a:rPr lang="en-US" sz="2600" dirty="0" smtClean="0"/>
              <a:t>Evaluate the alternatives.</a:t>
            </a:r>
          </a:p>
          <a:p>
            <a:pPr marL="457200" indent="-457200">
              <a:spcBef>
                <a:spcPct val="50000"/>
              </a:spcBef>
              <a:buFontTx/>
              <a:buAutoNum type="arabicPeriod"/>
            </a:pPr>
            <a:r>
              <a:rPr lang="en-US" sz="2600" dirty="0" smtClean="0"/>
              <a:t>Select the best alternative.</a:t>
            </a:r>
          </a:p>
        </p:txBody>
      </p:sp>
      <p:sp>
        <p:nvSpPr>
          <p:cNvPr id="4" name="Slide Number Placeholder 3"/>
          <p:cNvSpPr>
            <a:spLocks noGrp="1"/>
          </p:cNvSpPr>
          <p:nvPr>
            <p:ph type="sldNum" sz="quarter" idx="12"/>
          </p:nvPr>
        </p:nvSpPr>
        <p:spPr/>
        <p:txBody>
          <a:bodyPr/>
          <a:lstStyle/>
          <a:p>
            <a:pPr>
              <a:defRPr/>
            </a:pPr>
            <a:fld id="{037C1448-B63F-4E79-8480-CC9A833EE1F4}" type="slidenum">
              <a:rPr lang="en-US" smtClean="0"/>
              <a:pPr>
                <a:defRPr/>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Negotiation </a:t>
            </a:r>
            <a:endParaRPr lang="en-US" dirty="0"/>
          </a:p>
        </p:txBody>
      </p:sp>
      <p:sp>
        <p:nvSpPr>
          <p:cNvPr id="3" name="Content Placeholder 2"/>
          <p:cNvSpPr>
            <a:spLocks noGrp="1"/>
          </p:cNvSpPr>
          <p:nvPr>
            <p:ph idx="1"/>
          </p:nvPr>
        </p:nvSpPr>
        <p:spPr/>
        <p:txBody>
          <a:bodyPr/>
          <a:lstStyle/>
          <a:p>
            <a:r>
              <a:rPr lang="en-US" dirty="0" smtClean="0"/>
              <a:t>Bargaining process between two parties.</a:t>
            </a:r>
          </a:p>
          <a:p>
            <a:r>
              <a:rPr lang="en-US" dirty="0" smtClean="0"/>
              <a:t>It </a:t>
            </a:r>
            <a:r>
              <a:rPr lang="en-US" dirty="0"/>
              <a:t>is basically a discussion aimed at reaching an agreement</a:t>
            </a:r>
            <a:r>
              <a:rPr lang="en-US" dirty="0" smtClean="0"/>
              <a:t>.</a:t>
            </a:r>
          </a:p>
          <a:p>
            <a:r>
              <a:rPr lang="en-US" dirty="0"/>
              <a:t>Generally managers are involved in negotiation at the time of hiring an </a:t>
            </a:r>
            <a:r>
              <a:rPr lang="en-US" dirty="0" smtClean="0"/>
              <a:t>employee</a:t>
            </a:r>
          </a:p>
          <a:p>
            <a:r>
              <a:rPr lang="en-US" dirty="0" smtClean="0"/>
              <a:t>Dealing </a:t>
            </a:r>
            <a:r>
              <a:rPr lang="en-US" dirty="0"/>
              <a:t>with banks while obtaining loans etc.</a:t>
            </a:r>
          </a:p>
        </p:txBody>
      </p:sp>
      <p:sp>
        <p:nvSpPr>
          <p:cNvPr id="4" name="Slide Number Placeholder 3"/>
          <p:cNvSpPr>
            <a:spLocks noGrp="1"/>
          </p:cNvSpPr>
          <p:nvPr>
            <p:ph type="sldNum" sz="quarter" idx="12"/>
          </p:nvPr>
        </p:nvSpPr>
        <p:spPr/>
        <p:txBody>
          <a:bodyPr/>
          <a:lstStyle/>
          <a:p>
            <a:pPr>
              <a:defRPr/>
            </a:pPr>
            <a:fld id="{037C1448-B63F-4E79-8480-CC9A833EE1F4}" type="slidenum">
              <a:rPr lang="en-US" smtClean="0"/>
              <a:pPr>
                <a:defRPr/>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net working</a:t>
            </a:r>
            <a:endParaRPr lang="en-US" dirty="0"/>
          </a:p>
        </p:txBody>
      </p:sp>
      <p:sp>
        <p:nvSpPr>
          <p:cNvPr id="3" name="Content Placeholder 2"/>
          <p:cNvSpPr>
            <a:spLocks noGrp="1"/>
          </p:cNvSpPr>
          <p:nvPr>
            <p:ph idx="1"/>
          </p:nvPr>
        </p:nvSpPr>
        <p:spPr/>
        <p:txBody>
          <a:bodyPr/>
          <a:lstStyle/>
          <a:p>
            <a:r>
              <a:rPr lang="en-US" dirty="0" smtClean="0"/>
              <a:t>Creating a group of associates and keeping it active through regular communication for mutual benefit. </a:t>
            </a:r>
            <a:endParaRPr lang="en-US" dirty="0"/>
          </a:p>
        </p:txBody>
      </p:sp>
      <p:sp>
        <p:nvSpPr>
          <p:cNvPr id="4" name="Slide Number Placeholder 3"/>
          <p:cNvSpPr>
            <a:spLocks noGrp="1"/>
          </p:cNvSpPr>
          <p:nvPr>
            <p:ph type="sldNum" sz="quarter" idx="12"/>
          </p:nvPr>
        </p:nvSpPr>
        <p:spPr/>
        <p:txBody>
          <a:bodyPr/>
          <a:lstStyle/>
          <a:p>
            <a:pPr>
              <a:defRPr/>
            </a:pPr>
            <a:fld id="{037C1448-B63F-4E79-8480-CC9A833EE1F4}" type="slidenum">
              <a:rPr lang="en-US" smtClean="0"/>
              <a:pPr>
                <a:defRPr/>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utilization</a:t>
            </a:r>
            <a:endParaRPr lang="en-US" dirty="0"/>
          </a:p>
        </p:txBody>
      </p:sp>
      <p:sp>
        <p:nvSpPr>
          <p:cNvPr id="3" name="Content Placeholder 2"/>
          <p:cNvSpPr>
            <a:spLocks noGrp="1"/>
          </p:cNvSpPr>
          <p:nvPr>
            <p:ph idx="1"/>
          </p:nvPr>
        </p:nvSpPr>
        <p:spPr/>
        <p:txBody>
          <a:bodyPr/>
          <a:lstStyle/>
          <a:p>
            <a:r>
              <a:rPr lang="en-US" dirty="0" smtClean="0"/>
              <a:t>Using in effective manner the</a:t>
            </a:r>
            <a:r>
              <a:rPr lang="en-US" dirty="0"/>
              <a:t> proportion of the </a:t>
            </a:r>
            <a:r>
              <a:rPr lang="en-US" dirty="0" smtClean="0"/>
              <a:t>available resources.</a:t>
            </a:r>
          </a:p>
          <a:p>
            <a:pPr lvl="1"/>
            <a:r>
              <a:rPr lang="en-US" dirty="0" smtClean="0"/>
              <a:t>Time</a:t>
            </a:r>
          </a:p>
          <a:p>
            <a:pPr lvl="1"/>
            <a:r>
              <a:rPr lang="en-US" dirty="0" smtClean="0"/>
              <a:t>Materials</a:t>
            </a:r>
          </a:p>
          <a:p>
            <a:pPr lvl="1"/>
            <a:r>
              <a:rPr lang="en-US" dirty="0" smtClean="0"/>
              <a:t>Humans</a:t>
            </a:r>
          </a:p>
          <a:p>
            <a:pPr lvl="1"/>
            <a:r>
              <a:rPr lang="en-US" dirty="0" smtClean="0"/>
              <a:t>Etc.</a:t>
            </a:r>
            <a:endParaRPr lang="en-US" dirty="0"/>
          </a:p>
        </p:txBody>
      </p:sp>
      <p:sp>
        <p:nvSpPr>
          <p:cNvPr id="4" name="Slide Number Placeholder 3"/>
          <p:cNvSpPr>
            <a:spLocks noGrp="1"/>
          </p:cNvSpPr>
          <p:nvPr>
            <p:ph type="sldNum" sz="quarter" idx="12"/>
          </p:nvPr>
        </p:nvSpPr>
        <p:spPr/>
        <p:txBody>
          <a:bodyPr/>
          <a:lstStyle/>
          <a:p>
            <a:pPr>
              <a:defRPr/>
            </a:pPr>
            <a:fld id="{037C1448-B63F-4E79-8480-CC9A833EE1F4}" type="slidenum">
              <a:rPr lang="en-US" smtClean="0"/>
              <a:pPr>
                <a:defRPr/>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appraisal</a:t>
            </a:r>
            <a:endParaRPr lang="en-US" dirty="0"/>
          </a:p>
        </p:txBody>
      </p:sp>
      <p:sp>
        <p:nvSpPr>
          <p:cNvPr id="3" name="Content Placeholder 2"/>
          <p:cNvSpPr>
            <a:spLocks noGrp="1"/>
          </p:cNvSpPr>
          <p:nvPr>
            <p:ph idx="1"/>
          </p:nvPr>
        </p:nvSpPr>
        <p:spPr/>
        <p:txBody>
          <a:bodyPr/>
          <a:lstStyle/>
          <a:p>
            <a:pPr marL="342900" lvl="1" indent="-342900">
              <a:buFont typeface="Arial" pitchFamily="34" charset="0"/>
              <a:buChar char="•"/>
            </a:pPr>
            <a:r>
              <a:rPr lang="en-US" dirty="0"/>
              <a:t>It is an act of judging oneself as compared to others.</a:t>
            </a:r>
            <a:endParaRPr lang="en-US" sz="2400" dirty="0"/>
          </a:p>
          <a:p>
            <a:pPr lvl="1"/>
            <a:r>
              <a:rPr lang="en-US" dirty="0" smtClean="0"/>
              <a:t>Knowledge</a:t>
            </a:r>
          </a:p>
          <a:p>
            <a:pPr lvl="1"/>
            <a:r>
              <a:rPr lang="en-US" dirty="0" smtClean="0"/>
              <a:t>Skills</a:t>
            </a:r>
          </a:p>
          <a:p>
            <a:pPr lvl="1"/>
            <a:r>
              <a:rPr lang="en-US" dirty="0" smtClean="0"/>
              <a:t>Work experience</a:t>
            </a:r>
          </a:p>
          <a:p>
            <a:pPr lvl="1">
              <a:buNone/>
            </a:pPr>
            <a:endParaRPr lang="en-US" dirty="0"/>
          </a:p>
          <a:p>
            <a:pPr lvl="1">
              <a:buNone/>
            </a:pPr>
            <a:endParaRPr lang="en-US" dirty="0" smtClean="0"/>
          </a:p>
          <a:p>
            <a:pPr lvl="1" algn="ctr">
              <a:buNone/>
            </a:pPr>
            <a:r>
              <a:rPr lang="en-US" dirty="0" smtClean="0"/>
              <a:t>Equality results in satisfaction</a:t>
            </a:r>
            <a:endParaRPr lang="en-US" dirty="0"/>
          </a:p>
        </p:txBody>
      </p:sp>
      <p:sp>
        <p:nvSpPr>
          <p:cNvPr id="4" name="Slide Number Placeholder 3"/>
          <p:cNvSpPr>
            <a:spLocks noGrp="1"/>
          </p:cNvSpPr>
          <p:nvPr>
            <p:ph type="sldNum" sz="quarter" idx="12"/>
          </p:nvPr>
        </p:nvSpPr>
        <p:spPr/>
        <p:txBody>
          <a:bodyPr/>
          <a:lstStyle/>
          <a:p>
            <a:pPr>
              <a:defRPr/>
            </a:pPr>
            <a:fld id="{037C1448-B63F-4E79-8480-CC9A833EE1F4}" type="slidenum">
              <a:rPr lang="en-US" smtClean="0"/>
              <a:pPr>
                <a:defRPr/>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 working</a:t>
            </a:r>
            <a:endParaRPr lang="en-US" dirty="0"/>
          </a:p>
        </p:txBody>
      </p:sp>
      <p:sp>
        <p:nvSpPr>
          <p:cNvPr id="3" name="Content Placeholder 2"/>
          <p:cNvSpPr>
            <a:spLocks noGrp="1"/>
          </p:cNvSpPr>
          <p:nvPr>
            <p:ph idx="1"/>
          </p:nvPr>
        </p:nvSpPr>
        <p:spPr/>
        <p:txBody>
          <a:bodyPr/>
          <a:lstStyle/>
          <a:p>
            <a:r>
              <a:rPr lang="en-US" dirty="0"/>
              <a:t>The process of working collaboratively with a group of people in order to achieve a goal.</a:t>
            </a:r>
            <a:br>
              <a:rPr lang="en-US" dirty="0"/>
            </a:br>
            <a:endParaRPr lang="en-US" dirty="0"/>
          </a:p>
        </p:txBody>
      </p:sp>
      <p:sp>
        <p:nvSpPr>
          <p:cNvPr id="4" name="Slide Number Placeholder 3"/>
          <p:cNvSpPr>
            <a:spLocks noGrp="1"/>
          </p:cNvSpPr>
          <p:nvPr>
            <p:ph type="sldNum" sz="quarter" idx="12"/>
          </p:nvPr>
        </p:nvSpPr>
        <p:spPr/>
        <p:txBody>
          <a:bodyPr/>
          <a:lstStyle/>
          <a:p>
            <a:pPr>
              <a:defRPr/>
            </a:pPr>
            <a:fld id="{037C1448-B63F-4E79-8480-CC9A833EE1F4}" type="slidenum">
              <a:rPr lang="en-US" smtClean="0"/>
              <a:pPr>
                <a:defRPr/>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 communication</a:t>
            </a:r>
            <a:endParaRPr lang="en-US" dirty="0"/>
          </a:p>
        </p:txBody>
      </p:sp>
      <p:sp>
        <p:nvSpPr>
          <p:cNvPr id="3" name="Content Placeholder 2"/>
          <p:cNvSpPr>
            <a:spLocks noGrp="1"/>
          </p:cNvSpPr>
          <p:nvPr>
            <p:ph idx="1"/>
          </p:nvPr>
        </p:nvSpPr>
        <p:spPr/>
        <p:txBody>
          <a:bodyPr/>
          <a:lstStyle/>
          <a:p>
            <a:r>
              <a:rPr lang="en-US" dirty="0"/>
              <a:t>A two way information sharing process which involves one party sending a message that is easily understood by the receiving party.</a:t>
            </a:r>
            <a:br>
              <a:rPr lang="en-US" dirty="0"/>
            </a:br>
            <a:endParaRPr lang="en-US" dirty="0"/>
          </a:p>
        </p:txBody>
      </p:sp>
      <p:sp>
        <p:nvSpPr>
          <p:cNvPr id="4" name="Slide Number Placeholder 3"/>
          <p:cNvSpPr>
            <a:spLocks noGrp="1"/>
          </p:cNvSpPr>
          <p:nvPr>
            <p:ph type="sldNum" sz="quarter" idx="12"/>
          </p:nvPr>
        </p:nvSpPr>
        <p:spPr/>
        <p:txBody>
          <a:bodyPr/>
          <a:lstStyle/>
          <a:p>
            <a:pPr>
              <a:defRPr/>
            </a:pPr>
            <a:fld id="{037C1448-B63F-4E79-8480-CC9A833EE1F4}" type="slidenum">
              <a:rPr lang="en-US" smtClean="0"/>
              <a:pPr>
                <a:defRPr/>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p:txBody>
          <a:bodyPr/>
          <a:lstStyle/>
          <a:p>
            <a:r>
              <a:rPr lang="en-US" dirty="0" smtClean="0"/>
              <a:t>Experiential learning through:</a:t>
            </a:r>
            <a:endParaRPr lang="en-US" dirty="0"/>
          </a:p>
        </p:txBody>
      </p:sp>
      <p:sp>
        <p:nvSpPr>
          <p:cNvPr id="2" name="Slide Number Placeholder 1"/>
          <p:cNvSpPr>
            <a:spLocks noGrp="1"/>
          </p:cNvSpPr>
          <p:nvPr>
            <p:ph type="sldNum" sz="quarter" idx="12"/>
          </p:nvPr>
        </p:nvSpPr>
        <p:spPr/>
        <p:txBody>
          <a:bodyPr/>
          <a:lstStyle/>
          <a:p>
            <a:pPr>
              <a:defRPr/>
            </a:pPr>
            <a:fld id="{599A7328-A7DE-4B56-AB25-77A0D31E9DC4}" type="slidenum">
              <a:rPr lang="en-US" smtClean="0"/>
              <a:pPr>
                <a:defRPr/>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Experiential learning through:</a:t>
            </a:r>
            <a:endParaRPr lang="en-US" dirty="0"/>
          </a:p>
        </p:txBody>
      </p:sp>
      <p:sp>
        <p:nvSpPr>
          <p:cNvPr id="3" name="Content Placeholder 2"/>
          <p:cNvSpPr>
            <a:spLocks noGrp="1"/>
          </p:cNvSpPr>
          <p:nvPr>
            <p:ph idx="1"/>
          </p:nvPr>
        </p:nvSpPr>
        <p:spPr/>
        <p:txBody>
          <a:bodyPr/>
          <a:lstStyle/>
          <a:p>
            <a:r>
              <a:rPr lang="en-US" dirty="0" smtClean="0"/>
              <a:t>Work observation/job shadowing</a:t>
            </a:r>
          </a:p>
          <a:p>
            <a:r>
              <a:rPr lang="en-US" dirty="0" smtClean="0"/>
              <a:t>Internship/practicum</a:t>
            </a:r>
          </a:p>
          <a:p>
            <a:r>
              <a:rPr lang="en-US" dirty="0" smtClean="0"/>
              <a:t>Apprenticeship</a:t>
            </a:r>
          </a:p>
          <a:p>
            <a:r>
              <a:rPr lang="en-US" dirty="0" smtClean="0"/>
              <a:t>Cooperative education</a:t>
            </a:r>
          </a:p>
          <a:p>
            <a:r>
              <a:rPr lang="en-US" dirty="0" smtClean="0"/>
              <a:t>Work study plan</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037C1448-B63F-4E79-8480-CC9A833EE1F4}" type="slidenum">
              <a:rPr lang="en-US" smtClean="0"/>
              <a:pPr>
                <a:defRPr/>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228600" y="1676400"/>
            <a:ext cx="7772400" cy="4495800"/>
          </a:xfrm>
        </p:spPr>
        <p:txBody>
          <a:bodyPr/>
          <a:lstStyle/>
          <a:p>
            <a:pPr eaLnBrk="1" hangingPunct="1">
              <a:lnSpc>
                <a:spcPct val="90000"/>
              </a:lnSpc>
            </a:pPr>
            <a:r>
              <a:rPr lang="en-US" dirty="0" smtClean="0"/>
              <a:t>Job Shadowing</a:t>
            </a:r>
          </a:p>
          <a:p>
            <a:pPr lvl="1" eaLnBrk="1" hangingPunct="1">
              <a:lnSpc>
                <a:spcPct val="90000"/>
              </a:lnSpc>
            </a:pPr>
            <a:r>
              <a:rPr lang="en-US" dirty="0" smtClean="0"/>
              <a:t>1 day or less</a:t>
            </a:r>
          </a:p>
          <a:p>
            <a:pPr lvl="1" eaLnBrk="1" hangingPunct="1">
              <a:lnSpc>
                <a:spcPct val="90000"/>
              </a:lnSpc>
            </a:pPr>
            <a:endParaRPr lang="en-US" dirty="0" smtClean="0"/>
          </a:p>
          <a:p>
            <a:pPr lvl="1" eaLnBrk="1" hangingPunct="1">
              <a:lnSpc>
                <a:spcPct val="90000"/>
              </a:lnSpc>
            </a:pPr>
            <a:r>
              <a:rPr lang="en-US" dirty="0" smtClean="0"/>
              <a:t>Student watches worker(s)</a:t>
            </a:r>
          </a:p>
          <a:p>
            <a:pPr lvl="1" eaLnBrk="1" hangingPunct="1">
              <a:lnSpc>
                <a:spcPct val="90000"/>
              </a:lnSpc>
            </a:pPr>
            <a:endParaRPr lang="en-US" dirty="0" smtClean="0"/>
          </a:p>
          <a:p>
            <a:pPr lvl="1" eaLnBrk="1" hangingPunct="1">
              <a:lnSpc>
                <a:spcPct val="90000"/>
              </a:lnSpc>
            </a:pPr>
            <a:r>
              <a:rPr lang="en-US" dirty="0" smtClean="0"/>
              <a:t>Develops awareness of:</a:t>
            </a:r>
          </a:p>
          <a:p>
            <a:pPr lvl="2" eaLnBrk="1" hangingPunct="1">
              <a:lnSpc>
                <a:spcPct val="90000"/>
              </a:lnSpc>
            </a:pPr>
            <a:r>
              <a:rPr lang="en-US" sz="2600" dirty="0" smtClean="0"/>
              <a:t>Work</a:t>
            </a:r>
          </a:p>
          <a:p>
            <a:pPr lvl="2" eaLnBrk="1" hangingPunct="1">
              <a:lnSpc>
                <a:spcPct val="90000"/>
              </a:lnSpc>
            </a:pPr>
            <a:r>
              <a:rPr lang="en-US" sz="2600" dirty="0" smtClean="0"/>
              <a:t>Variety of jobs</a:t>
            </a:r>
          </a:p>
          <a:p>
            <a:pPr lvl="2" eaLnBrk="1" hangingPunct="1">
              <a:lnSpc>
                <a:spcPct val="90000"/>
              </a:lnSpc>
            </a:pPr>
            <a:r>
              <a:rPr lang="en-US" sz="2600" dirty="0" smtClean="0"/>
              <a:t>Work environment</a:t>
            </a:r>
          </a:p>
          <a:p>
            <a:pPr eaLnBrk="1" hangingPunct="1">
              <a:lnSpc>
                <a:spcPct val="90000"/>
              </a:lnSpc>
              <a:buFontTx/>
              <a:buNone/>
            </a:pPr>
            <a:endParaRPr lang="en-US" dirty="0" smtClean="0"/>
          </a:p>
        </p:txBody>
      </p:sp>
      <p:sp>
        <p:nvSpPr>
          <p:cNvPr id="5" name="Title 1"/>
          <p:cNvSpPr>
            <a:spLocks noGrp="1"/>
          </p:cNvSpPr>
          <p:nvPr>
            <p:ph type="title"/>
          </p:nvPr>
        </p:nvSpPr>
        <p:spPr>
          <a:xfrm>
            <a:off x="457200" y="274638"/>
            <a:ext cx="8229600" cy="1143000"/>
          </a:xfrm>
        </p:spPr>
        <p:txBody>
          <a:bodyPr/>
          <a:lstStyle/>
          <a:p>
            <a:r>
              <a:rPr lang="en-US" dirty="0" smtClean="0"/>
              <a:t>Experiential learning through:</a:t>
            </a:r>
            <a:endParaRPr lang="en-US" dirty="0"/>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45</a:t>
            </a:fld>
            <a:endParaRPr lang="en-US"/>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2"/>
          <p:cNvSpPr>
            <a:spLocks noGrp="1"/>
          </p:cNvSpPr>
          <p:nvPr>
            <p:ph idx="1"/>
          </p:nvPr>
        </p:nvSpPr>
        <p:spPr>
          <a:xfrm>
            <a:off x="228600" y="1600200"/>
            <a:ext cx="8229600" cy="4495800"/>
          </a:xfrm>
        </p:spPr>
        <p:txBody>
          <a:bodyPr/>
          <a:lstStyle/>
          <a:p>
            <a:r>
              <a:rPr lang="en-US" dirty="0" smtClean="0"/>
              <a:t>Internship</a:t>
            </a:r>
          </a:p>
          <a:p>
            <a:pPr lvl="1"/>
            <a:r>
              <a:rPr lang="en-US" dirty="0" smtClean="0"/>
              <a:t>Students:</a:t>
            </a:r>
          </a:p>
          <a:p>
            <a:pPr lvl="2">
              <a:lnSpc>
                <a:spcPct val="70000"/>
              </a:lnSpc>
            </a:pPr>
            <a:r>
              <a:rPr lang="en-US" dirty="0" smtClean="0"/>
              <a:t>observe and participate in daily operations</a:t>
            </a:r>
          </a:p>
          <a:p>
            <a:pPr lvl="2">
              <a:lnSpc>
                <a:spcPct val="70000"/>
              </a:lnSpc>
            </a:pPr>
            <a:r>
              <a:rPr lang="en-US" dirty="0" smtClean="0"/>
              <a:t>develop direct contact with job personnel</a:t>
            </a:r>
          </a:p>
          <a:p>
            <a:pPr lvl="2">
              <a:lnSpc>
                <a:spcPct val="70000"/>
              </a:lnSpc>
            </a:pPr>
            <a:r>
              <a:rPr lang="en-US" dirty="0" smtClean="0"/>
              <a:t>ask questions about particular careers</a:t>
            </a:r>
          </a:p>
          <a:p>
            <a:pPr lvl="2">
              <a:lnSpc>
                <a:spcPct val="70000"/>
              </a:lnSpc>
            </a:pPr>
            <a:r>
              <a:rPr lang="en-US" dirty="0" smtClean="0"/>
              <a:t>perform certain job tasks</a:t>
            </a:r>
          </a:p>
          <a:p>
            <a:pPr lvl="1"/>
            <a:r>
              <a:rPr lang="en-US" dirty="0" smtClean="0"/>
              <a:t>Internships may be paid or unpaid. </a:t>
            </a:r>
          </a:p>
          <a:p>
            <a:pPr lvl="1"/>
            <a:r>
              <a:rPr lang="en-US" dirty="0" smtClean="0"/>
              <a:t>Work experience is directly </a:t>
            </a:r>
            <a:br>
              <a:rPr lang="en-US" dirty="0" smtClean="0"/>
            </a:br>
            <a:r>
              <a:rPr lang="en-US" dirty="0" smtClean="0"/>
              <a:t>related to the student’s </a:t>
            </a:r>
            <a:br>
              <a:rPr lang="en-US" dirty="0" smtClean="0"/>
            </a:br>
            <a:r>
              <a:rPr lang="en-US" dirty="0" smtClean="0"/>
              <a:t>career pathway. </a:t>
            </a:r>
          </a:p>
          <a:p>
            <a:endParaRPr lang="en-US" dirty="0" smtClean="0"/>
          </a:p>
        </p:txBody>
      </p:sp>
      <p:sp>
        <p:nvSpPr>
          <p:cNvPr id="5" name="Title 1"/>
          <p:cNvSpPr>
            <a:spLocks noGrp="1"/>
          </p:cNvSpPr>
          <p:nvPr>
            <p:ph type="title"/>
          </p:nvPr>
        </p:nvSpPr>
        <p:spPr>
          <a:xfrm>
            <a:off x="457200" y="274638"/>
            <a:ext cx="8229600" cy="1143000"/>
          </a:xfrm>
        </p:spPr>
        <p:txBody>
          <a:bodyPr/>
          <a:lstStyle/>
          <a:p>
            <a:r>
              <a:rPr lang="en-US" dirty="0" smtClean="0"/>
              <a:t>Experiential learning through:</a:t>
            </a:r>
            <a:endParaRPr lang="en-US" dirty="0"/>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46</a:t>
            </a:fld>
            <a:endParaRPr lang="en-US"/>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2"/>
          <p:cNvSpPr>
            <a:spLocks noGrp="1"/>
          </p:cNvSpPr>
          <p:nvPr>
            <p:ph idx="1"/>
          </p:nvPr>
        </p:nvSpPr>
        <p:spPr/>
        <p:txBody>
          <a:bodyPr/>
          <a:lstStyle/>
          <a:p>
            <a:pPr eaLnBrk="1" hangingPunct="1"/>
            <a:r>
              <a:rPr lang="en-US" dirty="0" smtClean="0"/>
              <a:t>Apprenticeship</a:t>
            </a:r>
          </a:p>
          <a:p>
            <a:pPr lvl="1" eaLnBrk="1" hangingPunct="1"/>
            <a:r>
              <a:rPr lang="en-US" dirty="0" smtClean="0"/>
              <a:t>This type of program typically occurs outside of a university setting.</a:t>
            </a:r>
          </a:p>
          <a:p>
            <a:pPr lvl="1" eaLnBrk="1" hangingPunct="1"/>
            <a:r>
              <a:rPr lang="en-US" dirty="0" smtClean="0"/>
              <a:t> It is run by a business</a:t>
            </a:r>
          </a:p>
          <a:p>
            <a:pPr lvl="1" eaLnBrk="1" hangingPunct="1"/>
            <a:r>
              <a:rPr lang="en-US" dirty="0" smtClean="0"/>
              <a:t>Incorporates both class room instructions and hands-on learning. </a:t>
            </a:r>
          </a:p>
          <a:p>
            <a:pPr lvl="1" eaLnBrk="1" hangingPunct="1"/>
            <a:r>
              <a:rPr lang="en-US" dirty="0" smtClean="0"/>
              <a:t>The apprenticeship is a common method of utilizing a skilled craftsman/experienced person to train a new employee. </a:t>
            </a:r>
          </a:p>
          <a:p>
            <a:pPr eaLnBrk="1" hangingPunct="1"/>
            <a:endParaRPr lang="en-US" dirty="0" smtClean="0"/>
          </a:p>
        </p:txBody>
      </p:sp>
      <p:sp>
        <p:nvSpPr>
          <p:cNvPr id="5" name="Title 1"/>
          <p:cNvSpPr>
            <a:spLocks noGrp="1"/>
          </p:cNvSpPr>
          <p:nvPr>
            <p:ph type="title"/>
          </p:nvPr>
        </p:nvSpPr>
        <p:spPr>
          <a:xfrm>
            <a:off x="457200" y="274638"/>
            <a:ext cx="8229600" cy="1143000"/>
          </a:xfrm>
        </p:spPr>
        <p:txBody>
          <a:bodyPr/>
          <a:lstStyle/>
          <a:p>
            <a:r>
              <a:rPr lang="en-US" dirty="0" smtClean="0"/>
              <a:t>Experiential learning through:</a:t>
            </a:r>
            <a:endParaRPr lang="en-US" dirty="0"/>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p:txBody>
          <a:bodyPr/>
          <a:lstStyle/>
          <a:p>
            <a:pPr eaLnBrk="1" hangingPunct="1"/>
            <a:r>
              <a:rPr lang="en-US" sz="2600" dirty="0" smtClean="0"/>
              <a:t>Co-Op (cooperative education)</a:t>
            </a:r>
          </a:p>
          <a:p>
            <a:pPr lvl="1" eaLnBrk="1" hangingPunct="1"/>
            <a:r>
              <a:rPr lang="en-US" sz="2600" dirty="0" smtClean="0"/>
              <a:t>Co-Op is a paid program for students where the student spends time working in the field, typically for a semester or more. </a:t>
            </a:r>
          </a:p>
          <a:p>
            <a:pPr lvl="1" eaLnBrk="1" hangingPunct="1"/>
            <a:r>
              <a:rPr lang="en-US" sz="2600" dirty="0" smtClean="0"/>
              <a:t>Co-ops are generally full – time and paid positions.</a:t>
            </a:r>
          </a:p>
          <a:p>
            <a:pPr lvl="1" eaLnBrk="1" hangingPunct="1"/>
            <a:r>
              <a:rPr lang="en-US" sz="2600" dirty="0" smtClean="0"/>
              <a:t>The work done in the field is coordinated with classroom instructions.</a:t>
            </a:r>
          </a:p>
          <a:p>
            <a:pPr lvl="1" eaLnBrk="1" hangingPunct="1"/>
            <a:r>
              <a:rPr lang="en-US" sz="2600" dirty="0" smtClean="0"/>
              <a:t>Northeastern University - Boston - USA students participate in Co-Op each year and when they graduate they have work experience in their resumes.</a:t>
            </a:r>
          </a:p>
          <a:p>
            <a:pPr eaLnBrk="1" hangingPunct="1"/>
            <a:endParaRPr lang="en-US" sz="2600" dirty="0" smtClean="0"/>
          </a:p>
        </p:txBody>
      </p:sp>
      <p:sp>
        <p:nvSpPr>
          <p:cNvPr id="6" name="Title 1"/>
          <p:cNvSpPr>
            <a:spLocks noGrp="1"/>
          </p:cNvSpPr>
          <p:nvPr>
            <p:ph type="title"/>
          </p:nvPr>
        </p:nvSpPr>
        <p:spPr>
          <a:xfrm>
            <a:off x="457200" y="274638"/>
            <a:ext cx="8229600" cy="1143000"/>
          </a:xfrm>
        </p:spPr>
        <p:txBody>
          <a:bodyPr/>
          <a:lstStyle/>
          <a:p>
            <a:r>
              <a:rPr lang="en-US" dirty="0" smtClean="0"/>
              <a:t>Experiential learning through:</a:t>
            </a:r>
            <a:endParaRPr lang="en-US" dirty="0"/>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p:txBody>
          <a:bodyPr/>
          <a:lstStyle/>
          <a:p>
            <a:pPr eaLnBrk="1" hangingPunct="1"/>
            <a:r>
              <a:rPr lang="en-US" dirty="0" smtClean="0"/>
              <a:t>Work study Plan</a:t>
            </a:r>
          </a:p>
          <a:p>
            <a:pPr lvl="1"/>
            <a:r>
              <a:rPr lang="en-US" dirty="0" smtClean="0"/>
              <a:t>The work-study program is designed to provide on-campus work experience for full-time students who require assistance in covering their education-related costs.</a:t>
            </a:r>
          </a:p>
          <a:p>
            <a:pPr lvl="1" eaLnBrk="1" hangingPunct="1"/>
            <a:r>
              <a:rPr lang="en-US" dirty="0" smtClean="0"/>
              <a:t>In this model the student obtains a paid job in his/her field, but instruction is not directly supervised by the school and job duties are not necessarily tied to curriculum.</a:t>
            </a:r>
          </a:p>
        </p:txBody>
      </p:sp>
      <p:sp>
        <p:nvSpPr>
          <p:cNvPr id="5" name="Title 1"/>
          <p:cNvSpPr>
            <a:spLocks noGrp="1"/>
          </p:cNvSpPr>
          <p:nvPr>
            <p:ph type="title"/>
          </p:nvPr>
        </p:nvSpPr>
        <p:spPr>
          <a:xfrm>
            <a:off x="457200" y="274638"/>
            <a:ext cx="8229600" cy="1143000"/>
          </a:xfrm>
        </p:spPr>
        <p:txBody>
          <a:bodyPr/>
          <a:lstStyle/>
          <a:p>
            <a:r>
              <a:rPr lang="en-US" dirty="0" smtClean="0"/>
              <a:t>Experiential learning through:</a:t>
            </a:r>
            <a:endParaRPr lang="en-US" dirty="0"/>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p:txBody>
          <a:bodyPr/>
          <a:lstStyle/>
          <a:p>
            <a:pPr eaLnBrk="1" hangingPunct="1"/>
            <a:r>
              <a:rPr lang="en-US" dirty="0" smtClean="0"/>
              <a:t>Consultancy Project</a:t>
            </a:r>
          </a:p>
          <a:p>
            <a:pPr lvl="1"/>
            <a:r>
              <a:rPr lang="en-US" dirty="0" smtClean="0"/>
              <a:t>A team of four to five students work as consultants to the sponsoring company supported by a faculty advisor and industry experts. </a:t>
            </a:r>
          </a:p>
          <a:p>
            <a:pPr lvl="1"/>
            <a:r>
              <a:rPr lang="en-US" dirty="0" smtClean="0"/>
              <a:t>Stay in close liaison with company representative as well as faculty advisor</a:t>
            </a:r>
          </a:p>
          <a:p>
            <a:pPr lvl="1"/>
            <a:r>
              <a:rPr lang="en-US" dirty="0" smtClean="0"/>
              <a:t> The students usually complete this project along-with their other coursework while they are on campus, with the exception of necessary field visits &amp; client meetings</a:t>
            </a:r>
          </a:p>
        </p:txBody>
      </p:sp>
      <p:sp>
        <p:nvSpPr>
          <p:cNvPr id="5" name="Title 1"/>
          <p:cNvSpPr>
            <a:spLocks noGrp="1"/>
          </p:cNvSpPr>
          <p:nvPr>
            <p:ph type="title"/>
          </p:nvPr>
        </p:nvSpPr>
        <p:spPr>
          <a:xfrm>
            <a:off x="457200" y="274638"/>
            <a:ext cx="8229600" cy="1143000"/>
          </a:xfrm>
        </p:spPr>
        <p:txBody>
          <a:bodyPr/>
          <a:lstStyle/>
          <a:p>
            <a:r>
              <a:rPr lang="en-US" dirty="0" smtClean="0"/>
              <a:t>Experiential learning through:</a:t>
            </a:r>
            <a:endParaRPr lang="en-US" dirty="0"/>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457200" y="1600200"/>
            <a:ext cx="8229600" cy="4876800"/>
          </a:xfrm>
        </p:spPr>
        <p:txBody>
          <a:bodyPr/>
          <a:lstStyle/>
          <a:p>
            <a:pPr eaLnBrk="1" hangingPunct="1"/>
            <a:r>
              <a:rPr lang="en-US" dirty="0" smtClean="0"/>
              <a:t>Consultancy Project</a:t>
            </a:r>
          </a:p>
          <a:p>
            <a:pPr lvl="1"/>
            <a:r>
              <a:rPr lang="en-US" dirty="0" smtClean="0"/>
              <a:t>Students may help in:</a:t>
            </a:r>
          </a:p>
          <a:p>
            <a:pPr lvl="2"/>
            <a:r>
              <a:rPr lang="en-US" dirty="0" smtClean="0"/>
              <a:t>Marketing &amp; Sales Strategy</a:t>
            </a:r>
          </a:p>
          <a:p>
            <a:pPr lvl="2"/>
            <a:r>
              <a:rPr lang="en-US" dirty="0" smtClean="0"/>
              <a:t>Market Opportunity Assessment</a:t>
            </a:r>
          </a:p>
          <a:p>
            <a:pPr lvl="2"/>
            <a:r>
              <a:rPr lang="en-US" dirty="0" smtClean="0"/>
              <a:t>New Product Launch &amp; Market Entry Strategy</a:t>
            </a:r>
          </a:p>
          <a:p>
            <a:pPr lvl="2"/>
            <a:r>
              <a:rPr lang="en-US" dirty="0" smtClean="0"/>
              <a:t>Revenue Optimization Strategies</a:t>
            </a:r>
          </a:p>
          <a:p>
            <a:pPr lvl="2"/>
            <a:r>
              <a:rPr lang="en-US" dirty="0" smtClean="0"/>
              <a:t>Growth Strategy</a:t>
            </a:r>
          </a:p>
          <a:p>
            <a:pPr lvl="2"/>
            <a:r>
              <a:rPr lang="en-US" dirty="0" smtClean="0"/>
              <a:t>Operational Efficiency/Improvement</a:t>
            </a:r>
          </a:p>
          <a:p>
            <a:pPr lvl="2"/>
            <a:r>
              <a:rPr lang="en-US" dirty="0" smtClean="0"/>
              <a:t>Organizational Change Management</a:t>
            </a:r>
          </a:p>
          <a:p>
            <a:pPr lvl="2"/>
            <a:r>
              <a:rPr lang="en-US" dirty="0" smtClean="0"/>
              <a:t>Financial Planning/Modeling etc.</a:t>
            </a:r>
          </a:p>
          <a:p>
            <a:pPr lvl="2"/>
            <a:endParaRPr lang="en-US" dirty="0" smtClean="0"/>
          </a:p>
        </p:txBody>
      </p:sp>
      <p:sp>
        <p:nvSpPr>
          <p:cNvPr id="5" name="Title 1"/>
          <p:cNvSpPr>
            <a:spLocks noGrp="1"/>
          </p:cNvSpPr>
          <p:nvPr>
            <p:ph type="title"/>
          </p:nvPr>
        </p:nvSpPr>
        <p:spPr>
          <a:xfrm>
            <a:off x="457200" y="274638"/>
            <a:ext cx="8229600" cy="1143000"/>
          </a:xfrm>
        </p:spPr>
        <p:txBody>
          <a:bodyPr/>
          <a:lstStyle/>
          <a:p>
            <a:r>
              <a:rPr lang="en-US" dirty="0" smtClean="0"/>
              <a:t>Experiential learning through:</a:t>
            </a:r>
            <a:endParaRPr lang="en-US" dirty="0"/>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p:txBody>
          <a:bodyPr/>
          <a:lstStyle/>
          <a:p>
            <a:pPr eaLnBrk="1" hangingPunct="1"/>
            <a:r>
              <a:rPr lang="en-US" dirty="0" smtClean="0"/>
              <a:t>Consultancy Project</a:t>
            </a:r>
          </a:p>
          <a:p>
            <a:pPr lvl="1"/>
            <a:r>
              <a:rPr lang="en-US" dirty="0" smtClean="0"/>
              <a:t>As students strengthen their consulting and project management skills, they also learn to successfully navigate new business environments and cultures - a prerequisite for success in a globalized economy.</a:t>
            </a:r>
          </a:p>
          <a:p>
            <a:pPr lvl="1"/>
            <a:endParaRPr lang="en-US" dirty="0" smtClean="0"/>
          </a:p>
          <a:p>
            <a:pPr lvl="1"/>
            <a:r>
              <a:rPr lang="en-US" dirty="0" smtClean="0"/>
              <a:t>Students to learn from and apply their business skills to real world situations in areas relevant to business school courses and individual career interests.</a:t>
            </a:r>
          </a:p>
        </p:txBody>
      </p:sp>
      <p:sp>
        <p:nvSpPr>
          <p:cNvPr id="5" name="Title 1"/>
          <p:cNvSpPr>
            <a:spLocks noGrp="1"/>
          </p:cNvSpPr>
          <p:nvPr>
            <p:ph type="title"/>
          </p:nvPr>
        </p:nvSpPr>
        <p:spPr>
          <a:xfrm>
            <a:off x="457200" y="274638"/>
            <a:ext cx="8229600" cy="1143000"/>
          </a:xfrm>
        </p:spPr>
        <p:txBody>
          <a:bodyPr/>
          <a:lstStyle/>
          <a:p>
            <a:r>
              <a:rPr lang="en-US" dirty="0" smtClean="0"/>
              <a:t>Experiential learning through:</a:t>
            </a:r>
            <a:endParaRPr lang="en-US" dirty="0"/>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mtClean="0"/>
              <a:t>Benefits for students/employees</a:t>
            </a:r>
          </a:p>
        </p:txBody>
      </p:sp>
      <p:sp>
        <p:nvSpPr>
          <p:cNvPr id="8195" name="Content Placeholder 2"/>
          <p:cNvSpPr>
            <a:spLocks noGrp="1"/>
          </p:cNvSpPr>
          <p:nvPr>
            <p:ph idx="1"/>
          </p:nvPr>
        </p:nvSpPr>
        <p:spPr/>
        <p:txBody>
          <a:bodyPr/>
          <a:lstStyle/>
          <a:p>
            <a:r>
              <a:rPr lang="en-US" sz="2800" dirty="0" smtClean="0"/>
              <a:t>Provides opportunities to apply classroom learning to workplace experiences.</a:t>
            </a:r>
          </a:p>
          <a:p>
            <a:r>
              <a:rPr lang="en-US" sz="2800" dirty="0" smtClean="0"/>
              <a:t>It increases technical skills through their application in authentic (real) tasks (tacit knowledge).</a:t>
            </a:r>
          </a:p>
          <a:p>
            <a:r>
              <a:rPr lang="en-US" sz="2800" dirty="0" smtClean="0"/>
              <a:t>Allows observation of work ethics of workplace professionals.</a:t>
            </a:r>
          </a:p>
          <a:p>
            <a:r>
              <a:rPr lang="en-US" sz="2800" dirty="0" smtClean="0"/>
              <a:t>Establishes professional contacts for future employment (</a:t>
            </a:r>
            <a:r>
              <a:rPr lang="en-US" sz="2800" dirty="0"/>
              <a:t>s</a:t>
            </a:r>
            <a:r>
              <a:rPr lang="en-US" sz="2800" dirty="0" smtClean="0"/>
              <a:t>ocialization).</a:t>
            </a:r>
          </a:p>
          <a:p>
            <a:r>
              <a:rPr lang="en-US" sz="2800" dirty="0" smtClean="0"/>
              <a:t>Learning by observing and doing – Kolb’s view</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smtClean="0"/>
              <a:t>Benefits for employers/businesses</a:t>
            </a:r>
          </a:p>
        </p:txBody>
      </p:sp>
      <p:sp>
        <p:nvSpPr>
          <p:cNvPr id="9219" name="Content Placeholder 2"/>
          <p:cNvSpPr>
            <a:spLocks noGrp="1"/>
          </p:cNvSpPr>
          <p:nvPr>
            <p:ph idx="1"/>
          </p:nvPr>
        </p:nvSpPr>
        <p:spPr/>
        <p:txBody>
          <a:bodyPr>
            <a:normAutofit/>
          </a:bodyPr>
          <a:lstStyle/>
          <a:p>
            <a:pPr eaLnBrk="1" hangingPunct="1"/>
            <a:r>
              <a:rPr lang="en-US" sz="2800" dirty="0" smtClean="0"/>
              <a:t>Opportunity to address skills gap.</a:t>
            </a:r>
          </a:p>
          <a:p>
            <a:r>
              <a:rPr lang="en-US" sz="2800" dirty="0" smtClean="0"/>
              <a:t>Enhanced corporate image.</a:t>
            </a:r>
          </a:p>
          <a:p>
            <a:r>
              <a:rPr lang="en-US" sz="2800" dirty="0" smtClean="0"/>
              <a:t>It encourages employers to get involved in curriculum development.</a:t>
            </a:r>
          </a:p>
          <a:p>
            <a:r>
              <a:rPr lang="en-US" sz="2800" dirty="0" smtClean="0"/>
              <a:t>Helps in R&amp;D by getting new ideas from fresh thinkers.</a:t>
            </a:r>
          </a:p>
          <a:p>
            <a:r>
              <a:rPr lang="en-US" sz="2800" dirty="0" smtClean="0"/>
              <a:t>Provides potential skilled and motivated workers.</a:t>
            </a:r>
          </a:p>
          <a:p>
            <a:pPr>
              <a:buNone/>
            </a:pPr>
            <a:endParaRPr lang="en-US" sz="2800" dirty="0" smtClean="0"/>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mtClean="0"/>
              <a:t>Benefits for universities</a:t>
            </a:r>
          </a:p>
        </p:txBody>
      </p:sp>
      <p:sp>
        <p:nvSpPr>
          <p:cNvPr id="10243" name="Content Placeholder 2"/>
          <p:cNvSpPr>
            <a:spLocks noGrp="1"/>
          </p:cNvSpPr>
          <p:nvPr>
            <p:ph idx="1"/>
          </p:nvPr>
        </p:nvSpPr>
        <p:spPr/>
        <p:txBody>
          <a:bodyPr/>
          <a:lstStyle/>
          <a:p>
            <a:r>
              <a:rPr lang="en-US" sz="2800" dirty="0" smtClean="0"/>
              <a:t>It helps in expanding curriculum and learning facilities.</a:t>
            </a:r>
          </a:p>
          <a:p>
            <a:r>
              <a:rPr lang="en-US" sz="2800" dirty="0" smtClean="0"/>
              <a:t>Provides access to new and emerging techniques and technology.</a:t>
            </a:r>
          </a:p>
          <a:p>
            <a:r>
              <a:rPr lang="en-US" sz="2800" dirty="0" smtClean="0"/>
              <a:t>Makes education more relevant and valuable for students.</a:t>
            </a:r>
          </a:p>
        </p:txBody>
      </p:sp>
      <p:sp>
        <p:nvSpPr>
          <p:cNvPr id="2" name="Slide Number Placeholder 1"/>
          <p:cNvSpPr>
            <a:spLocks noGrp="1"/>
          </p:cNvSpPr>
          <p:nvPr>
            <p:ph type="sldNum" sz="quarter" idx="12"/>
          </p:nvPr>
        </p:nvSpPr>
        <p:spPr/>
        <p:txBody>
          <a:bodyPr/>
          <a:lstStyle/>
          <a:p>
            <a:pPr>
              <a:defRPr/>
            </a:pPr>
            <a:fld id="{037C1448-B63F-4E79-8480-CC9A833EE1F4}" type="slidenum">
              <a:rPr lang="en-US" smtClean="0"/>
              <a:pPr>
                <a:defRPr/>
              </a:pPr>
              <a:t>55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1332</TotalTime>
  <Words>2019</Words>
  <Application>Microsoft Office PowerPoint</Application>
  <PresentationFormat>On-screen Show (4:3)</PresentationFormat>
  <Paragraphs>412</Paragraphs>
  <Slides>55</Slides>
  <Notes>3</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Consultancy Project Experiential Learning</vt:lpstr>
      <vt:lpstr>Lecture  5</vt:lpstr>
      <vt:lpstr>PowerPoint Presentation</vt:lpstr>
      <vt:lpstr>PowerPoint Presentation</vt:lpstr>
      <vt:lpstr>PowerPoint Presentation</vt:lpstr>
      <vt:lpstr>                  Experiential Learning </vt:lpstr>
      <vt:lpstr>PowerPoint Presentation</vt:lpstr>
      <vt:lpstr>Kolb’s Experiential Learning Theory</vt:lpstr>
      <vt:lpstr>Six Propositions of Learning</vt:lpstr>
      <vt:lpstr>Four Processes of Learning</vt:lpstr>
      <vt:lpstr>Four Learning Stages</vt:lpstr>
      <vt:lpstr>Concrete Experience</vt:lpstr>
      <vt:lpstr>Reflective Observation</vt:lpstr>
      <vt:lpstr>Abstract Conceptualization</vt:lpstr>
      <vt:lpstr>Active Experimentation</vt:lpstr>
      <vt:lpstr>PowerPoint Presentation</vt:lpstr>
      <vt:lpstr>Which learning stage do you prefer or learn more effectively from?</vt:lpstr>
      <vt:lpstr>Four Learning Styles</vt:lpstr>
      <vt:lpstr>Accommodator</vt:lpstr>
      <vt:lpstr>Diverger</vt:lpstr>
      <vt:lpstr>Converger</vt:lpstr>
      <vt:lpstr>Assimilator</vt:lpstr>
      <vt:lpstr>Which learning style are you?</vt:lpstr>
      <vt:lpstr>Kolb’s Experiential Learning Cycle</vt:lpstr>
      <vt:lpstr>Similarities</vt:lpstr>
      <vt:lpstr>Critique  </vt:lpstr>
      <vt:lpstr>PowerPoint Presentation</vt:lpstr>
      <vt:lpstr>EXPERIENCE the activity;  do it</vt:lpstr>
      <vt:lpstr>SHARE reactions and observations publicly</vt:lpstr>
      <vt:lpstr>PROCESS by analyzing and reflecting upon what happened</vt:lpstr>
      <vt:lpstr>GENERALIZE note what was learned and connect to real life</vt:lpstr>
      <vt:lpstr>Few Work Related Skills</vt:lpstr>
      <vt:lpstr>Few work related skills</vt:lpstr>
      <vt:lpstr>Action planning</vt:lpstr>
      <vt:lpstr>Entrepreneurship </vt:lpstr>
      <vt:lpstr>Decision making</vt:lpstr>
      <vt:lpstr>Negotiation </vt:lpstr>
      <vt:lpstr>Social net working</vt:lpstr>
      <vt:lpstr>Resource utilization</vt:lpstr>
      <vt:lpstr>Self appraisal</vt:lpstr>
      <vt:lpstr>Team working</vt:lpstr>
      <vt:lpstr>Effective communication</vt:lpstr>
      <vt:lpstr>Experiential learning through:</vt:lpstr>
      <vt:lpstr>Experiential learning through:</vt:lpstr>
      <vt:lpstr>Experiential learning through:</vt:lpstr>
      <vt:lpstr>Experiential learning through:</vt:lpstr>
      <vt:lpstr>Experiential learning through:</vt:lpstr>
      <vt:lpstr>Experiential learning through:</vt:lpstr>
      <vt:lpstr>Experiential learning through:</vt:lpstr>
      <vt:lpstr>Experiential learning through:</vt:lpstr>
      <vt:lpstr>Experiential learning through:</vt:lpstr>
      <vt:lpstr>Experiential learning through:</vt:lpstr>
      <vt:lpstr>Benefits for students/employees</vt:lpstr>
      <vt:lpstr>Benefits for employers/businesses</vt:lpstr>
      <vt:lpstr>Benefits for universities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 Based Learning Project</dc:title>
  <dc:creator>DELL</dc:creator>
  <cp:lastModifiedBy>NTS</cp:lastModifiedBy>
  <cp:revision>77</cp:revision>
  <dcterms:created xsi:type="dcterms:W3CDTF">2014-09-19T03:26:39Z</dcterms:created>
  <dcterms:modified xsi:type="dcterms:W3CDTF">2014-12-26T13:52:02Z</dcterms:modified>
</cp:coreProperties>
</file>