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58" r:id="rId3"/>
    <p:sldId id="389" r:id="rId4"/>
    <p:sldId id="395" r:id="rId5"/>
    <p:sldId id="390" r:id="rId6"/>
    <p:sldId id="374" r:id="rId7"/>
    <p:sldId id="375" r:id="rId8"/>
    <p:sldId id="376" r:id="rId9"/>
    <p:sldId id="387" r:id="rId10"/>
    <p:sldId id="377" r:id="rId11"/>
    <p:sldId id="378" r:id="rId12"/>
    <p:sldId id="379" r:id="rId13"/>
    <p:sldId id="388" r:id="rId14"/>
    <p:sldId id="380" r:id="rId15"/>
    <p:sldId id="381" r:id="rId16"/>
    <p:sldId id="382" r:id="rId17"/>
    <p:sldId id="383" r:id="rId18"/>
    <p:sldId id="384" r:id="rId19"/>
    <p:sldId id="352" r:id="rId20"/>
    <p:sldId id="353" r:id="rId21"/>
    <p:sldId id="354" r:id="rId22"/>
    <p:sldId id="273" r:id="rId23"/>
    <p:sldId id="274" r:id="rId24"/>
    <p:sldId id="275" r:id="rId25"/>
    <p:sldId id="276" r:id="rId26"/>
    <p:sldId id="277" r:id="rId27"/>
    <p:sldId id="278"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500" autoAdjust="0"/>
  </p:normalViewPr>
  <p:slideViewPr>
    <p:cSldViewPr>
      <p:cViewPr varScale="1">
        <p:scale>
          <a:sx n="47" d="100"/>
          <a:sy n="47" d="100"/>
        </p:scale>
        <p:origin x="-196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45AF2957-2B58-4BF4-B229-09CAFC3B8CEF}" type="datetimeFigureOut">
              <a:rPr lang="en-US"/>
              <a:pPr>
                <a:defRPr/>
              </a:pPr>
              <a:t>12/26/2014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73CF9968-5254-4A55-A73C-BADE5B00AB6A}" type="slidenum">
              <a:rPr lang="en-US"/>
              <a:pPr>
                <a:defRPr/>
              </a:pPr>
              <a:t>‹#›</a:t>
            </a:fld>
            <a:endParaRPr lang="en-US"/>
          </a:p>
        </p:txBody>
      </p:sp>
    </p:spTree>
    <p:extLst>
      <p:ext uri="{BB962C8B-B14F-4D97-AF65-F5344CB8AC3E}">
        <p14:creationId xmlns:p14="http://schemas.microsoft.com/office/powerpoint/2010/main" val="17938268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5BCBB67-CC8E-473C-971B-500E4608AFE7}" type="slidenum">
              <a:rPr lang="es-ES" smtClean="0"/>
              <a:pPr/>
              <a:t>5</a:t>
            </a:fld>
            <a:endParaRPr lang="es-ES" smtClean="0"/>
          </a:p>
        </p:txBody>
      </p:sp>
      <p:sp>
        <p:nvSpPr>
          <p:cNvPr id="1075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7524"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Knowledge is actively constructed by individuals in light of and in relation to our past experiences, the context of learning, personal motivation, and our beliefs/attitudes/prior knowledge</a:t>
            </a:r>
          </a:p>
          <a:p>
            <a:endParaRPr lang="en-US" smtClean="0"/>
          </a:p>
          <a:p>
            <a:r>
              <a:rPr lang="en-US" smtClean="0"/>
              <a:t>Think of the lab…instead of just watching it being done, the student acts as the active agent conducting the lab, with expert support leading them to the edge of their knowledge and beyond.</a:t>
            </a:r>
          </a:p>
          <a:p>
            <a:endParaRPr lang="en-US" smtClean="0"/>
          </a:p>
          <a:p>
            <a:r>
              <a:rPr lang="en-US" smtClean="0"/>
              <a:t>Dialogic: central focus is on written &amp; spoken dialogue</a:t>
            </a:r>
          </a:p>
          <a:p>
            <a:endParaRPr lang="en-US" smtClean="0"/>
          </a:p>
          <a:p>
            <a:r>
              <a:rPr lang="en-US" smtClean="0"/>
              <a:t>Recursive: new learning is built upon prior learning…scaffolding</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2DFE315-4242-4C21-95BD-D47CDBE87CF7}" type="slidenum">
              <a:rPr lang="es-ES" smtClean="0"/>
              <a:pPr/>
              <a:t>6</a:t>
            </a:fld>
            <a:endParaRPr lang="es-ES" smtClean="0"/>
          </a:p>
        </p:txBody>
      </p:sp>
      <p:sp>
        <p:nvSpPr>
          <p:cNvPr id="1085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8548"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dirty="0" smtClean="0"/>
              <a:t>Knowledge is actively constructed by individuals in light of and in relation to our past experiences, the context of learning, personal motivation, and our beliefs/attitudes/prior knowledge</a:t>
            </a:r>
          </a:p>
          <a:p>
            <a:endParaRPr lang="en-US" dirty="0" smtClean="0"/>
          </a:p>
          <a:p>
            <a:r>
              <a:rPr lang="en-US" dirty="0" smtClean="0"/>
              <a:t>Think of the lab…instead of just watching it being done, the student acts as the active agent conducting the lab, with expert support leading them to the edge of their knowledge and beyond.</a:t>
            </a:r>
          </a:p>
          <a:p>
            <a:endParaRPr lang="en-US" dirty="0" smtClean="0"/>
          </a:p>
          <a:p>
            <a:r>
              <a:rPr lang="en-US" dirty="0" smtClean="0"/>
              <a:t>Dialogic: central focus is on written &amp; spoken dialogue</a:t>
            </a:r>
          </a:p>
          <a:p>
            <a:endParaRPr lang="en-US" dirty="0" smtClean="0"/>
          </a:p>
          <a:p>
            <a:r>
              <a:rPr lang="en-US" dirty="0" smtClean="0"/>
              <a:t>Recursive: new learning is built upon prior learning…scaffolding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ECF3434-41A3-4D56-B55C-5FEB9E934EC4}" type="slidenum">
              <a:rPr lang="es-ES" smtClean="0"/>
              <a:pPr/>
              <a:t>8</a:t>
            </a:fld>
            <a:endParaRPr lang="es-ES" smtClean="0"/>
          </a:p>
        </p:txBody>
      </p:sp>
      <p:sp>
        <p:nvSpPr>
          <p:cNvPr id="1095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9572"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Suggests that knowledge is neither given nor absolute, but is rather an individual construct</a:t>
            </a:r>
          </a:p>
          <a:p>
            <a:endParaRPr lang="en-US" smtClean="0"/>
          </a:p>
          <a:p>
            <a:r>
              <a:rPr lang="en-US" smtClean="0"/>
              <a:t>Does not fit well with traditional age grouping and rigid terms/semesters that do not provide a flexible timeframe for learning</a:t>
            </a:r>
          </a:p>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1565E25-F708-47EF-87D2-4B27E15F670A}" type="slidenum">
              <a:rPr lang="es-ES" smtClean="0"/>
              <a:pPr/>
              <a:t>10</a:t>
            </a:fld>
            <a:endParaRPr lang="es-ES" smtClean="0"/>
          </a:p>
        </p:txBody>
      </p:sp>
      <p:sp>
        <p:nvSpPr>
          <p:cNvPr id="1105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0596"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dirty="0" err="1" smtClean="0"/>
              <a:t>Metacognition</a:t>
            </a:r>
            <a:r>
              <a:rPr lang="en-US" dirty="0" smtClean="0"/>
              <a:t> – simply put is learning about learning, but more realistically, it’s about knowing who you are as a learner, and developing the capacity to leverage your strengths to your advantage while purposefully addressing your weaknesses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9080536-AEDB-4D44-AFAE-9A8A9B22B9CC}" type="slidenum">
              <a:rPr lang="es-ES" smtClean="0"/>
              <a:pPr/>
              <a:t>16</a:t>
            </a:fld>
            <a:endParaRPr lang="es-ES" smtClean="0"/>
          </a:p>
        </p:txBody>
      </p:sp>
      <p:sp>
        <p:nvSpPr>
          <p:cNvPr id="1116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1620"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Individual principles have been scientifically questioned (left/right brain laterality)</a:t>
            </a:r>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Humanism</a:t>
            </a:r>
            <a:r>
              <a:rPr lang="en-US" smtClean="0"/>
              <a:t> is a philosophical and ethical stance that emphasizes the value and agency of human beings, individually and collectively, and generally prefers critical thinking and evidence (rationalism, empiricism) over established doctrine or faith (fideism).</a:t>
            </a:r>
          </a:p>
          <a:p>
            <a:endParaRPr lang="en-US" smtClean="0"/>
          </a:p>
        </p:txBody>
      </p:sp>
      <p:sp>
        <p:nvSpPr>
          <p:cNvPr id="1126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7A77C3A-55E8-4429-84FA-9FA3F7A6EEDE}" type="slidenum">
              <a:rPr lang="en-US" smtClean="0"/>
              <a:pPr/>
              <a:t>18</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is the branch of philosophy concerned with the nature and scope of knowledge and is also referred to as "theory of knowledge".</a:t>
            </a:r>
          </a:p>
        </p:txBody>
      </p:sp>
      <p:sp>
        <p:nvSpPr>
          <p:cNvPr id="1136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A8F2C85-CFE8-40EE-A505-EECACEC05A9C}" type="slidenum">
              <a:rPr lang="en-US" smtClean="0"/>
              <a:pPr/>
              <a:t>23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050427E-D9A3-495C-8421-3A8CC83F0C58}"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9A7328-A7DE-4B56-AB25-77A0D31E9DC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C93DC6F-E41D-4683-B580-675CA3BDB9FF}"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7C1448-B63F-4E79-8480-CC9A833EE1F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1ADB9AD-E3CC-4958-9277-89CE24EFC5A8}"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739725-F723-4CD6-A647-A68116FE4BD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2FBD444-D0D4-439B-85E3-F360659EE932}" type="datetimeFigureOut">
              <a:rPr lang="en-US"/>
              <a:pPr>
                <a:defRPr/>
              </a:pPr>
              <a:t>12/26/2014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39CDA2-3BE8-4983-BD55-C134AEC9E3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F10E3F3-5485-4781-8B94-E81950BD4769}" type="datetimeFigureOut">
              <a:rPr lang="en-US"/>
              <a:pPr>
                <a:defRPr/>
              </a:pPr>
              <a:t>12/26/2014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66E7FBC-6AAA-49C2-989C-7166F2466B3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8ED030B-2BF3-4F58-8F19-DDA99F14E1AD}" type="datetimeFigureOut">
              <a:rPr lang="en-US"/>
              <a:pPr>
                <a:defRPr/>
              </a:pPr>
              <a:t>12/26/2014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E355DBA-2A04-49C7-8193-D4DC1179D1C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1283F82-266E-4B40-8C8E-15F4673372FB}" type="datetimeFigureOut">
              <a:rPr lang="en-US"/>
              <a:pPr>
                <a:defRPr/>
              </a:pPr>
              <a:t>12/26/2014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9269626-B94C-435F-AE90-FDD145F2400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C7A7E81-8967-43AA-A2C4-5AF0AF617273}" type="datetimeFigureOut">
              <a:rPr lang="en-US"/>
              <a:pPr>
                <a:defRPr/>
              </a:pPr>
              <a:t>12/26/2014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6A278FD-C333-4425-A597-A66EA91609B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3D4C461-6C0F-44B7-85C0-AADF0AA6902F}" type="datetimeFigureOut">
              <a:rPr lang="en-US"/>
              <a:pPr>
                <a:defRPr/>
              </a:pPr>
              <a:t>12/26/2014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2307C8-078E-4F0A-8BB1-EEF5BB31A6C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22BE4AB-909C-4FD1-B328-FE5CCC260ABC}"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E2830E-BA76-4244-B953-B29E3ABEC0E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7976031-9D20-499B-A51F-C140F2DCA2EC}"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DF7721-BB12-4995-BB93-C510EDBCA3E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73075"/>
            <a:ext cx="8153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828800"/>
            <a:ext cx="40005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828800"/>
            <a:ext cx="40005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533400" y="6248400"/>
            <a:ext cx="2057400" cy="457200"/>
          </a:xfrm>
        </p:spPr>
        <p:txBody>
          <a:bodyPr/>
          <a:lstStyle>
            <a:lvl1pPr>
              <a:defRPr/>
            </a:lvl1pPr>
          </a:lstStyle>
          <a:p>
            <a:pPr>
              <a:defRPr/>
            </a:pPr>
            <a:endParaRPr lang="es-ES"/>
          </a:p>
        </p:txBody>
      </p:sp>
      <p:sp>
        <p:nvSpPr>
          <p:cNvPr id="6" name="Footer Placeholder 5"/>
          <p:cNvSpPr>
            <a:spLocks noGrp="1"/>
          </p:cNvSpPr>
          <p:nvPr>
            <p:ph type="ftr" sz="quarter" idx="11"/>
          </p:nvPr>
        </p:nvSpPr>
        <p:spPr>
          <a:xfrm>
            <a:off x="3238500" y="6248400"/>
            <a:ext cx="2895600" cy="457200"/>
          </a:xfrm>
        </p:spPr>
        <p:txBody>
          <a:bodyPr/>
          <a:lstStyle>
            <a:lvl1pPr>
              <a:defRPr/>
            </a:lvl1pPr>
          </a:lstStyle>
          <a:p>
            <a:pPr>
              <a:defRPr/>
            </a:pPr>
            <a:endParaRPr lang="es-ES"/>
          </a:p>
        </p:txBody>
      </p:sp>
      <p:sp>
        <p:nvSpPr>
          <p:cNvPr id="7" name="Slide Number Placeholder 6"/>
          <p:cNvSpPr>
            <a:spLocks noGrp="1"/>
          </p:cNvSpPr>
          <p:nvPr>
            <p:ph type="sldNum" sz="quarter" idx="12"/>
          </p:nvPr>
        </p:nvSpPr>
        <p:spPr>
          <a:xfrm>
            <a:off x="6781800" y="6248400"/>
            <a:ext cx="1905000" cy="457200"/>
          </a:xfrm>
        </p:spPr>
        <p:txBody>
          <a:bodyPr/>
          <a:lstStyle>
            <a:lvl1pPr>
              <a:defRPr/>
            </a:lvl1pPr>
          </a:lstStyle>
          <a:p>
            <a:pPr>
              <a:defRPr/>
            </a:pPr>
            <a:fld id="{EE3DA1B6-FE92-4C1B-B442-A4DB5378B663}"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DC865BD-7244-4361-8B40-3CD5B5A5DACB}" type="datetimeFigureOut">
              <a:rPr lang="en-US"/>
              <a:pPr>
                <a:defRPr/>
              </a:pPr>
              <a:t>12/26/2014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2C04B94-3480-4FFE-8DE8-361D0200EED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Microsoft_Word_97_-_2003_Document1.doc"/></Relationships>
</file>

<file path=ppt/slides/_rels/slide24.xml.rels><?xml version="1.0" encoding="UTF-8" standalone="yes"?>
<Relationships xmlns="http://schemas.openxmlformats.org/package/2006/relationships"><Relationship Id="rId3" Type="http://schemas.openxmlformats.org/officeDocument/2006/relationships/oleObject" Target="../embeddings/Microsoft_Word_97_-_2003_Document2.doc"/><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381000" y="2130425"/>
            <a:ext cx="8382000" cy="1470025"/>
          </a:xfrm>
        </p:spPr>
        <p:txBody>
          <a:bodyPr/>
          <a:lstStyle/>
          <a:p>
            <a:pPr eaLnBrk="1" hangingPunct="1"/>
            <a:r>
              <a:rPr lang="en-US" sz="3800" smtClean="0"/>
              <a:t>Consultancy Project Experiential Learning</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err="1" smtClean="0"/>
              <a:t>MGT529</a:t>
            </a:r>
            <a:endParaRPr lang="en-US" dirty="0" smtClean="0"/>
          </a:p>
          <a:p>
            <a:pPr eaLnBrk="1" fontAlgn="auto" hangingPunct="1">
              <a:spcAft>
                <a:spcPts val="0"/>
              </a:spcAft>
              <a:buFont typeface="Arial" pitchFamily="34" charset="0"/>
              <a:buNone/>
              <a:defRPr/>
            </a:pPr>
            <a:r>
              <a:rPr lang="en-US" dirty="0" smtClean="0"/>
              <a:t>Dr. </a:t>
            </a:r>
            <a:r>
              <a:rPr lang="en-US" dirty="0" err="1" smtClean="0"/>
              <a:t>Khurrum</a:t>
            </a:r>
            <a:r>
              <a:rPr lang="en-US" dirty="0" smtClean="0"/>
              <a:t> S. Mughal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286000"/>
            <a:ext cx="8229600" cy="1143000"/>
          </a:xfrm>
        </p:spPr>
        <p:txBody>
          <a:bodyPr/>
          <a:lstStyle/>
          <a:p>
            <a:pPr eaLnBrk="1" hangingPunct="1"/>
            <a:r>
              <a:rPr lang="en-US" dirty="0" smtClean="0"/>
              <a:t>Lecture  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457200" y="2143125"/>
            <a:ext cx="8229600" cy="1143000"/>
          </a:xfrm>
        </p:spPr>
        <p:txBody>
          <a:bodyPr/>
          <a:lstStyle/>
          <a:p>
            <a:r>
              <a:rPr lang="en-US" smtClean="0"/>
              <a:t>Social Constructivism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sz="5400" smtClean="0"/>
              <a:t>Constructivism</a:t>
            </a:r>
          </a:p>
        </p:txBody>
      </p:sp>
      <p:sp>
        <p:nvSpPr>
          <p:cNvPr id="84995" name="Rectangle 3"/>
          <p:cNvSpPr>
            <a:spLocks noGrp="1" noChangeArrowheads="1"/>
          </p:cNvSpPr>
          <p:nvPr>
            <p:ph type="body" idx="1"/>
          </p:nvPr>
        </p:nvSpPr>
        <p:spPr>
          <a:xfrm>
            <a:off x="533400" y="1905000"/>
            <a:ext cx="8229600" cy="4411663"/>
          </a:xfrm>
        </p:spPr>
        <p:txBody>
          <a:bodyPr/>
          <a:lstStyle/>
          <a:p>
            <a:pPr eaLnBrk="1" hangingPunct="1"/>
            <a:r>
              <a:rPr lang="en-US" smtClean="0"/>
              <a:t>Constructivism views learning as a process in which the learners constructs knowledge based on their past experiences.</a:t>
            </a:r>
          </a:p>
          <a:p>
            <a:pPr eaLnBrk="1" hangingPunct="1">
              <a:buFont typeface="Wingdings" pitchFamily="2" charset="2"/>
              <a:buNone/>
            </a:pPr>
            <a:endParaRPr lang="en-US" sz="2000" smtClean="0"/>
          </a:p>
          <a:p>
            <a:pPr eaLnBrk="1" hangingPunct="1">
              <a:buFont typeface="Wingdings" pitchFamily="2" charset="2"/>
              <a:buNone/>
            </a:pPr>
            <a:endParaRPr lang="en-US" sz="2000" smtClean="0"/>
          </a:p>
          <a:p>
            <a:pPr eaLnBrk="1" hangingPunct="1">
              <a:buFont typeface="Wingdings" pitchFamily="2" charset="2"/>
              <a:buNone/>
            </a:pPr>
            <a:r>
              <a:rPr lang="en-US" sz="2000" smtClean="0"/>
              <a:t>					</a:t>
            </a:r>
          </a:p>
          <a:p>
            <a:pPr eaLnBrk="1" hangingPunct="1">
              <a:buFont typeface="Wingdings" pitchFamily="2" charset="2"/>
              <a:buNone/>
            </a:pPr>
            <a:r>
              <a:rPr lang="en-US" sz="200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84994"/>
                                        </p:tgtEl>
                                        <p:attrNameLst>
                                          <p:attrName>style.visibility</p:attrName>
                                        </p:attrNameLst>
                                      </p:cBhvr>
                                      <p:to>
                                        <p:strVal val="visible"/>
                                      </p:to>
                                    </p:set>
                                    <p:anim calcmode="lin" valueType="num">
                                      <p:cBhvr>
                                        <p:cTn id="7" dur="1000" fill="hold"/>
                                        <p:tgtEl>
                                          <p:spTgt spid="84994"/>
                                        </p:tgtEl>
                                        <p:attrNameLst>
                                          <p:attrName>ppt_w</p:attrName>
                                        </p:attrNameLst>
                                      </p:cBhvr>
                                      <p:tavLst>
                                        <p:tav tm="0">
                                          <p:val>
                                            <p:strVal val="#ppt_w+.3"/>
                                          </p:val>
                                        </p:tav>
                                        <p:tav tm="100000">
                                          <p:val>
                                            <p:strVal val="#ppt_w"/>
                                          </p:val>
                                        </p:tav>
                                      </p:tavLst>
                                    </p:anim>
                                    <p:anim calcmode="lin" valueType="num">
                                      <p:cBhvr>
                                        <p:cTn id="8" dur="1000" fill="hold"/>
                                        <p:tgtEl>
                                          <p:spTgt spid="84994"/>
                                        </p:tgtEl>
                                        <p:attrNameLst>
                                          <p:attrName>ppt_h</p:attrName>
                                        </p:attrNameLst>
                                      </p:cBhvr>
                                      <p:tavLst>
                                        <p:tav tm="0">
                                          <p:val>
                                            <p:strVal val="#ppt_h"/>
                                          </p:val>
                                        </p:tav>
                                        <p:tav tm="100000">
                                          <p:val>
                                            <p:strVal val="#ppt_h"/>
                                          </p:val>
                                        </p:tav>
                                      </p:tavLst>
                                    </p:anim>
                                    <p:animEffect transition="in" filter="fade">
                                      <p:cBhvr>
                                        <p:cTn id="9" dur="1000"/>
                                        <p:tgtEl>
                                          <p:spTgt spid="8499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4995">
                                            <p:txEl>
                                              <p:pRg st="0" end="0"/>
                                            </p:txEl>
                                          </p:spTgt>
                                        </p:tgtEl>
                                        <p:attrNameLst>
                                          <p:attrName>style.visibility</p:attrName>
                                        </p:attrNameLst>
                                      </p:cBhvr>
                                      <p:to>
                                        <p:strVal val="visible"/>
                                      </p:to>
                                    </p:set>
                                    <p:anim calcmode="lin" valueType="num">
                                      <p:cBhvr additive="base">
                                        <p:cTn id="14" dur="500" fill="hold"/>
                                        <p:tgtEl>
                                          <p:spTgt spid="8499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849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84995">
                                            <p:txEl>
                                              <p:pRg st="3" end="3"/>
                                            </p:txEl>
                                          </p:spTgt>
                                        </p:tgtEl>
                                        <p:attrNameLst>
                                          <p:attrName>style.visibility</p:attrName>
                                        </p:attrNameLst>
                                      </p:cBhvr>
                                      <p:to>
                                        <p:strVal val="visible"/>
                                      </p:to>
                                    </p:set>
                                    <p:anim calcmode="lin" valueType="num">
                                      <p:cBhvr additive="base">
                                        <p:cTn id="20" dur="500" fill="hold"/>
                                        <p:tgtEl>
                                          <p:spTgt spid="84995">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849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4995">
                                            <p:txEl>
                                              <p:pRg st="4" end="4"/>
                                            </p:txEl>
                                          </p:spTgt>
                                        </p:tgtEl>
                                        <p:attrNameLst>
                                          <p:attrName>style.visibility</p:attrName>
                                        </p:attrNameLst>
                                      </p:cBhvr>
                                      <p:to>
                                        <p:strVal val="visible"/>
                                      </p:to>
                                    </p:set>
                                    <p:anim calcmode="lin" valueType="num">
                                      <p:cBhvr additive="base">
                                        <p:cTn id="26" dur="500" fill="hold"/>
                                        <p:tgtEl>
                                          <p:spTgt spid="84995">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849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p:bldP spid="8499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260350"/>
            <a:ext cx="8153400" cy="1143000"/>
          </a:xfrm>
        </p:spPr>
        <p:txBody>
          <a:bodyPr/>
          <a:lstStyle/>
          <a:p>
            <a:r>
              <a:rPr lang="en-US" smtClean="0"/>
              <a:t>Social Constructivism</a:t>
            </a:r>
          </a:p>
        </p:txBody>
      </p:sp>
      <p:sp>
        <p:nvSpPr>
          <p:cNvPr id="65539" name="Rectangle 3"/>
          <p:cNvSpPr>
            <a:spLocks noGrp="1" noChangeArrowheads="1"/>
          </p:cNvSpPr>
          <p:nvPr>
            <p:ph type="body" idx="1"/>
          </p:nvPr>
        </p:nvSpPr>
        <p:spPr>
          <a:xfrm>
            <a:off x="457200" y="1993900"/>
            <a:ext cx="8382000" cy="4530725"/>
          </a:xfrm>
        </p:spPr>
        <p:txBody>
          <a:bodyPr/>
          <a:lstStyle/>
          <a:p>
            <a:pPr>
              <a:lnSpc>
                <a:spcPct val="80000"/>
              </a:lnSpc>
            </a:pPr>
            <a:r>
              <a:rPr lang="en-US" sz="2700" dirty="0" smtClean="0"/>
              <a:t>Grew out of and in response to </a:t>
            </a:r>
            <a:r>
              <a:rPr lang="en-US" sz="2700" dirty="0" err="1" smtClean="0"/>
              <a:t>Cognitivism</a:t>
            </a:r>
            <a:r>
              <a:rPr lang="en-US" sz="2700" dirty="0" smtClean="0"/>
              <a:t>, framed around </a:t>
            </a:r>
            <a:r>
              <a:rPr lang="en-US" sz="2700" dirty="0" err="1" smtClean="0"/>
              <a:t>metacognition</a:t>
            </a:r>
            <a:endParaRPr lang="en-US" sz="2700" dirty="0" smtClean="0"/>
          </a:p>
          <a:p>
            <a:pPr>
              <a:lnSpc>
                <a:spcPct val="80000"/>
              </a:lnSpc>
              <a:buFont typeface="Wingdings" pitchFamily="2" charset="2"/>
              <a:buNone/>
            </a:pPr>
            <a:endParaRPr lang="en-US" sz="1100" dirty="0" smtClean="0"/>
          </a:p>
          <a:p>
            <a:pPr lvl="1">
              <a:lnSpc>
                <a:spcPct val="80000"/>
              </a:lnSpc>
              <a:buFont typeface="Arial" charset="0"/>
              <a:buNone/>
            </a:pPr>
            <a:r>
              <a:rPr lang="en-US" sz="2000" b="1" dirty="0" err="1" smtClean="0"/>
              <a:t>Metacognition</a:t>
            </a:r>
            <a:r>
              <a:rPr lang="en-US" sz="2000" dirty="0" smtClean="0"/>
              <a:t> refers to higher order thinking which involves active control over the cognitive processes engaged in learning. Activities such as planning how to approach a given learning task, monitoring comprehension, and evaluating progress toward the completion of a task are </a:t>
            </a:r>
            <a:r>
              <a:rPr lang="en-US" sz="2000" b="1" dirty="0" err="1" smtClean="0"/>
              <a:t>metacognitive</a:t>
            </a:r>
            <a:r>
              <a:rPr lang="en-US" sz="2000" dirty="0" smtClean="0"/>
              <a:t> in nature.</a:t>
            </a:r>
          </a:p>
          <a:p>
            <a:pPr lvl="1">
              <a:lnSpc>
                <a:spcPct val="80000"/>
              </a:lnSpc>
              <a:buFont typeface="Arial" charset="0"/>
              <a:buNone/>
            </a:pPr>
            <a:endParaRPr lang="en-US" sz="2000" dirty="0" smtClean="0"/>
          </a:p>
          <a:p>
            <a:pPr lvl="1">
              <a:lnSpc>
                <a:spcPct val="80000"/>
              </a:lnSpc>
              <a:buNone/>
            </a:pPr>
            <a:r>
              <a:rPr lang="en-US" sz="2000" dirty="0" err="1" smtClean="0"/>
              <a:t>Metacognition</a:t>
            </a:r>
            <a:r>
              <a:rPr lang="en-US" sz="2000" dirty="0" smtClean="0"/>
              <a:t> – simply put is learning about learning, but more realistically, it’s about knowing who you are as a learner, and developing the capacity to leverage your strengths to your advantage while purposefully addressing your weaknesses</a:t>
            </a:r>
          </a:p>
          <a:p>
            <a:pPr>
              <a:lnSpc>
                <a:spcPct val="80000"/>
              </a:lnSpc>
            </a:pPr>
            <a:endParaRPr lang="en-US" sz="2700" dirty="0" smtClean="0"/>
          </a:p>
          <a:p>
            <a:pPr>
              <a:lnSpc>
                <a:spcPct val="80000"/>
              </a:lnSpc>
            </a:pPr>
            <a:r>
              <a:rPr lang="en-US" sz="2700" dirty="0" smtClean="0"/>
              <a:t>Knowledge is actively constructed </a:t>
            </a:r>
          </a:p>
          <a:p>
            <a:pPr>
              <a:lnSpc>
                <a:spcPct val="80000"/>
              </a:lnSpc>
              <a:buFont typeface="Wingdings" pitchFamily="2" charset="2"/>
              <a:buNone/>
            </a:pPr>
            <a:endParaRPr lang="en-US" sz="11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533400" y="260350"/>
            <a:ext cx="8153400" cy="1143000"/>
          </a:xfrm>
        </p:spPr>
        <p:txBody>
          <a:bodyPr/>
          <a:lstStyle/>
          <a:p>
            <a:r>
              <a:rPr lang="en-US" smtClean="0"/>
              <a:t>Social Constructivism</a:t>
            </a:r>
          </a:p>
        </p:txBody>
      </p:sp>
      <p:sp>
        <p:nvSpPr>
          <p:cNvPr id="66563" name="Rectangle 3"/>
          <p:cNvSpPr>
            <a:spLocks noGrp="1" noChangeArrowheads="1"/>
          </p:cNvSpPr>
          <p:nvPr>
            <p:ph type="body" idx="1"/>
          </p:nvPr>
        </p:nvSpPr>
        <p:spPr>
          <a:xfrm>
            <a:off x="457200" y="1993900"/>
            <a:ext cx="8382000" cy="4530725"/>
          </a:xfrm>
        </p:spPr>
        <p:txBody>
          <a:bodyPr/>
          <a:lstStyle/>
          <a:p>
            <a:pPr>
              <a:lnSpc>
                <a:spcPct val="80000"/>
              </a:lnSpc>
              <a:buFont typeface="Wingdings" pitchFamily="2" charset="2"/>
              <a:buNone/>
            </a:pPr>
            <a:endParaRPr lang="en-US" sz="1100" dirty="0" smtClean="0"/>
          </a:p>
          <a:p>
            <a:pPr>
              <a:lnSpc>
                <a:spcPct val="80000"/>
              </a:lnSpc>
            </a:pPr>
            <a:r>
              <a:rPr lang="en-US" sz="2700" dirty="0" smtClean="0"/>
              <a:t>Learning is…</a:t>
            </a:r>
          </a:p>
          <a:p>
            <a:pPr lvl="1">
              <a:lnSpc>
                <a:spcPct val="80000"/>
              </a:lnSpc>
            </a:pPr>
            <a:r>
              <a:rPr lang="en-US" sz="2200" dirty="0" smtClean="0"/>
              <a:t>A search for meaning by the learner</a:t>
            </a:r>
          </a:p>
          <a:p>
            <a:pPr lvl="1">
              <a:lnSpc>
                <a:spcPct val="80000"/>
              </a:lnSpc>
            </a:pPr>
            <a:r>
              <a:rPr lang="en-US" sz="2200" dirty="0" smtClean="0"/>
              <a:t>Contextualized</a:t>
            </a:r>
          </a:p>
          <a:p>
            <a:pPr lvl="1">
              <a:lnSpc>
                <a:spcPct val="80000"/>
              </a:lnSpc>
            </a:pPr>
            <a:r>
              <a:rPr lang="en-US" sz="2200" dirty="0" smtClean="0"/>
              <a:t>An inherently social activity</a:t>
            </a:r>
          </a:p>
          <a:p>
            <a:pPr lvl="1">
              <a:lnSpc>
                <a:spcPct val="80000"/>
              </a:lnSpc>
            </a:pPr>
            <a:r>
              <a:rPr lang="en-US" sz="2200" dirty="0" smtClean="0"/>
              <a:t>Dialogic and recursive</a:t>
            </a:r>
          </a:p>
          <a:p>
            <a:pPr lvl="1">
              <a:lnSpc>
                <a:spcPct val="80000"/>
              </a:lnSpc>
            </a:pPr>
            <a:r>
              <a:rPr lang="en-US" sz="2200" dirty="0" smtClean="0"/>
              <a:t>The responsibility of the learner</a:t>
            </a:r>
          </a:p>
          <a:p>
            <a:pPr lvl="1">
              <a:lnSpc>
                <a:spcPct val="80000"/>
              </a:lnSpc>
              <a:buFont typeface="Wingdings" pitchFamily="2" charset="2"/>
              <a:buNone/>
            </a:pPr>
            <a:endParaRPr lang="en-US" sz="11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z="4000" smtClean="0"/>
              <a:t>Social Constructivism in the Classroom</a:t>
            </a:r>
          </a:p>
        </p:txBody>
      </p:sp>
      <p:sp>
        <p:nvSpPr>
          <p:cNvPr id="67587" name="Rectangle 3"/>
          <p:cNvSpPr>
            <a:spLocks noGrp="1" noChangeArrowheads="1"/>
          </p:cNvSpPr>
          <p:nvPr>
            <p:ph type="body" idx="1"/>
          </p:nvPr>
        </p:nvSpPr>
        <p:spPr>
          <a:xfrm>
            <a:off x="381000" y="1922463"/>
            <a:ext cx="4191000" cy="4530725"/>
          </a:xfrm>
        </p:spPr>
        <p:txBody>
          <a:bodyPr/>
          <a:lstStyle/>
          <a:p>
            <a:r>
              <a:rPr lang="en-US" smtClean="0"/>
              <a:t>Journaling</a:t>
            </a:r>
          </a:p>
          <a:p>
            <a:pPr>
              <a:buFont typeface="Wingdings" pitchFamily="2" charset="2"/>
              <a:buNone/>
            </a:pPr>
            <a:endParaRPr lang="en-US" sz="1100" smtClean="0"/>
          </a:p>
          <a:p>
            <a:r>
              <a:rPr lang="en-US" smtClean="0"/>
              <a:t>Experiential activities</a:t>
            </a:r>
          </a:p>
          <a:p>
            <a:pPr>
              <a:buFont typeface="Wingdings" pitchFamily="2" charset="2"/>
              <a:buNone/>
            </a:pPr>
            <a:endParaRPr lang="en-US" sz="1100" smtClean="0"/>
          </a:p>
          <a:p>
            <a:r>
              <a:rPr lang="en-US" smtClean="0"/>
              <a:t>Personal focus</a:t>
            </a:r>
          </a:p>
          <a:p>
            <a:pPr>
              <a:buFont typeface="Wingdings" pitchFamily="2" charset="2"/>
              <a:buNone/>
            </a:pPr>
            <a:endParaRPr lang="en-US" sz="1100" smtClean="0"/>
          </a:p>
          <a:p>
            <a:r>
              <a:rPr lang="en-US" smtClean="0"/>
              <a:t>Collaborative &amp; cooperative learning</a:t>
            </a:r>
          </a:p>
          <a:p>
            <a:endParaRPr lang="en-US" smtClean="0"/>
          </a:p>
        </p:txBody>
      </p:sp>
      <p:pic>
        <p:nvPicPr>
          <p:cNvPr id="67588" name="Picture 4" descr="Small%20group%20problem-based%20learning"/>
          <p:cNvPicPr>
            <a:picLocks noChangeAspect="1" noChangeArrowheads="1"/>
          </p:cNvPicPr>
          <p:nvPr/>
        </p:nvPicPr>
        <p:blipFill>
          <a:blip r:embed="rId2" cstate="print"/>
          <a:srcRect/>
          <a:stretch>
            <a:fillRect/>
          </a:stretch>
        </p:blipFill>
        <p:spPr bwMode="auto">
          <a:xfrm>
            <a:off x="4572000" y="1752600"/>
            <a:ext cx="4267200" cy="3230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mtClean="0"/>
              <a:t>Critiques of Social Constructivism </a:t>
            </a:r>
          </a:p>
        </p:txBody>
      </p:sp>
      <p:sp>
        <p:nvSpPr>
          <p:cNvPr id="68611" name="Rectangle 3"/>
          <p:cNvSpPr>
            <a:spLocks noGrp="1" noChangeArrowheads="1"/>
          </p:cNvSpPr>
          <p:nvPr>
            <p:ph type="body" idx="1"/>
          </p:nvPr>
        </p:nvSpPr>
        <p:spPr/>
        <p:txBody>
          <a:bodyPr/>
          <a:lstStyle/>
          <a:p>
            <a:r>
              <a:rPr lang="en-US" smtClean="0"/>
              <a:t>Suggests that knowledge is neither given nor absolute</a:t>
            </a:r>
          </a:p>
          <a:p>
            <a:pPr>
              <a:buFont typeface="Wingdings" pitchFamily="2" charset="2"/>
              <a:buNone/>
            </a:pPr>
            <a:endParaRPr lang="en-US" sz="1100" smtClean="0"/>
          </a:p>
          <a:p>
            <a:r>
              <a:rPr lang="en-US" smtClean="0"/>
              <a:t>Often seen as less rigorous than traditional approaches to instruction</a:t>
            </a:r>
          </a:p>
          <a:p>
            <a:endParaRPr lang="en-US" sz="1100" smtClean="0"/>
          </a:p>
          <a:p>
            <a:r>
              <a:rPr lang="en-US" smtClean="0"/>
              <a:t>Does not fit well with traditional age grouping and rigid terms/semesters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143125"/>
            <a:ext cx="8229600" cy="1143000"/>
          </a:xfrm>
        </p:spPr>
        <p:txBody>
          <a:bodyPr/>
          <a:lstStyle/>
          <a:p>
            <a:r>
              <a:rPr lang="en-US" smtClean="0"/>
              <a:t>Multiple Intelligences (MI)</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533400" y="260350"/>
            <a:ext cx="8153400" cy="1143000"/>
          </a:xfrm>
        </p:spPr>
        <p:txBody>
          <a:bodyPr/>
          <a:lstStyle/>
          <a:p>
            <a:r>
              <a:rPr lang="en-US" smtClean="0"/>
              <a:t>Multiple Intelligences (MI)</a:t>
            </a:r>
          </a:p>
        </p:txBody>
      </p:sp>
      <p:sp>
        <p:nvSpPr>
          <p:cNvPr id="70659" name="Rectangle 3"/>
          <p:cNvSpPr>
            <a:spLocks noGrp="1" noChangeArrowheads="1"/>
          </p:cNvSpPr>
          <p:nvPr>
            <p:ph type="body" sz="half" idx="1"/>
          </p:nvPr>
        </p:nvSpPr>
        <p:spPr>
          <a:xfrm>
            <a:off x="457200" y="1600200"/>
            <a:ext cx="8382000" cy="2286000"/>
          </a:xfrm>
        </p:spPr>
        <p:txBody>
          <a:bodyPr/>
          <a:lstStyle/>
          <a:p>
            <a:r>
              <a:rPr lang="en-US" sz="2700" smtClean="0"/>
              <a:t>Grew out of Constructivism, framed around metacognition</a:t>
            </a:r>
          </a:p>
          <a:p>
            <a:pPr>
              <a:buFont typeface="Wingdings" pitchFamily="2" charset="2"/>
              <a:buNone/>
            </a:pPr>
            <a:endParaRPr lang="en-US" sz="1100" smtClean="0"/>
          </a:p>
          <a:p>
            <a:r>
              <a:rPr lang="en-US" sz="2700" smtClean="0"/>
              <a:t>H. Gardner (1983 to present)</a:t>
            </a:r>
          </a:p>
          <a:p>
            <a:pPr>
              <a:buFont typeface="Wingdings" pitchFamily="2" charset="2"/>
              <a:buNone/>
            </a:pPr>
            <a:endParaRPr lang="en-US" sz="1100" smtClean="0"/>
          </a:p>
          <a:p>
            <a:r>
              <a:rPr lang="en-US" sz="2700" smtClean="0"/>
              <a:t>All people are born with eight intelligences:</a:t>
            </a:r>
          </a:p>
          <a:p>
            <a:pPr>
              <a:buFont typeface="Wingdings" pitchFamily="2" charset="2"/>
              <a:buNone/>
            </a:pPr>
            <a:endParaRPr lang="en-US" sz="2700" smtClean="0"/>
          </a:p>
          <a:p>
            <a:pPr>
              <a:buFont typeface="Wingdings" pitchFamily="2" charset="2"/>
              <a:buNone/>
            </a:pPr>
            <a:endParaRPr lang="en-US" sz="2700" smtClean="0"/>
          </a:p>
          <a:p>
            <a:endParaRPr lang="en-US" sz="2700" smtClean="0"/>
          </a:p>
          <a:p>
            <a:endParaRPr lang="en-US" sz="2700" smtClean="0"/>
          </a:p>
          <a:p>
            <a:r>
              <a:rPr lang="en-US" sz="2700" smtClean="0"/>
              <a:t>Enables students to leverage their strengths and purposefully target and develop their weaknesses</a:t>
            </a:r>
          </a:p>
        </p:txBody>
      </p:sp>
      <p:graphicFrame>
        <p:nvGraphicFramePr>
          <p:cNvPr id="91140" name="Group 4"/>
          <p:cNvGraphicFramePr>
            <a:graphicFrameLocks noGrp="1"/>
          </p:cNvGraphicFramePr>
          <p:nvPr>
            <p:ph sz="half" idx="2"/>
          </p:nvPr>
        </p:nvGraphicFramePr>
        <p:xfrm>
          <a:off x="1062038" y="3854450"/>
          <a:ext cx="6342062" cy="1478280"/>
        </p:xfrm>
        <a:graphic>
          <a:graphicData uri="http://schemas.openxmlformats.org/drawingml/2006/table">
            <a:tbl>
              <a:tblPr/>
              <a:tblGrid>
                <a:gridCol w="3141662"/>
                <a:gridCol w="3200400"/>
              </a:tblGrid>
              <a:tr h="3810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1. Verbal-Linguistic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5. Musical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28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2. Visual-Spatial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6. Naturalist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13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3. Logical-Mathematical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7. Interpersonal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130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4. Kinesthetic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8. Intrapersonal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smtClean="0"/>
              <a:t>MI in the Classroom</a:t>
            </a:r>
          </a:p>
        </p:txBody>
      </p:sp>
      <p:sp>
        <p:nvSpPr>
          <p:cNvPr id="71683" name="Rectangle 3"/>
          <p:cNvSpPr>
            <a:spLocks noGrp="1" noChangeArrowheads="1"/>
          </p:cNvSpPr>
          <p:nvPr>
            <p:ph type="body" idx="1"/>
          </p:nvPr>
        </p:nvSpPr>
        <p:spPr>
          <a:xfrm>
            <a:off x="533400" y="1828800"/>
            <a:ext cx="4152900" cy="4038600"/>
          </a:xfrm>
        </p:spPr>
        <p:txBody>
          <a:bodyPr/>
          <a:lstStyle/>
          <a:p>
            <a:pPr>
              <a:lnSpc>
                <a:spcPct val="90000"/>
              </a:lnSpc>
            </a:pPr>
            <a:r>
              <a:rPr lang="en-US" smtClean="0"/>
              <a:t>Delivery of instruction via multiple mediums</a:t>
            </a:r>
          </a:p>
          <a:p>
            <a:pPr>
              <a:lnSpc>
                <a:spcPct val="90000"/>
              </a:lnSpc>
            </a:pPr>
            <a:endParaRPr lang="en-US" sz="1100" smtClean="0"/>
          </a:p>
          <a:p>
            <a:pPr>
              <a:lnSpc>
                <a:spcPct val="90000"/>
              </a:lnSpc>
            </a:pPr>
            <a:r>
              <a:rPr lang="en-US" smtClean="0"/>
              <a:t>Student-centered classroom</a:t>
            </a:r>
          </a:p>
          <a:p>
            <a:pPr>
              <a:lnSpc>
                <a:spcPct val="90000"/>
              </a:lnSpc>
            </a:pPr>
            <a:endParaRPr lang="en-US" sz="1100" smtClean="0"/>
          </a:p>
          <a:p>
            <a:pPr>
              <a:lnSpc>
                <a:spcPct val="90000"/>
              </a:lnSpc>
            </a:pPr>
            <a:r>
              <a:rPr lang="en-US" smtClean="0"/>
              <a:t>Authentic Assessment</a:t>
            </a:r>
          </a:p>
          <a:p>
            <a:pPr>
              <a:lnSpc>
                <a:spcPct val="90000"/>
              </a:lnSpc>
            </a:pPr>
            <a:endParaRPr lang="en-US" sz="1100" smtClean="0"/>
          </a:p>
          <a:p>
            <a:pPr>
              <a:lnSpc>
                <a:spcPct val="90000"/>
              </a:lnSpc>
            </a:pPr>
            <a:r>
              <a:rPr lang="en-US" smtClean="0"/>
              <a:t>Self-directed learning</a:t>
            </a:r>
          </a:p>
          <a:p>
            <a:pPr>
              <a:lnSpc>
                <a:spcPct val="90000"/>
              </a:lnSpc>
            </a:pPr>
            <a:endParaRPr lang="en-US" smtClean="0"/>
          </a:p>
        </p:txBody>
      </p:sp>
      <p:pic>
        <p:nvPicPr>
          <p:cNvPr id="71684" name="Picture 4" descr="example"/>
          <p:cNvPicPr>
            <a:picLocks noChangeAspect="1" noChangeArrowheads="1"/>
          </p:cNvPicPr>
          <p:nvPr/>
        </p:nvPicPr>
        <p:blipFill>
          <a:blip r:embed="rId2" cstate="print"/>
          <a:srcRect/>
          <a:stretch>
            <a:fillRect/>
          </a:stretch>
        </p:blipFill>
        <p:spPr bwMode="auto">
          <a:xfrm>
            <a:off x="4267200" y="1676400"/>
            <a:ext cx="4505325" cy="4152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smtClean="0"/>
              <a:t>Critiques of MI</a:t>
            </a:r>
          </a:p>
        </p:txBody>
      </p:sp>
      <p:sp>
        <p:nvSpPr>
          <p:cNvPr id="72707" name="Rectangle 3"/>
          <p:cNvSpPr>
            <a:spLocks noGrp="1" noChangeArrowheads="1"/>
          </p:cNvSpPr>
          <p:nvPr>
            <p:ph type="body" idx="1"/>
          </p:nvPr>
        </p:nvSpPr>
        <p:spPr/>
        <p:txBody>
          <a:bodyPr/>
          <a:lstStyle/>
          <a:p>
            <a:r>
              <a:rPr lang="en-US" smtClean="0"/>
              <a:t>Lack of quantifiable evidence that MI exist</a:t>
            </a:r>
          </a:p>
          <a:p>
            <a:pPr>
              <a:buFont typeface="Wingdings" pitchFamily="2" charset="2"/>
              <a:buNone/>
            </a:pPr>
            <a:endParaRPr lang="en-US" sz="1100" smtClean="0"/>
          </a:p>
          <a:p>
            <a:r>
              <a:rPr lang="en-US" smtClean="0"/>
              <a:t>Lack of evidence that use of MI as a curricular and methodological approach has any discernable impact on learning</a:t>
            </a:r>
          </a:p>
          <a:p>
            <a:pPr>
              <a:buFont typeface="Wingdings" pitchFamily="2" charset="2"/>
              <a:buNone/>
            </a:pPr>
            <a:endParaRPr lang="en-US" sz="1100" smtClean="0"/>
          </a:p>
          <a:p>
            <a:r>
              <a:rPr lang="en-US" smtClean="0"/>
              <a:t>Suggestive of a departure from core curricula and standards</a:t>
            </a:r>
          </a:p>
          <a:p>
            <a:endParaRPr lang="en-US" smtClean="0"/>
          </a:p>
          <a:p>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457200" y="2143125"/>
            <a:ext cx="8229600" cy="1143000"/>
          </a:xfrm>
        </p:spPr>
        <p:txBody>
          <a:bodyPr/>
          <a:lstStyle/>
          <a:p>
            <a:r>
              <a:rPr lang="en-US" smtClean="0"/>
              <a:t>Brain Based Learning</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smtClean="0"/>
              <a:t>Brain-Based Learning (BBL)</a:t>
            </a:r>
          </a:p>
        </p:txBody>
      </p:sp>
      <p:sp>
        <p:nvSpPr>
          <p:cNvPr id="74755" name="Rectangle 3"/>
          <p:cNvSpPr>
            <a:spLocks noGrp="1" noChangeArrowheads="1"/>
          </p:cNvSpPr>
          <p:nvPr>
            <p:ph type="body" sz="half" idx="1"/>
          </p:nvPr>
        </p:nvSpPr>
        <p:spPr>
          <a:xfrm>
            <a:off x="533400" y="1828800"/>
            <a:ext cx="7926388" cy="1765300"/>
          </a:xfrm>
        </p:spPr>
        <p:txBody>
          <a:bodyPr/>
          <a:lstStyle/>
          <a:p>
            <a:r>
              <a:rPr lang="en-US" sz="2700" smtClean="0"/>
              <a:t>Grew out of Neuroscience &amp; Constructivism</a:t>
            </a:r>
          </a:p>
          <a:p>
            <a:pPr>
              <a:buFont typeface="Wingdings" pitchFamily="2" charset="2"/>
              <a:buNone/>
            </a:pPr>
            <a:endParaRPr lang="en-US" sz="1000" smtClean="0"/>
          </a:p>
          <a:p>
            <a:r>
              <a:rPr lang="en-US" sz="2700" smtClean="0"/>
              <a:t>D. Souza, N. Caine &amp; G. Caine, E. Jensen (1980’s to present)</a:t>
            </a:r>
          </a:p>
          <a:p>
            <a:r>
              <a:rPr lang="en-US" sz="2700" smtClean="0"/>
              <a:t>12 governing principles</a:t>
            </a:r>
          </a:p>
          <a:p>
            <a:endParaRPr lang="en-US" sz="2700" smtClean="0"/>
          </a:p>
        </p:txBody>
      </p:sp>
      <p:graphicFrame>
        <p:nvGraphicFramePr>
          <p:cNvPr id="95259" name="Group 27"/>
          <p:cNvGraphicFramePr>
            <a:graphicFrameLocks noGrp="1"/>
          </p:cNvGraphicFramePr>
          <p:nvPr>
            <p:ph sz="half" idx="2"/>
          </p:nvPr>
        </p:nvGraphicFramePr>
        <p:xfrm>
          <a:off x="323850" y="3860800"/>
          <a:ext cx="8534400" cy="2194560"/>
        </p:xfrm>
        <a:graphic>
          <a:graphicData uri="http://schemas.openxmlformats.org/drawingml/2006/table">
            <a:tbl>
              <a:tblPr/>
              <a:tblGrid>
                <a:gridCol w="3733800"/>
                <a:gridCol w="4800600"/>
              </a:tblGrid>
              <a:tr h="1968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1. Brain is a parallel processor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7. Focused attention &amp; peripheral perception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2. Whole body learning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8. Conscious &amp; unconscious processes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3. A search for meaning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9. Several types of memory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4. Patterning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10. Embedded learning sticks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5. Emotions are critical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11. Challenge &amp; threat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6. Processing of parts and wholes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12. Every brain is unique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smtClean="0"/>
              <a:t>BBL in the Classroom</a:t>
            </a:r>
          </a:p>
        </p:txBody>
      </p:sp>
      <p:sp>
        <p:nvSpPr>
          <p:cNvPr id="75779" name="Rectangle 3"/>
          <p:cNvSpPr>
            <a:spLocks noGrp="1" noChangeArrowheads="1"/>
          </p:cNvSpPr>
          <p:nvPr>
            <p:ph type="body" idx="1"/>
          </p:nvPr>
        </p:nvSpPr>
        <p:spPr>
          <a:xfrm>
            <a:off x="533400" y="1828800"/>
            <a:ext cx="4152900" cy="4038600"/>
          </a:xfrm>
        </p:spPr>
        <p:txBody>
          <a:bodyPr/>
          <a:lstStyle/>
          <a:p>
            <a:pPr>
              <a:lnSpc>
                <a:spcPct val="80000"/>
              </a:lnSpc>
            </a:pPr>
            <a:r>
              <a:rPr lang="en-US" sz="2700" smtClean="0"/>
              <a:t>Opportunities for group learning</a:t>
            </a:r>
          </a:p>
          <a:p>
            <a:pPr>
              <a:lnSpc>
                <a:spcPct val="80000"/>
              </a:lnSpc>
            </a:pPr>
            <a:endParaRPr lang="en-US" sz="1000" smtClean="0"/>
          </a:p>
          <a:p>
            <a:pPr>
              <a:lnSpc>
                <a:spcPct val="80000"/>
              </a:lnSpc>
            </a:pPr>
            <a:r>
              <a:rPr lang="en-US" sz="2700" smtClean="0"/>
              <a:t>Regular environmental changes</a:t>
            </a:r>
          </a:p>
          <a:p>
            <a:pPr>
              <a:lnSpc>
                <a:spcPct val="80000"/>
              </a:lnSpc>
            </a:pPr>
            <a:endParaRPr lang="en-US" sz="1000" smtClean="0"/>
          </a:p>
          <a:p>
            <a:pPr>
              <a:lnSpc>
                <a:spcPct val="80000"/>
              </a:lnSpc>
            </a:pPr>
            <a:r>
              <a:rPr lang="en-US" sz="2700" smtClean="0"/>
              <a:t>A multi-sensory environment </a:t>
            </a:r>
          </a:p>
          <a:p>
            <a:pPr>
              <a:lnSpc>
                <a:spcPct val="80000"/>
              </a:lnSpc>
            </a:pPr>
            <a:endParaRPr lang="en-US" sz="1000" smtClean="0"/>
          </a:p>
          <a:p>
            <a:pPr>
              <a:lnSpc>
                <a:spcPct val="80000"/>
              </a:lnSpc>
            </a:pPr>
            <a:r>
              <a:rPr lang="en-US" sz="2700" smtClean="0"/>
              <a:t>Opportunities for self-expression and making personal connections to content</a:t>
            </a:r>
          </a:p>
          <a:p>
            <a:pPr>
              <a:lnSpc>
                <a:spcPct val="80000"/>
              </a:lnSpc>
            </a:pPr>
            <a:endParaRPr lang="en-US" sz="1000" smtClean="0"/>
          </a:p>
          <a:p>
            <a:pPr>
              <a:lnSpc>
                <a:spcPct val="80000"/>
              </a:lnSpc>
            </a:pPr>
            <a:r>
              <a:rPr lang="en-US" sz="2700" smtClean="0"/>
              <a:t>Community-based learning</a:t>
            </a:r>
          </a:p>
        </p:txBody>
      </p:sp>
      <p:pic>
        <p:nvPicPr>
          <p:cNvPr id="75780" name="Picture 4" descr="_363368_brain_parts300"/>
          <p:cNvPicPr>
            <a:picLocks noChangeAspect="1" noChangeArrowheads="1"/>
          </p:cNvPicPr>
          <p:nvPr/>
        </p:nvPicPr>
        <p:blipFill>
          <a:blip r:embed="rId2" cstate="print"/>
          <a:srcRect/>
          <a:stretch>
            <a:fillRect/>
          </a:stretch>
        </p:blipFill>
        <p:spPr bwMode="auto">
          <a:xfrm>
            <a:off x="4648200" y="1676400"/>
            <a:ext cx="3962400" cy="3540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smtClean="0"/>
              <a:t>Critiques of BBL</a:t>
            </a:r>
          </a:p>
        </p:txBody>
      </p:sp>
      <p:sp>
        <p:nvSpPr>
          <p:cNvPr id="76803" name="Rectangle 3"/>
          <p:cNvSpPr>
            <a:spLocks noGrp="1" noChangeArrowheads="1"/>
          </p:cNvSpPr>
          <p:nvPr>
            <p:ph type="body" idx="1"/>
          </p:nvPr>
        </p:nvSpPr>
        <p:spPr>
          <a:xfrm>
            <a:off x="457200" y="1993900"/>
            <a:ext cx="8382000" cy="4530725"/>
          </a:xfrm>
        </p:spPr>
        <p:txBody>
          <a:bodyPr/>
          <a:lstStyle/>
          <a:p>
            <a:r>
              <a:rPr lang="en-US" smtClean="0"/>
              <a:t>Research conducted by neuroscientists, not teachers &amp; educational researchers</a:t>
            </a:r>
          </a:p>
          <a:p>
            <a:endParaRPr lang="en-US" sz="1100" smtClean="0"/>
          </a:p>
          <a:p>
            <a:r>
              <a:rPr lang="en-US" smtClean="0"/>
              <a:t>Lack of understanding of the brain itself makes “brain-based” learning questionable</a:t>
            </a:r>
          </a:p>
          <a:p>
            <a:endParaRPr lang="en-US" sz="1100" smtClean="0"/>
          </a:p>
          <a:p>
            <a:r>
              <a:rPr lang="en-US" smtClean="0"/>
              <a:t>Individual principles have been scientifically questioned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smtClean="0"/>
              <a:t>Other Learning Theories of Note</a:t>
            </a:r>
          </a:p>
        </p:txBody>
      </p:sp>
      <p:sp>
        <p:nvSpPr>
          <p:cNvPr id="77827" name="Rectangle 3"/>
          <p:cNvSpPr>
            <a:spLocks noGrp="1" noChangeArrowheads="1"/>
          </p:cNvSpPr>
          <p:nvPr>
            <p:ph type="body" idx="1"/>
          </p:nvPr>
        </p:nvSpPr>
        <p:spPr/>
        <p:txBody>
          <a:bodyPr/>
          <a:lstStyle/>
          <a:p>
            <a:r>
              <a:rPr lang="en-US" dirty="0" err="1" smtClean="0"/>
              <a:t>Andragogy</a:t>
            </a:r>
            <a:r>
              <a:rPr lang="en-US" dirty="0" smtClean="0"/>
              <a:t> (M. Knowles)</a:t>
            </a:r>
          </a:p>
          <a:p>
            <a:pPr>
              <a:buFont typeface="Wingdings" pitchFamily="2" charset="2"/>
              <a:buNone/>
            </a:pPr>
            <a:endParaRPr lang="en-US" sz="1100" dirty="0" smtClean="0"/>
          </a:p>
          <a:p>
            <a:r>
              <a:rPr lang="en-US" dirty="0" smtClean="0"/>
              <a:t>Flow (M. </a:t>
            </a:r>
            <a:r>
              <a:rPr lang="en-US" dirty="0" err="1" smtClean="0"/>
              <a:t>Czikszentmihalyi</a:t>
            </a:r>
            <a:r>
              <a:rPr lang="en-US" dirty="0" smtClean="0"/>
              <a:t>)</a:t>
            </a:r>
          </a:p>
          <a:p>
            <a:pPr>
              <a:buFont typeface="Wingdings" pitchFamily="2" charset="2"/>
              <a:buNone/>
            </a:pPr>
            <a:endParaRPr lang="en-US" sz="1100" dirty="0" smtClean="0"/>
          </a:p>
          <a:p>
            <a:r>
              <a:rPr lang="en-US" dirty="0" smtClean="0"/>
              <a:t>Situated Learning (J. Lave)</a:t>
            </a:r>
          </a:p>
          <a:p>
            <a:endParaRPr lang="en-US" sz="1100" dirty="0" smtClean="0"/>
          </a:p>
          <a:p>
            <a:endParaRPr lang="en-US" sz="1100" dirty="0" smtClean="0"/>
          </a:p>
          <a:p>
            <a:r>
              <a:rPr lang="en-US" dirty="0" smtClean="0"/>
              <a:t>Conditions of Learning (R. Gagne)</a:t>
            </a:r>
          </a:p>
          <a:p>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smtClean="0"/>
              <a:t>Humanist</a:t>
            </a:r>
          </a:p>
        </p:txBody>
      </p:sp>
      <p:sp>
        <p:nvSpPr>
          <p:cNvPr id="78851" name="Rectangle 3"/>
          <p:cNvSpPr>
            <a:spLocks noGrp="1" noChangeArrowheads="1"/>
          </p:cNvSpPr>
          <p:nvPr>
            <p:ph type="body" idx="1"/>
          </p:nvPr>
        </p:nvSpPr>
        <p:spPr/>
        <p:txBody>
          <a:bodyPr/>
          <a:lstStyle/>
          <a:p>
            <a:r>
              <a:rPr lang="en-US" smtClean="0"/>
              <a:t>All students are intrinsically motivated to self actualize or learn</a:t>
            </a:r>
          </a:p>
          <a:p>
            <a:r>
              <a:rPr lang="en-US" smtClean="0"/>
              <a:t>Learning is dependent upon meeting a hierarchy of needs (physiological, psychological and intellectual)</a:t>
            </a:r>
          </a:p>
          <a:p>
            <a:r>
              <a:rPr lang="en-US" smtClean="0"/>
              <a:t>Learning should be reinforced.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8229600" cy="1143000"/>
          </a:xfrm>
        </p:spPr>
        <p:txBody>
          <a:bodyPr rtlCol="0">
            <a:normAutofit fontScale="90000"/>
          </a:bodyPr>
          <a:lstStyle/>
          <a:p>
            <a:pPr eaLnBrk="1" fontAlgn="auto" hangingPunct="1">
              <a:spcAft>
                <a:spcPts val="0"/>
              </a:spcAft>
              <a:defRPr/>
            </a:pPr>
            <a:r>
              <a:rPr lang="en-US" dirty="0" smtClean="0"/>
              <a:t>Formal and Informal Settings for Learning</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pPr eaLnBrk="1" hangingPunct="1"/>
            <a:r>
              <a:rPr lang="en-US" smtClean="0"/>
              <a:t>Formal Settings</a:t>
            </a:r>
          </a:p>
        </p:txBody>
      </p:sp>
      <p:sp>
        <p:nvSpPr>
          <p:cNvPr id="80899" name="Content Placeholder 2"/>
          <p:cNvSpPr>
            <a:spLocks noGrp="1"/>
          </p:cNvSpPr>
          <p:nvPr>
            <p:ph idx="1"/>
          </p:nvPr>
        </p:nvSpPr>
        <p:spPr/>
        <p:txBody>
          <a:bodyPr/>
          <a:lstStyle/>
          <a:p>
            <a:pPr eaLnBrk="1" hangingPunct="1"/>
            <a:r>
              <a:rPr lang="en-US" smtClean="0"/>
              <a:t>Schools</a:t>
            </a:r>
          </a:p>
          <a:p>
            <a:pPr eaLnBrk="1" hangingPunct="1"/>
            <a:r>
              <a:rPr lang="en-US" smtClean="0"/>
              <a:t>Colleges</a:t>
            </a:r>
          </a:p>
          <a:p>
            <a:pPr eaLnBrk="1" hangingPunct="1"/>
            <a:r>
              <a:rPr lang="en-US" smtClean="0"/>
              <a:t>Universities</a:t>
            </a:r>
          </a:p>
          <a:p>
            <a:pPr eaLnBrk="1" hangingPunct="1"/>
            <a:r>
              <a:rPr lang="en-US" smtClean="0"/>
              <a:t>On the job trainings</a:t>
            </a:r>
          </a:p>
          <a:p>
            <a:pPr eaLnBrk="1" hangingPunct="1"/>
            <a:r>
              <a:rPr lang="en-US" smtClean="0"/>
              <a:t>Off the job trainings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smtClean="0"/>
              <a:t>Informal settings</a:t>
            </a:r>
          </a:p>
        </p:txBody>
      </p:sp>
      <p:sp>
        <p:nvSpPr>
          <p:cNvPr id="81923" name="Content Placeholder 2"/>
          <p:cNvSpPr>
            <a:spLocks noGrp="1"/>
          </p:cNvSpPr>
          <p:nvPr>
            <p:ph idx="1"/>
          </p:nvPr>
        </p:nvSpPr>
        <p:spPr/>
        <p:txBody>
          <a:bodyPr/>
          <a:lstStyle/>
          <a:p>
            <a:r>
              <a:rPr lang="en-US" smtClean="0"/>
              <a:t>Social settings</a:t>
            </a:r>
          </a:p>
          <a:p>
            <a:pPr lvl="1"/>
            <a:r>
              <a:rPr lang="en-US" smtClean="0"/>
              <a:t>Peer group</a:t>
            </a:r>
          </a:p>
          <a:p>
            <a:pPr lvl="1"/>
            <a:r>
              <a:rPr lang="en-US" smtClean="0"/>
              <a:t>Friends</a:t>
            </a:r>
          </a:p>
          <a:p>
            <a:pPr lvl="1"/>
            <a:r>
              <a:rPr lang="en-US" smtClean="0"/>
              <a:t>Family</a:t>
            </a:r>
          </a:p>
          <a:p>
            <a:pPr lvl="1"/>
            <a:r>
              <a:rPr lang="en-US" smtClean="0"/>
              <a:t>Social networks</a:t>
            </a:r>
          </a:p>
          <a:p>
            <a:r>
              <a:rPr lang="en-US" smtClean="0"/>
              <a:t>Informal situations</a:t>
            </a:r>
          </a:p>
          <a:p>
            <a:r>
              <a:rPr lang="en-US" smtClean="0"/>
              <a:t>Workplace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5"/>
          <p:cNvSpPr>
            <a:spLocks noGrp="1"/>
          </p:cNvSpPr>
          <p:nvPr>
            <p:ph type="title"/>
          </p:nvPr>
        </p:nvSpPr>
        <p:spPr/>
        <p:txBody>
          <a:bodyPr/>
          <a:lstStyle/>
          <a:p>
            <a:pPr eaLnBrk="1" hangingPunct="1"/>
            <a:r>
              <a:rPr lang="en-US" smtClean="0"/>
              <a:t>So what?</a:t>
            </a:r>
          </a:p>
        </p:txBody>
      </p:sp>
      <p:sp>
        <p:nvSpPr>
          <p:cNvPr id="82947" name="Content Placeholder 6"/>
          <p:cNvSpPr>
            <a:spLocks noGrp="1"/>
          </p:cNvSpPr>
          <p:nvPr>
            <p:ph sz="quarter" idx="1"/>
          </p:nvPr>
        </p:nvSpPr>
        <p:spPr>
          <a:xfrm>
            <a:off x="301625" y="1527175"/>
            <a:ext cx="8504238" cy="4572000"/>
          </a:xfrm>
        </p:spPr>
        <p:txBody>
          <a:bodyPr/>
          <a:lstStyle/>
          <a:p>
            <a:pPr eaLnBrk="1" hangingPunct="1">
              <a:buFont typeface="Wingdings 2" pitchFamily="18" charset="2"/>
              <a:buNone/>
            </a:pPr>
            <a:endParaRPr lang="en-US" smtClean="0"/>
          </a:p>
          <a:p>
            <a:pPr eaLnBrk="1" hangingPunct="1">
              <a:buFont typeface="Wingdings 2" pitchFamily="18" charset="2"/>
              <a:buNone/>
            </a:pPr>
            <a:endParaRPr lang="en-US" smtClean="0"/>
          </a:p>
          <a:p>
            <a:pPr algn="ctr" eaLnBrk="1" hangingPunct="1">
              <a:buFont typeface="Wingdings 2" pitchFamily="18" charset="2"/>
              <a:buNone/>
            </a:pPr>
            <a:r>
              <a:rPr lang="en-US" b="1" smtClean="0"/>
              <a:t>Why is an understanding of learning theory important for educators and students?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smtClean="0"/>
              <a:t>Epistemology</a:t>
            </a:r>
          </a:p>
        </p:txBody>
      </p:sp>
      <p:graphicFrame>
        <p:nvGraphicFramePr>
          <p:cNvPr id="1026" name="Object 2"/>
          <p:cNvGraphicFramePr>
            <a:graphicFrameLocks noGrp="1" noChangeAspect="1"/>
          </p:cNvGraphicFramePr>
          <p:nvPr>
            <p:ph sz="quarter" idx="1"/>
          </p:nvPr>
        </p:nvGraphicFramePr>
        <p:xfrm>
          <a:off x="1524000" y="3810000"/>
          <a:ext cx="6005513" cy="2579688"/>
        </p:xfrm>
        <a:graphic>
          <a:graphicData uri="http://schemas.openxmlformats.org/presentationml/2006/ole">
            <mc:AlternateContent xmlns:mc="http://schemas.openxmlformats.org/markup-compatibility/2006">
              <mc:Choice xmlns:v="urn:schemas-microsoft-com:vml" Requires="v">
                <p:oleObj spid="_x0000_s1037" name="Document" r:id="rId4" imgW="3167280" imgH="1360800" progId="Word.Document.8">
                  <p:embed/>
                </p:oleObj>
              </mc:Choice>
              <mc:Fallback>
                <p:oleObj name="Document" r:id="rId4" imgW="3167280" imgH="13608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810000"/>
                        <a:ext cx="6005513" cy="2579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Rectangle 3"/>
          <p:cNvSpPr>
            <a:spLocks noGrp="1" noChangeArrowheads="1"/>
          </p:cNvSpPr>
          <p:nvPr>
            <p:ph type="body" sz="half" idx="4294967295"/>
          </p:nvPr>
        </p:nvSpPr>
        <p:spPr>
          <a:xfrm>
            <a:off x="533400" y="1600200"/>
            <a:ext cx="7696200" cy="1981200"/>
          </a:xfrm>
        </p:spPr>
        <p:txBody>
          <a:bodyPr/>
          <a:lstStyle/>
          <a:p>
            <a:pPr eaLnBrk="1" hangingPunct="1"/>
            <a:r>
              <a:rPr lang="en-US" smtClean="0"/>
              <a:t>Our beliefs about the nature of knowledge, our epistemology, profoundly influence our approach to education. </a:t>
            </a:r>
          </a:p>
          <a:p>
            <a:pPr eaLnBrk="1" hangingPunct="1">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mtClean="0"/>
              <a:t>Psychology of Learning</a:t>
            </a:r>
          </a:p>
        </p:txBody>
      </p:sp>
      <p:graphicFrame>
        <p:nvGraphicFramePr>
          <p:cNvPr id="2050" name="Object 2"/>
          <p:cNvGraphicFramePr>
            <a:graphicFrameLocks noGrp="1" noChangeAspect="1"/>
          </p:cNvGraphicFramePr>
          <p:nvPr>
            <p:ph sz="quarter" idx="1"/>
          </p:nvPr>
        </p:nvGraphicFramePr>
        <p:xfrm>
          <a:off x="1524000" y="3810000"/>
          <a:ext cx="6019800" cy="2593975"/>
        </p:xfrm>
        <a:graphic>
          <a:graphicData uri="http://schemas.openxmlformats.org/presentationml/2006/ole">
            <mc:AlternateContent xmlns:mc="http://schemas.openxmlformats.org/markup-compatibility/2006">
              <mc:Choice xmlns:v="urn:schemas-microsoft-com:vml" Requires="v">
                <p:oleObj spid="_x0000_s2061" name="Document" r:id="rId3" imgW="3175200" imgH="1369080" progId="Word.Document.8">
                  <p:embed/>
                </p:oleObj>
              </mc:Choice>
              <mc:Fallback>
                <p:oleObj name="Document" r:id="rId3" imgW="3175200" imgH="136908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810000"/>
                        <a:ext cx="6019800" cy="259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2" name="Rectangle 3"/>
          <p:cNvSpPr>
            <a:spLocks noGrp="1" noChangeArrowheads="1"/>
          </p:cNvSpPr>
          <p:nvPr>
            <p:ph type="body" sz="half" idx="4294967295"/>
          </p:nvPr>
        </p:nvSpPr>
        <p:spPr>
          <a:xfrm>
            <a:off x="533400" y="1600200"/>
            <a:ext cx="8077200" cy="1828800"/>
          </a:xfrm>
        </p:spPr>
        <p:txBody>
          <a:bodyPr/>
          <a:lstStyle/>
          <a:p>
            <a:pPr eaLnBrk="1" hangingPunct="1"/>
            <a:r>
              <a:rPr lang="en-US" dirty="0" smtClean="0"/>
              <a:t>Our beliefs about how people learn, our psychology of learning, profoundly influence our approach to education or our approach to learning process.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sz="4000" smtClean="0"/>
              <a:t>Epistemology – Theory - Practice</a:t>
            </a:r>
          </a:p>
        </p:txBody>
      </p:sp>
      <p:sp>
        <p:nvSpPr>
          <p:cNvPr id="83971" name="Rectangle 3"/>
          <p:cNvSpPr>
            <a:spLocks noGrp="1" noChangeArrowheads="1"/>
          </p:cNvSpPr>
          <p:nvPr>
            <p:ph type="body" idx="1"/>
          </p:nvPr>
        </p:nvSpPr>
        <p:spPr>
          <a:xfrm>
            <a:off x="301625" y="1527175"/>
            <a:ext cx="8504238" cy="4572000"/>
          </a:xfrm>
        </p:spPr>
        <p:txBody>
          <a:bodyPr/>
          <a:lstStyle/>
          <a:p>
            <a:pPr eaLnBrk="1" hangingPunct="1"/>
            <a:r>
              <a:rPr lang="en-US" smtClean="0"/>
              <a:t> </a:t>
            </a:r>
            <a:r>
              <a:rPr lang="en-US" sz="3600" smtClean="0"/>
              <a:t>All three of these need to align</a:t>
            </a:r>
          </a:p>
          <a:p>
            <a:pPr eaLnBrk="1" hangingPunct="1">
              <a:buFont typeface="Wingdings" pitchFamily="2" charset="2"/>
              <a:buNone/>
            </a:pPr>
            <a:endParaRPr lang="en-US" sz="1200" smtClean="0"/>
          </a:p>
          <a:p>
            <a:pPr lvl="1" eaLnBrk="1" hangingPunct="1"/>
            <a:r>
              <a:rPr lang="en-US" sz="3200" smtClean="0"/>
              <a:t>Our beliefs about knowledge</a:t>
            </a:r>
          </a:p>
          <a:p>
            <a:pPr lvl="1" eaLnBrk="1" hangingPunct="1"/>
            <a:endParaRPr lang="en-US" sz="3200" smtClean="0"/>
          </a:p>
          <a:p>
            <a:pPr lvl="1" eaLnBrk="1" hangingPunct="1"/>
            <a:r>
              <a:rPr lang="en-US" sz="3200" smtClean="0"/>
              <a:t>Our beliefs about learning</a:t>
            </a:r>
          </a:p>
          <a:p>
            <a:pPr lvl="1" eaLnBrk="1" hangingPunct="1"/>
            <a:endParaRPr lang="en-US" sz="3200" smtClean="0"/>
          </a:p>
          <a:p>
            <a:pPr lvl="1" eaLnBrk="1" hangingPunct="1"/>
            <a:r>
              <a:rPr lang="en-US" sz="3200" smtClean="0"/>
              <a:t>Our strategies for practice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Title 1"/>
          <p:cNvSpPr>
            <a:spLocks noGrp="1"/>
          </p:cNvSpPr>
          <p:nvPr>
            <p:ph type="title"/>
          </p:nvPr>
        </p:nvSpPr>
        <p:spPr/>
        <p:txBody>
          <a:bodyPr/>
          <a:lstStyle/>
          <a:p>
            <a:pPr eaLnBrk="1" hangingPunct="1"/>
            <a:r>
              <a:rPr lang="en-US" smtClean="0"/>
              <a:t>Learning theories as glasses</a:t>
            </a:r>
          </a:p>
        </p:txBody>
      </p:sp>
      <p:sp>
        <p:nvSpPr>
          <p:cNvPr id="33795" name="Content Placeholder 5"/>
          <p:cNvSpPr>
            <a:spLocks noGrp="1"/>
          </p:cNvSpPr>
          <p:nvPr>
            <p:ph sz="quarter" idx="1"/>
          </p:nvPr>
        </p:nvSpPr>
        <p:spPr>
          <a:xfrm>
            <a:off x="304800" y="1219200"/>
            <a:ext cx="7696200" cy="4419600"/>
          </a:xfrm>
        </p:spPr>
        <p:txBody>
          <a:bodyPr/>
          <a:lstStyle/>
          <a:p>
            <a:pPr eaLnBrk="1" hangingPunct="1"/>
            <a:r>
              <a:rPr lang="en-US" dirty="0" smtClean="0"/>
              <a:t>What would a classroom look like as viewed through the lens of:</a:t>
            </a:r>
          </a:p>
          <a:p>
            <a:pPr lvl="1" eaLnBrk="1" hangingPunct="1"/>
            <a:r>
              <a:rPr lang="en-US" sz="2400" dirty="0" smtClean="0"/>
              <a:t>Plato (rationalist)</a:t>
            </a:r>
          </a:p>
          <a:p>
            <a:pPr lvl="1" eaLnBrk="1" hangingPunct="1"/>
            <a:r>
              <a:rPr lang="en-US" sz="2400" dirty="0" smtClean="0"/>
              <a:t>Aristotle (empiricist)</a:t>
            </a:r>
          </a:p>
          <a:p>
            <a:pPr lvl="1" eaLnBrk="1" hangingPunct="1"/>
            <a:r>
              <a:rPr lang="en-US" sz="2400" dirty="0" smtClean="0"/>
              <a:t>Locke (tabula rasa)</a:t>
            </a:r>
          </a:p>
          <a:p>
            <a:pPr eaLnBrk="1" hangingPunct="1"/>
            <a:endParaRPr lang="en-US" dirty="0" smtClean="0"/>
          </a:p>
          <a:p>
            <a:pPr eaLnBrk="1" hangingPunct="1"/>
            <a:r>
              <a:rPr lang="en-US" dirty="0" smtClean="0"/>
              <a:t>Or from these perspectives?</a:t>
            </a:r>
          </a:p>
          <a:p>
            <a:pPr lvl="1" eaLnBrk="1" hangingPunct="1"/>
            <a:r>
              <a:rPr lang="en-US" sz="2400" dirty="0" smtClean="0"/>
              <a:t>Behaviorism</a:t>
            </a:r>
          </a:p>
          <a:p>
            <a:pPr lvl="1" eaLnBrk="1" hangingPunct="1"/>
            <a:r>
              <a:rPr lang="en-US" sz="2400" dirty="0" smtClean="0"/>
              <a:t>Constructivism</a:t>
            </a:r>
          </a:p>
          <a:p>
            <a:pPr lvl="1" eaLnBrk="1" hangingPunct="1"/>
            <a:r>
              <a:rPr lang="en-US" sz="2400" dirty="0" err="1" smtClean="0"/>
              <a:t>Sociocultural</a:t>
            </a:r>
            <a:endParaRPr lang="en-US" sz="2400" dirty="0" smtClean="0"/>
          </a:p>
          <a:p>
            <a:pPr lvl="1" eaLnBrk="1" hangingPunct="1"/>
            <a:r>
              <a:rPr lang="en-US" sz="2400" dirty="0" err="1" smtClean="0"/>
              <a:t>Cognitivism</a:t>
            </a:r>
            <a:endParaRPr lang="en-US" sz="2400" dirty="0" smtClean="0"/>
          </a:p>
          <a:p>
            <a:pPr eaLnBrk="1" hangingPunct="1"/>
            <a:endParaRPr lang="en-US" dirty="0" smtClean="0"/>
          </a:p>
          <a:p>
            <a:pPr lvl="1"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3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37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37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379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379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3379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3379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37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pPr eaLnBrk="1" hangingPunct="1"/>
            <a:r>
              <a:rPr lang="en-US" smtClean="0">
                <a:solidFill>
                  <a:srgbClr val="7B9899"/>
                </a:solidFill>
              </a:rPr>
              <a:t>What does learning look like?</a:t>
            </a:r>
          </a:p>
        </p:txBody>
      </p:sp>
      <p:pic>
        <p:nvPicPr>
          <p:cNvPr id="86019" name="Picture 2" descr="File:France in XXI Century. School.jpg"/>
          <p:cNvPicPr>
            <a:picLocks noChangeAspect="1" noChangeArrowheads="1"/>
          </p:cNvPicPr>
          <p:nvPr/>
        </p:nvPicPr>
        <p:blipFill>
          <a:blip r:embed="rId2" cstate="print"/>
          <a:srcRect/>
          <a:stretch>
            <a:fillRect/>
          </a:stretch>
        </p:blipFill>
        <p:spPr bwMode="auto">
          <a:xfrm>
            <a:off x="762000" y="1524000"/>
            <a:ext cx="7620000" cy="475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1233</TotalTime>
  <Words>922</Words>
  <Application>Microsoft Office PowerPoint</Application>
  <PresentationFormat>On-screen Show (4:3)</PresentationFormat>
  <Paragraphs>193</Paragraphs>
  <Slides>27</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Document</vt:lpstr>
      <vt:lpstr>Consultancy Project Experiential Learning</vt:lpstr>
      <vt:lpstr>Lecture  4</vt:lpstr>
      <vt:lpstr>Social Constructivism</vt:lpstr>
      <vt:lpstr>Constructivism</vt:lpstr>
      <vt:lpstr>Social Constructivism</vt:lpstr>
      <vt:lpstr>Social Constructivism</vt:lpstr>
      <vt:lpstr>Social Constructivism in the Classroom</vt:lpstr>
      <vt:lpstr>Critiques of Social Constructivism </vt:lpstr>
      <vt:lpstr>Multiple Intelligences (MI)</vt:lpstr>
      <vt:lpstr>Multiple Intelligences (MI)</vt:lpstr>
      <vt:lpstr>MI in the Classroom</vt:lpstr>
      <vt:lpstr>Critiques of MI</vt:lpstr>
      <vt:lpstr>Brain Based Learning</vt:lpstr>
      <vt:lpstr>Brain-Based Learning (BBL)</vt:lpstr>
      <vt:lpstr>BBL in the Classroom</vt:lpstr>
      <vt:lpstr>Critiques of BBL</vt:lpstr>
      <vt:lpstr>Other Learning Theories of Note</vt:lpstr>
      <vt:lpstr>Humanist</vt:lpstr>
      <vt:lpstr>Formal and Informal Settings for Learning</vt:lpstr>
      <vt:lpstr>Formal Settings</vt:lpstr>
      <vt:lpstr>Informal settings</vt:lpstr>
      <vt:lpstr>So what?</vt:lpstr>
      <vt:lpstr>Epistemology</vt:lpstr>
      <vt:lpstr>Psychology of Learning</vt:lpstr>
      <vt:lpstr>Epistemology – Theory - Practice</vt:lpstr>
      <vt:lpstr>Learning theories as glasses</vt:lpstr>
      <vt:lpstr>What does learning look like?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Based Learning Project</dc:title>
  <dc:creator>DELL</dc:creator>
  <cp:lastModifiedBy>NTS</cp:lastModifiedBy>
  <cp:revision>73</cp:revision>
  <dcterms:created xsi:type="dcterms:W3CDTF">2014-09-19T03:26:39Z</dcterms:created>
  <dcterms:modified xsi:type="dcterms:W3CDTF">2014-12-26T12:12:10Z</dcterms:modified>
</cp:coreProperties>
</file>